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6405"/>
  </p:normalViewPr>
  <p:slideViewPr>
    <p:cSldViewPr snapToGrid="0">
      <p:cViewPr varScale="1">
        <p:scale>
          <a:sx n="104" d="100"/>
          <a:sy n="104" d="100"/>
        </p:scale>
        <p:origin x="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16EF1-5BFF-5A78-CA62-F58EB3F7D54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5EB029-FDC3-3BAA-7076-5796F534B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8B5054-E00C-8856-ECA3-9A37D1AC630D}"/>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5" name="Marcador de pie de página 4">
            <a:extLst>
              <a:ext uri="{FF2B5EF4-FFF2-40B4-BE49-F238E27FC236}">
                <a16:creationId xmlns:a16="http://schemas.microsoft.com/office/drawing/2014/main" id="{16F45AC8-A37B-9677-FBA2-5B9E1A7AD1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2B05F5-A823-C939-78C3-D5227F74F185}"/>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298252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4DD35-093B-B9B0-19A2-E6E61DCEC1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4510D3C-E388-5F22-4E50-7E1A0FE81A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B5FDC-4A3C-5FEA-945E-D111D394C73B}"/>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5" name="Marcador de pie de página 4">
            <a:extLst>
              <a:ext uri="{FF2B5EF4-FFF2-40B4-BE49-F238E27FC236}">
                <a16:creationId xmlns:a16="http://schemas.microsoft.com/office/drawing/2014/main" id="{DF78BD34-38D6-9F6E-248C-5229E03086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159CA7-516F-180E-66C6-E9B49ED142A2}"/>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235990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920419-FA60-5F04-1378-916FA4EA92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A003D4B-F273-2C86-332D-1D233FDC766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C2A4E7-5023-D488-2FBF-65392716BF37}"/>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5" name="Marcador de pie de página 4">
            <a:extLst>
              <a:ext uri="{FF2B5EF4-FFF2-40B4-BE49-F238E27FC236}">
                <a16:creationId xmlns:a16="http://schemas.microsoft.com/office/drawing/2014/main" id="{6D8D1B56-B789-FDDB-8A5B-86DDC347DE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2793AB-1331-75A9-D0A9-EAA849B384F2}"/>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92017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4C9DE-2007-AA09-024C-6D1B670C40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0CCCE6-B321-235B-F803-B763431A82B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F40C99-7E67-C228-6E05-F11D2218C086}"/>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5" name="Marcador de pie de página 4">
            <a:extLst>
              <a:ext uri="{FF2B5EF4-FFF2-40B4-BE49-F238E27FC236}">
                <a16:creationId xmlns:a16="http://schemas.microsoft.com/office/drawing/2014/main" id="{AB50F60A-B4B7-C7D2-B51B-2EF2A3A9AB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17841-28F2-DC49-59F6-39E72DD0569A}"/>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333370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1FD599-9CDF-3B3B-807E-ADFCAC6FB16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4A411-4E34-5811-ED9A-96B9803F14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6B2179A-1714-906D-1621-7211DB5CAF42}"/>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5" name="Marcador de pie de página 4">
            <a:extLst>
              <a:ext uri="{FF2B5EF4-FFF2-40B4-BE49-F238E27FC236}">
                <a16:creationId xmlns:a16="http://schemas.microsoft.com/office/drawing/2014/main" id="{74F5C2E9-DDC1-4795-A509-703116F883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602F18-F5FC-C1A0-FADB-E92BBD98D9DC}"/>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69876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ED46F9-2659-1190-5620-28175AAB4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505389-95FE-F43F-E8D7-C345ADBF5C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366BAE0-A1CC-7A57-3123-C504C90E215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F4FDCF2-8C96-958C-4B62-67917D71090E}"/>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6" name="Marcador de pie de página 5">
            <a:extLst>
              <a:ext uri="{FF2B5EF4-FFF2-40B4-BE49-F238E27FC236}">
                <a16:creationId xmlns:a16="http://schemas.microsoft.com/office/drawing/2014/main" id="{DA0820DB-193B-FDE7-A1E4-529BF60EBA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CE72480-DB06-6E0A-6B79-62B8B6BF4F8F}"/>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425805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80671-C8B6-ACE0-EF1D-35E3988F5C5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95577E-EFAA-C840-7D29-0B510BF7D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C467A93-583E-5A7B-9E4C-50B66ECBE04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2566EBC-C60F-E350-4996-AE58BB17FC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C21A57B-4A72-E2C7-1028-47A71A4900B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696C83E-8195-AA22-1CCB-2A35BD8D22A2}"/>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8" name="Marcador de pie de página 7">
            <a:extLst>
              <a:ext uri="{FF2B5EF4-FFF2-40B4-BE49-F238E27FC236}">
                <a16:creationId xmlns:a16="http://schemas.microsoft.com/office/drawing/2014/main" id="{01574AE6-13CC-2846-D3A0-5CF2A0C8182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3471AED-DB15-F235-B636-6C243DE1B31D}"/>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249916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C268E2-12EB-1AA2-83A1-7412B17CE8D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8691A53-E399-F5F8-9DFD-A6E4C02E5F7D}"/>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4" name="Marcador de pie de página 3">
            <a:extLst>
              <a:ext uri="{FF2B5EF4-FFF2-40B4-BE49-F238E27FC236}">
                <a16:creationId xmlns:a16="http://schemas.microsoft.com/office/drawing/2014/main" id="{ADC8F4F9-4A87-877B-502F-D76CA9B3F27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1B0C53-1D06-75FA-B219-E93962F27194}"/>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370020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F011808-074C-8D5D-A8F9-71483D09509A}"/>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3" name="Marcador de pie de página 2">
            <a:extLst>
              <a:ext uri="{FF2B5EF4-FFF2-40B4-BE49-F238E27FC236}">
                <a16:creationId xmlns:a16="http://schemas.microsoft.com/office/drawing/2014/main" id="{B4BA0910-D18C-B467-E235-EE7782CE1E4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9540D91-3433-882A-CCFD-A4B8B131779B}"/>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93685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CAF9E-E66E-F46B-8090-8EE46CD7B4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E59489-D212-63A0-F966-1779B51DAF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96C84F1-E326-85C7-CDCF-2BBFABEB1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C653B4-E93E-83F4-83AD-8D8FCAAD9104}"/>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6" name="Marcador de pie de página 5">
            <a:extLst>
              <a:ext uri="{FF2B5EF4-FFF2-40B4-BE49-F238E27FC236}">
                <a16:creationId xmlns:a16="http://schemas.microsoft.com/office/drawing/2014/main" id="{A5814F70-6811-74ED-E347-0D0DE0065D7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7549D25-D566-B2D5-642C-02112D6ABCE0}"/>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76011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5947D-2D2B-8A64-C2BC-AC00F4EFB9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902C30-5648-B0A4-2D78-AB2CFB320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92D679-51F0-AA0B-F81F-EB9EFE047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02236AE-B7CB-1210-202D-6F6F5DA20BAA}"/>
              </a:ext>
            </a:extLst>
          </p:cNvPr>
          <p:cNvSpPr>
            <a:spLocks noGrp="1"/>
          </p:cNvSpPr>
          <p:nvPr>
            <p:ph type="dt" sz="half" idx="10"/>
          </p:nvPr>
        </p:nvSpPr>
        <p:spPr/>
        <p:txBody>
          <a:bodyPr/>
          <a:lstStyle/>
          <a:p>
            <a:fld id="{11445B7E-994A-B64D-93AC-0CACAE5D5301}" type="datetimeFigureOut">
              <a:rPr lang="es-ES" smtClean="0"/>
              <a:t>08/05/2026</a:t>
            </a:fld>
            <a:endParaRPr lang="es-ES"/>
          </a:p>
        </p:txBody>
      </p:sp>
      <p:sp>
        <p:nvSpPr>
          <p:cNvPr id="6" name="Marcador de pie de página 5">
            <a:extLst>
              <a:ext uri="{FF2B5EF4-FFF2-40B4-BE49-F238E27FC236}">
                <a16:creationId xmlns:a16="http://schemas.microsoft.com/office/drawing/2014/main" id="{7142FBF0-372B-C17E-B02C-DE116E4AA0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37C52C-5DB9-8249-55AA-30B55C94206E}"/>
              </a:ext>
            </a:extLst>
          </p:cNvPr>
          <p:cNvSpPr>
            <a:spLocks noGrp="1"/>
          </p:cNvSpPr>
          <p:nvPr>
            <p:ph type="sldNum" sz="quarter" idx="12"/>
          </p:nvPr>
        </p:nvSpPr>
        <p:spPr/>
        <p:txBody>
          <a:bodyPr/>
          <a:lstStyle/>
          <a:p>
            <a:fld id="{C4C86B91-7E48-C740-9A1F-15C8ED84F7C7}" type="slidenum">
              <a:rPr lang="es-ES" smtClean="0"/>
              <a:t>‹#›</a:t>
            </a:fld>
            <a:endParaRPr lang="es-ES"/>
          </a:p>
        </p:txBody>
      </p:sp>
    </p:spTree>
    <p:extLst>
      <p:ext uri="{BB962C8B-B14F-4D97-AF65-F5344CB8AC3E}">
        <p14:creationId xmlns:p14="http://schemas.microsoft.com/office/powerpoint/2010/main" val="245706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B40AA5-DC7C-018A-FFD5-92643B69B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43041BA-B484-E68D-B75B-9FB32EED7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635F032-7438-9C34-E6BF-90AABC563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45B7E-994A-B64D-93AC-0CACAE5D5301}" type="datetimeFigureOut">
              <a:rPr lang="es-ES" smtClean="0"/>
              <a:t>08/05/2026</a:t>
            </a:fld>
            <a:endParaRPr lang="es-ES"/>
          </a:p>
        </p:txBody>
      </p:sp>
      <p:sp>
        <p:nvSpPr>
          <p:cNvPr id="5" name="Marcador de pie de página 4">
            <a:extLst>
              <a:ext uri="{FF2B5EF4-FFF2-40B4-BE49-F238E27FC236}">
                <a16:creationId xmlns:a16="http://schemas.microsoft.com/office/drawing/2014/main" id="{68E62D7B-7C1E-D034-E268-47EE2B237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14EEAF7-E2D0-7263-BC63-9796589A6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86B91-7E48-C740-9A1F-15C8ED84F7C7}" type="slidenum">
              <a:rPr lang="es-ES" smtClean="0"/>
              <a:t>‹#›</a:t>
            </a:fld>
            <a:endParaRPr lang="es-ES"/>
          </a:p>
        </p:txBody>
      </p:sp>
    </p:spTree>
    <p:extLst>
      <p:ext uri="{BB962C8B-B14F-4D97-AF65-F5344CB8AC3E}">
        <p14:creationId xmlns:p14="http://schemas.microsoft.com/office/powerpoint/2010/main" val="540346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80C66-F943-B4C6-138F-F45E96EB38FE}"/>
              </a:ext>
            </a:extLst>
          </p:cNvPr>
          <p:cNvSpPr>
            <a:spLocks noGrp="1"/>
          </p:cNvSpPr>
          <p:nvPr>
            <p:ph type="ctrTitle"/>
          </p:nvPr>
        </p:nvSpPr>
        <p:spPr>
          <a:xfrm>
            <a:off x="407894" y="1584325"/>
            <a:ext cx="11376212" cy="2387600"/>
          </a:xfrm>
        </p:spPr>
        <p:txBody>
          <a:bodyPr anchor="t">
            <a:normAutofit fontScale="90000"/>
          </a:bodyPr>
          <a:lstStyle/>
          <a:p>
            <a:r>
              <a:rPr lang="en-US" sz="2200" dirty="0"/>
              <a:t>The 2025 United Nations Convention on Negotiable Cargo Documents</a:t>
            </a:r>
            <a:br>
              <a:rPr lang="en-US" sz="2200" dirty="0"/>
            </a:br>
            <a:br>
              <a:rPr lang="en-US" sz="2200" dirty="0"/>
            </a:br>
            <a:r>
              <a:rPr lang="en-US" sz="3200" b="0" i="0" dirty="0">
                <a:effectLst/>
                <a:latin typeface="helvetica-w01-roman"/>
              </a:rPr>
              <a:t>Electronic Documents the NCD Convention</a:t>
            </a:r>
            <a:br>
              <a:rPr lang="en-US" sz="3200" b="0" i="0" dirty="0">
                <a:effectLst/>
                <a:latin typeface="helvetica-w01-roman"/>
              </a:rPr>
            </a:br>
            <a:br>
              <a:rPr lang="en-US" sz="3200" b="0" i="0" dirty="0">
                <a:effectLst/>
                <a:latin typeface="helvetica-w01-roman"/>
              </a:rPr>
            </a:br>
            <a:r>
              <a:rPr lang="en-US" sz="3200" b="0" i="0" dirty="0">
                <a:effectLst/>
                <a:latin typeface="helvetica-w01-roman"/>
              </a:rPr>
              <a:t>The reservation for maritime carriage</a:t>
            </a:r>
            <a:r>
              <a:rPr lang="en-US" sz="3200" dirty="0">
                <a:latin typeface="helvetica-w01-roman"/>
              </a:rPr>
              <a:t>: reasons and intended effects</a:t>
            </a:r>
            <a:endParaRPr lang="en-US" sz="3200" dirty="0"/>
          </a:p>
        </p:txBody>
      </p:sp>
      <p:sp>
        <p:nvSpPr>
          <p:cNvPr id="3" name="Subtítulo 2">
            <a:extLst>
              <a:ext uri="{FF2B5EF4-FFF2-40B4-BE49-F238E27FC236}">
                <a16:creationId xmlns:a16="http://schemas.microsoft.com/office/drawing/2014/main" id="{6997202B-4311-EBA8-50C3-637AB3E19219}"/>
              </a:ext>
            </a:extLst>
          </p:cNvPr>
          <p:cNvSpPr>
            <a:spLocks noGrp="1"/>
          </p:cNvSpPr>
          <p:nvPr>
            <p:ph type="subTitle" idx="1"/>
          </p:nvPr>
        </p:nvSpPr>
        <p:spPr>
          <a:xfrm>
            <a:off x="1524000" y="4079875"/>
            <a:ext cx="9144000" cy="474196"/>
          </a:xfrm>
        </p:spPr>
        <p:txBody>
          <a:bodyPr/>
          <a:lstStyle/>
          <a:p>
            <a:r>
              <a:rPr lang="es-ES" dirty="0"/>
              <a:t>Manuel Alba Fernández</a:t>
            </a:r>
          </a:p>
        </p:txBody>
      </p:sp>
      <p:pic>
        <p:nvPicPr>
          <p:cNvPr id="5" name="Imagen 4">
            <a:extLst>
              <a:ext uri="{FF2B5EF4-FFF2-40B4-BE49-F238E27FC236}">
                <a16:creationId xmlns:a16="http://schemas.microsoft.com/office/drawing/2014/main" id="{8491AA84-62F4-8C50-C38B-000A955DE7A2}"/>
              </a:ext>
            </a:extLst>
          </p:cNvPr>
          <p:cNvPicPr>
            <a:picLocks noChangeAspect="1"/>
          </p:cNvPicPr>
          <p:nvPr/>
        </p:nvPicPr>
        <p:blipFill>
          <a:blip r:embed="rId2"/>
          <a:stretch>
            <a:fillRect/>
          </a:stretch>
        </p:blipFill>
        <p:spPr>
          <a:xfrm>
            <a:off x="1524000" y="226359"/>
            <a:ext cx="7772400" cy="1147300"/>
          </a:xfrm>
          <a:prstGeom prst="rect">
            <a:avLst/>
          </a:prstGeom>
        </p:spPr>
      </p:pic>
      <p:pic>
        <p:nvPicPr>
          <p:cNvPr id="7" name="Imagen 6">
            <a:extLst>
              <a:ext uri="{FF2B5EF4-FFF2-40B4-BE49-F238E27FC236}">
                <a16:creationId xmlns:a16="http://schemas.microsoft.com/office/drawing/2014/main" id="{FC2674C1-E370-23E9-9662-36A9ADA92E35}"/>
              </a:ext>
            </a:extLst>
          </p:cNvPr>
          <p:cNvPicPr>
            <a:picLocks noChangeAspect="1"/>
          </p:cNvPicPr>
          <p:nvPr/>
        </p:nvPicPr>
        <p:blipFill>
          <a:blip r:embed="rId3"/>
          <a:stretch>
            <a:fillRect/>
          </a:stretch>
        </p:blipFill>
        <p:spPr>
          <a:xfrm>
            <a:off x="9296400" y="226359"/>
            <a:ext cx="1265578" cy="1147300"/>
          </a:xfrm>
          <a:prstGeom prst="rect">
            <a:avLst/>
          </a:prstGeom>
        </p:spPr>
      </p:pic>
      <p:pic>
        <p:nvPicPr>
          <p:cNvPr id="9" name="Imagen 8">
            <a:extLst>
              <a:ext uri="{FF2B5EF4-FFF2-40B4-BE49-F238E27FC236}">
                <a16:creationId xmlns:a16="http://schemas.microsoft.com/office/drawing/2014/main" id="{FD75FE9D-65AD-AB6A-D3B5-2AE440104415}"/>
              </a:ext>
            </a:extLst>
          </p:cNvPr>
          <p:cNvPicPr>
            <a:picLocks noChangeAspect="1"/>
          </p:cNvPicPr>
          <p:nvPr/>
        </p:nvPicPr>
        <p:blipFill>
          <a:blip r:embed="rId4"/>
          <a:stretch>
            <a:fillRect/>
          </a:stretch>
        </p:blipFill>
        <p:spPr>
          <a:xfrm>
            <a:off x="6881064" y="4662021"/>
            <a:ext cx="991683" cy="995082"/>
          </a:xfrm>
          <a:prstGeom prst="rect">
            <a:avLst/>
          </a:prstGeom>
        </p:spPr>
      </p:pic>
      <p:pic>
        <p:nvPicPr>
          <p:cNvPr id="11" name="Imagen 10">
            <a:extLst>
              <a:ext uri="{FF2B5EF4-FFF2-40B4-BE49-F238E27FC236}">
                <a16:creationId xmlns:a16="http://schemas.microsoft.com/office/drawing/2014/main" id="{25B4E01C-DE22-D8B0-6DBF-2C996D6C9DC9}"/>
              </a:ext>
            </a:extLst>
          </p:cNvPr>
          <p:cNvPicPr>
            <a:picLocks noChangeAspect="1"/>
          </p:cNvPicPr>
          <p:nvPr/>
        </p:nvPicPr>
        <p:blipFill>
          <a:blip r:embed="rId5"/>
          <a:stretch>
            <a:fillRect/>
          </a:stretch>
        </p:blipFill>
        <p:spPr>
          <a:xfrm>
            <a:off x="4362126" y="4769971"/>
            <a:ext cx="2518938" cy="887132"/>
          </a:xfrm>
          <a:prstGeom prst="rect">
            <a:avLst/>
          </a:prstGeom>
        </p:spPr>
      </p:pic>
    </p:spTree>
    <p:extLst>
      <p:ext uri="{BB962C8B-B14F-4D97-AF65-F5344CB8AC3E}">
        <p14:creationId xmlns:p14="http://schemas.microsoft.com/office/powerpoint/2010/main" val="105401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31129-332B-9E0D-275B-8CEDE1E24CC5}"/>
              </a:ext>
            </a:extLst>
          </p:cNvPr>
          <p:cNvSpPr>
            <a:spLocks noGrp="1"/>
          </p:cNvSpPr>
          <p:nvPr>
            <p:ph type="title"/>
          </p:nvPr>
        </p:nvSpPr>
        <p:spPr>
          <a:xfrm>
            <a:off x="838200" y="365125"/>
            <a:ext cx="10815918" cy="1325563"/>
          </a:xfrm>
        </p:spPr>
        <p:txBody>
          <a:bodyPr>
            <a:normAutofit/>
          </a:bodyPr>
          <a:lstStyle/>
          <a:p>
            <a:r>
              <a:rPr lang="en-US" sz="3200" i="1" dirty="0">
                <a:effectLst/>
                <a:latin typeface="Calibri" panose="020F0502020204030204" pitchFamily="34" charset="0"/>
                <a:ea typeface="Calibri" panose="020F0502020204030204" pitchFamily="34" charset="0"/>
                <a:cs typeface="Times New Roman" panose="02020603050405020304" pitchFamily="18" charset="0"/>
              </a:rPr>
              <a:t>Electronic Negotiable Cargo Documents in the 2025 Convention</a:t>
            </a:r>
            <a:endParaRPr lang="es-ES" sz="3200" i="1" dirty="0"/>
          </a:p>
        </p:txBody>
      </p:sp>
      <p:sp>
        <p:nvSpPr>
          <p:cNvPr id="3" name="Marcador de contenido 2">
            <a:extLst>
              <a:ext uri="{FF2B5EF4-FFF2-40B4-BE49-F238E27FC236}">
                <a16:creationId xmlns:a16="http://schemas.microsoft.com/office/drawing/2014/main" id="{1A246152-7588-8F79-AE75-351E028FCC7C}"/>
              </a:ext>
            </a:extLst>
          </p:cNvPr>
          <p:cNvSpPr>
            <a:spLocks noGrp="1"/>
          </p:cNvSpPr>
          <p:nvPr>
            <p:ph idx="1"/>
          </p:nvPr>
        </p:nvSpPr>
        <p:spPr/>
        <p:txBody>
          <a:bodyPr>
            <a:normAutofit/>
          </a:bodyPr>
          <a:lstStyle/>
          <a:p>
            <a:pPr marL="0" indent="0" algn="just">
              <a:lnSpc>
                <a:spcPct val="114000"/>
              </a:lnSpc>
              <a:buNone/>
            </a:pPr>
            <a:r>
              <a:rPr lang="en-US" sz="2200" dirty="0">
                <a:effectLst/>
                <a:latin typeface="Times New Roman" panose="02020603050405020304" pitchFamily="18" charset="0"/>
                <a:ea typeface="Calibri" panose="020F0502020204030204" pitchFamily="34" charset="0"/>
              </a:rPr>
              <a:t>“Negotiable cargo document” </a:t>
            </a:r>
            <a:r>
              <a:rPr lang="en-US" sz="2200" b="1" dirty="0">
                <a:effectLst/>
                <a:latin typeface="Times New Roman" panose="02020603050405020304" pitchFamily="18" charset="0"/>
                <a:ea typeface="Calibri" panose="020F0502020204030204" pitchFamily="34" charset="0"/>
              </a:rPr>
              <a:t>means</a:t>
            </a:r>
            <a:r>
              <a:rPr lang="en-US" sz="2200" dirty="0">
                <a:effectLst/>
                <a:latin typeface="Times New Roman" panose="02020603050405020304" pitchFamily="18" charset="0"/>
                <a:ea typeface="Calibri" panose="020F0502020204030204" pitchFamily="34" charset="0"/>
              </a:rPr>
              <a:t> a paper document or </a:t>
            </a:r>
            <a:r>
              <a:rPr lang="en-US" sz="2200" b="1" dirty="0">
                <a:effectLst/>
                <a:latin typeface="Times New Roman" panose="02020603050405020304" pitchFamily="18" charset="0"/>
                <a:ea typeface="Calibri" panose="020F0502020204030204" pitchFamily="34" charset="0"/>
              </a:rPr>
              <a:t>an electronic record signed and issued by the transport operator</a:t>
            </a:r>
            <a:r>
              <a:rPr lang="en-US" sz="2200" dirty="0">
                <a:effectLst/>
                <a:latin typeface="Times New Roman" panose="02020603050405020304" pitchFamily="18" charset="0"/>
                <a:ea typeface="Calibri" panose="020F0502020204030204" pitchFamily="34" charset="0"/>
              </a:rPr>
              <a:t> that indicates by wording such as “to order” or “negotiable” or an equivalent expression that the goods as specified in the document have been taken in charge by the transport operator and consigned to the order of the holder </a:t>
            </a:r>
            <a:r>
              <a:rPr lang="en-US" sz="2200" dirty="0">
                <a:effectLst/>
                <a:ea typeface="Calibri" panose="020F0502020204030204" pitchFamily="34" charset="0"/>
              </a:rPr>
              <a:t>(Art. 2)</a:t>
            </a:r>
            <a:r>
              <a:rPr lang="es-ES" sz="2200" dirty="0">
                <a:effectLst/>
              </a:rPr>
              <a:t> </a:t>
            </a:r>
          </a:p>
          <a:p>
            <a:pPr marL="0" indent="0" algn="just">
              <a:lnSpc>
                <a:spcPct val="114000"/>
              </a:lnSpc>
              <a:buNone/>
            </a:pPr>
            <a:endParaRPr lang="es-ES" sz="2200" dirty="0"/>
          </a:p>
          <a:p>
            <a:pPr marL="0" indent="0" algn="just">
              <a:lnSpc>
                <a:spcPct val="114000"/>
              </a:lnSpc>
              <a:buNone/>
            </a:pPr>
            <a:r>
              <a:rPr lang="en-US" sz="2200" dirty="0">
                <a:effectLst/>
                <a:latin typeface="Times New Roman" panose="02020603050405020304" pitchFamily="18" charset="0"/>
                <a:ea typeface="Calibri" panose="020F0502020204030204" pitchFamily="34" charset="0"/>
              </a:rPr>
              <a:t>“Electronic record” means </a:t>
            </a:r>
            <a:r>
              <a:rPr lang="en-US" sz="2200" b="1" dirty="0">
                <a:effectLst/>
                <a:latin typeface="Times New Roman" panose="02020603050405020304" pitchFamily="18" charset="0"/>
                <a:ea typeface="Calibri" panose="020F0502020204030204" pitchFamily="34" charset="0"/>
              </a:rPr>
              <a:t>information</a:t>
            </a:r>
            <a:r>
              <a:rPr lang="en-US" sz="2200" dirty="0">
                <a:effectLst/>
                <a:latin typeface="Times New Roman" panose="02020603050405020304" pitchFamily="18" charset="0"/>
                <a:ea typeface="Calibri" panose="020F0502020204030204" pitchFamily="34" charset="0"/>
              </a:rPr>
              <a:t> </a:t>
            </a:r>
            <a:r>
              <a:rPr lang="en-US" sz="2200" b="1" dirty="0">
                <a:effectLst/>
                <a:latin typeface="Times New Roman" panose="02020603050405020304" pitchFamily="18" charset="0"/>
                <a:ea typeface="Calibri" panose="020F0502020204030204" pitchFamily="34" charset="0"/>
              </a:rPr>
              <a:t>generated, communicated, received or stored by electronic means</a:t>
            </a:r>
            <a:r>
              <a:rPr lang="en-US" sz="2200" dirty="0">
                <a:effectLst/>
                <a:latin typeface="Times New Roman" panose="02020603050405020304" pitchFamily="18" charset="0"/>
                <a:ea typeface="Calibri" panose="020F0502020204030204" pitchFamily="34" charset="0"/>
              </a:rPr>
              <a:t>, including, where appropriate, all information logically associated with, or otherwise linked together so as to become part of, the record, whether generated contemporaneously or not.</a:t>
            </a:r>
            <a:r>
              <a:rPr lang="es-ES" sz="2200" dirty="0">
                <a:effectLst/>
              </a:rPr>
              <a:t> (Art. 2)</a:t>
            </a:r>
            <a:endParaRPr lang="es-ES" sz="2200" dirty="0"/>
          </a:p>
        </p:txBody>
      </p:sp>
    </p:spTree>
    <p:extLst>
      <p:ext uri="{BB962C8B-B14F-4D97-AF65-F5344CB8AC3E}">
        <p14:creationId xmlns:p14="http://schemas.microsoft.com/office/powerpoint/2010/main" val="235513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31129-332B-9E0D-275B-8CEDE1E24CC5}"/>
              </a:ext>
            </a:extLst>
          </p:cNvPr>
          <p:cNvSpPr>
            <a:spLocks noGrp="1"/>
          </p:cNvSpPr>
          <p:nvPr>
            <p:ph type="title"/>
          </p:nvPr>
        </p:nvSpPr>
        <p:spPr>
          <a:xfrm>
            <a:off x="838200" y="365125"/>
            <a:ext cx="10815918" cy="1325563"/>
          </a:xfrm>
        </p:spPr>
        <p:txBody>
          <a:bodyPr>
            <a:normAutofit/>
          </a:bodyPr>
          <a:lstStyle/>
          <a:p>
            <a:r>
              <a:rPr lang="en-US" sz="3200" i="1" dirty="0">
                <a:effectLst/>
                <a:latin typeface="Calibri" panose="020F0502020204030204" pitchFamily="34" charset="0"/>
                <a:ea typeface="Calibri" panose="020F0502020204030204" pitchFamily="34" charset="0"/>
                <a:cs typeface="Times New Roman" panose="02020603050405020304" pitchFamily="18" charset="0"/>
              </a:rPr>
              <a:t>Electronic Negotiable Cargo Documents in the 2025 Convention</a:t>
            </a:r>
            <a:endParaRPr lang="es-ES" sz="3200" i="1" dirty="0"/>
          </a:p>
        </p:txBody>
      </p:sp>
      <p:sp>
        <p:nvSpPr>
          <p:cNvPr id="3" name="Marcador de contenido 2">
            <a:extLst>
              <a:ext uri="{FF2B5EF4-FFF2-40B4-BE49-F238E27FC236}">
                <a16:creationId xmlns:a16="http://schemas.microsoft.com/office/drawing/2014/main" id="{1A246152-7588-8F79-AE75-351E028FCC7C}"/>
              </a:ext>
            </a:extLst>
          </p:cNvPr>
          <p:cNvSpPr>
            <a:spLocks noGrp="1"/>
          </p:cNvSpPr>
          <p:nvPr>
            <p:ph idx="1"/>
          </p:nvPr>
        </p:nvSpPr>
        <p:spPr/>
        <p:txBody>
          <a:bodyPr>
            <a:normAutofit/>
          </a:bodyPr>
          <a:lstStyle/>
          <a:p>
            <a:pPr marL="0" indent="0" algn="just">
              <a:lnSpc>
                <a:spcPct val="114000"/>
              </a:lnSpc>
              <a:buNone/>
            </a:pPr>
            <a:r>
              <a:rPr lang="en-US" sz="2200" dirty="0">
                <a:effectLst/>
                <a:latin typeface="Times New Roman" panose="02020603050405020304" pitchFamily="18" charset="0"/>
                <a:ea typeface="Calibri" panose="020F0502020204030204" pitchFamily="34" charset="0"/>
              </a:rPr>
              <a:t>For the purposes of this Convention, a requirement for </a:t>
            </a:r>
            <a:r>
              <a:rPr lang="en-US" sz="2200" b="1" dirty="0">
                <a:effectLst/>
                <a:latin typeface="Times New Roman" panose="02020603050405020304" pitchFamily="18" charset="0"/>
                <a:ea typeface="Calibri" panose="020F0502020204030204" pitchFamily="34" charset="0"/>
              </a:rPr>
              <a:t>information to be contained in a negotiable cargo document</a:t>
            </a:r>
            <a:r>
              <a:rPr lang="en-US" sz="2200" dirty="0">
                <a:effectLst/>
                <a:latin typeface="Times New Roman" panose="02020603050405020304" pitchFamily="18" charset="0"/>
                <a:ea typeface="Calibri" panose="020F0502020204030204" pitchFamily="34" charset="0"/>
              </a:rPr>
              <a:t> is met with respect to an electronic record if the information contained therein </a:t>
            </a:r>
            <a:r>
              <a:rPr lang="en-US" sz="2200" b="1" dirty="0">
                <a:effectLst/>
                <a:latin typeface="Times New Roman" panose="02020603050405020304" pitchFamily="18" charset="0"/>
                <a:ea typeface="Calibri" panose="020F0502020204030204" pitchFamily="34" charset="0"/>
              </a:rPr>
              <a:t>is accessible so as to be usable for subsequent reference</a:t>
            </a:r>
            <a:r>
              <a:rPr lang="en-US" sz="2200" dirty="0">
                <a:effectLst/>
                <a:latin typeface="Times New Roman" panose="02020603050405020304" pitchFamily="18" charset="0"/>
                <a:ea typeface="Calibri" panose="020F0502020204030204" pitchFamily="34" charset="0"/>
              </a:rPr>
              <a:t>.</a:t>
            </a:r>
            <a:r>
              <a:rPr lang="es-ES" sz="2200" dirty="0">
                <a:effectLst/>
              </a:rPr>
              <a:t> </a:t>
            </a:r>
            <a:r>
              <a:rPr lang="en-US" sz="2200" dirty="0">
                <a:effectLst/>
                <a:latin typeface="Times New Roman" panose="02020603050405020304" pitchFamily="18" charset="0"/>
                <a:ea typeface="Calibri" panose="020F0502020204030204" pitchFamily="34" charset="0"/>
              </a:rPr>
              <a:t> </a:t>
            </a:r>
            <a:r>
              <a:rPr lang="en-US" sz="2200" dirty="0">
                <a:effectLst/>
                <a:ea typeface="Calibri" panose="020F0502020204030204" pitchFamily="34" charset="0"/>
              </a:rPr>
              <a:t>(Art. 13)</a:t>
            </a:r>
            <a:r>
              <a:rPr lang="es-ES" sz="2200" dirty="0">
                <a:effectLst/>
              </a:rPr>
              <a:t> </a:t>
            </a:r>
          </a:p>
          <a:p>
            <a:pPr marL="0" indent="0" algn="just">
              <a:lnSpc>
                <a:spcPct val="114000"/>
              </a:lnSpc>
              <a:buNone/>
            </a:pPr>
            <a:endParaRPr lang="es-ES" sz="2200" dirty="0"/>
          </a:p>
          <a:p>
            <a:pPr marL="0" indent="0" algn="just">
              <a:lnSpc>
                <a:spcPct val="114000"/>
              </a:lnSpc>
              <a:buNone/>
            </a:pPr>
            <a:r>
              <a:rPr lang="en-US" sz="2200" dirty="0">
                <a:effectLst/>
                <a:latin typeface="Times New Roman" panose="02020603050405020304" pitchFamily="18" charset="0"/>
                <a:ea typeface="Calibri" panose="020F0502020204030204" pitchFamily="34" charset="0"/>
              </a:rPr>
              <a:t>For the purposes of this Convention, a requirement </a:t>
            </a:r>
            <a:r>
              <a:rPr lang="en-US" sz="2200" b="1" dirty="0">
                <a:effectLst/>
                <a:latin typeface="Times New Roman" panose="02020603050405020304" pitchFamily="18" charset="0"/>
                <a:ea typeface="Calibri" panose="020F0502020204030204" pitchFamily="34" charset="0"/>
              </a:rPr>
              <a:t>for a negotiable cargo document to be signed </a:t>
            </a:r>
            <a:r>
              <a:rPr lang="en-US" sz="2200" dirty="0">
                <a:effectLst/>
                <a:latin typeface="Times New Roman" panose="02020603050405020304" pitchFamily="18" charset="0"/>
                <a:ea typeface="Calibri" panose="020F0502020204030204" pitchFamily="34" charset="0"/>
              </a:rPr>
              <a:t>is met with respect to an electronic record if </a:t>
            </a:r>
            <a:r>
              <a:rPr lang="en-US" sz="2200" b="1" dirty="0">
                <a:effectLst/>
                <a:latin typeface="Times New Roman" panose="02020603050405020304" pitchFamily="18" charset="0"/>
                <a:ea typeface="Calibri" panose="020F0502020204030204" pitchFamily="34" charset="0"/>
              </a:rPr>
              <a:t>a reliable method is used to identify the signatory and to indicate that person’s intention</a:t>
            </a:r>
            <a:r>
              <a:rPr lang="en-US" sz="2200" dirty="0">
                <a:effectLst/>
                <a:latin typeface="Times New Roman" panose="02020603050405020304" pitchFamily="18" charset="0"/>
                <a:ea typeface="Calibri" panose="020F0502020204030204" pitchFamily="34" charset="0"/>
              </a:rPr>
              <a:t> in respect of the information contained in the electronic record</a:t>
            </a:r>
            <a:r>
              <a:rPr lang="en-US" sz="1800" dirty="0">
                <a:effectLst/>
                <a:latin typeface="Times New Roman" panose="02020603050405020304" pitchFamily="18" charset="0"/>
                <a:ea typeface="Calibri" panose="020F0502020204030204" pitchFamily="34" charset="0"/>
              </a:rPr>
              <a:t>.</a:t>
            </a:r>
            <a:r>
              <a:rPr lang="es-ES" sz="1600" dirty="0">
                <a:effectLst/>
              </a:rPr>
              <a:t> </a:t>
            </a:r>
            <a:r>
              <a:rPr lang="es-ES" sz="2200" dirty="0">
                <a:effectLst/>
              </a:rPr>
              <a:t>(Art. 14)</a:t>
            </a:r>
            <a:endParaRPr lang="es-ES" sz="2200" dirty="0"/>
          </a:p>
        </p:txBody>
      </p:sp>
    </p:spTree>
    <p:extLst>
      <p:ext uri="{BB962C8B-B14F-4D97-AF65-F5344CB8AC3E}">
        <p14:creationId xmlns:p14="http://schemas.microsoft.com/office/powerpoint/2010/main" val="215687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31129-332B-9E0D-275B-8CEDE1E24CC5}"/>
              </a:ext>
            </a:extLst>
          </p:cNvPr>
          <p:cNvSpPr>
            <a:spLocks noGrp="1"/>
          </p:cNvSpPr>
          <p:nvPr>
            <p:ph type="title"/>
          </p:nvPr>
        </p:nvSpPr>
        <p:spPr>
          <a:xfrm>
            <a:off x="838200" y="365125"/>
            <a:ext cx="10815918" cy="1325563"/>
          </a:xfrm>
        </p:spPr>
        <p:txBody>
          <a:bodyPr>
            <a:normAutofit/>
          </a:bodyPr>
          <a:lstStyle/>
          <a:p>
            <a:r>
              <a:rPr lang="en-US" sz="3200" i="1" dirty="0">
                <a:effectLst/>
                <a:latin typeface="Calibri" panose="020F0502020204030204" pitchFamily="34" charset="0"/>
                <a:ea typeface="Calibri" panose="020F0502020204030204" pitchFamily="34" charset="0"/>
                <a:cs typeface="Times New Roman" panose="02020603050405020304" pitchFamily="18" charset="0"/>
              </a:rPr>
              <a:t>Electronic Negotiable Cargo Documents in the 2025 Convention</a:t>
            </a:r>
            <a:endParaRPr lang="es-ES" sz="3200" i="1" dirty="0"/>
          </a:p>
        </p:txBody>
      </p:sp>
      <p:sp>
        <p:nvSpPr>
          <p:cNvPr id="3" name="Marcador de contenido 2">
            <a:extLst>
              <a:ext uri="{FF2B5EF4-FFF2-40B4-BE49-F238E27FC236}">
                <a16:creationId xmlns:a16="http://schemas.microsoft.com/office/drawing/2014/main" id="{1A246152-7588-8F79-AE75-351E028FCC7C}"/>
              </a:ext>
            </a:extLst>
          </p:cNvPr>
          <p:cNvSpPr>
            <a:spLocks noGrp="1"/>
          </p:cNvSpPr>
          <p:nvPr>
            <p:ph idx="1"/>
          </p:nvPr>
        </p:nvSpPr>
        <p:spPr>
          <a:xfrm>
            <a:off x="421341" y="1825625"/>
            <a:ext cx="10932459" cy="4351338"/>
          </a:xfrm>
        </p:spPr>
        <p:txBody>
          <a:bodyPr>
            <a:normAutofit/>
          </a:bodyPr>
          <a:lstStyle/>
          <a:p>
            <a:pPr algn="just">
              <a:lnSpc>
                <a:spcPct val="114000"/>
              </a:lnSpc>
            </a:pPr>
            <a:r>
              <a:rPr lang="en-US" sz="2400" dirty="0"/>
              <a:t>The core provisions of the NCD Convention on:</a:t>
            </a:r>
          </a:p>
          <a:p>
            <a:pPr lvl="1" algn="just">
              <a:lnSpc>
                <a:spcPct val="114000"/>
              </a:lnSpc>
            </a:pPr>
            <a:r>
              <a:rPr lang="en-US" sz="2000" dirty="0"/>
              <a:t>The method chosen to issue the NCD “in the medium agreed upon” (Art. 3)</a:t>
            </a:r>
          </a:p>
          <a:p>
            <a:pPr lvl="1" algn="just">
              <a:lnSpc>
                <a:spcPct val="114000"/>
              </a:lnSpc>
            </a:pPr>
            <a:r>
              <a:rPr lang="en-US" sz="2000" dirty="0"/>
              <a:t>The requirements relating to the contents of the NCD and its evidentiary effects (Arts. 4 to 6)</a:t>
            </a:r>
          </a:p>
          <a:p>
            <a:pPr lvl="1" algn="just">
              <a:lnSpc>
                <a:spcPct val="114000"/>
              </a:lnSpc>
            </a:pPr>
            <a:r>
              <a:rPr lang="en-US" sz="2000" dirty="0"/>
              <a:t>The transfer of the NCD and the position of the holder (Arts. 7 to 12</a:t>
            </a:r>
          </a:p>
          <a:p>
            <a:pPr marL="457200" lvl="1" indent="0" algn="just">
              <a:lnSpc>
                <a:spcPct val="114000"/>
              </a:lnSpc>
              <a:buNone/>
            </a:pPr>
            <a:r>
              <a:rPr lang="en-US" dirty="0"/>
              <a:t>apply to both electronic and paper NDS with equal effects</a:t>
            </a:r>
          </a:p>
          <a:p>
            <a:pPr marL="230400" lvl="1" algn="just">
              <a:lnSpc>
                <a:spcPct val="114000"/>
              </a:lnSpc>
            </a:pPr>
            <a:r>
              <a:rPr lang="en-US" dirty="0"/>
              <a:t>However, the language used in these provisions sometimes relies on paper-based terminology:</a:t>
            </a:r>
          </a:p>
          <a:p>
            <a:pPr marL="687600" lvl="2" algn="just">
              <a:lnSpc>
                <a:spcPct val="114000"/>
              </a:lnSpc>
            </a:pPr>
            <a:r>
              <a:rPr lang="en-US" dirty="0"/>
              <a:t>Holder: person “in possession of e negotiable cargo document” (Art. 2, par. 4)</a:t>
            </a:r>
          </a:p>
          <a:p>
            <a:pPr marL="687600" lvl="2" algn="just">
              <a:lnSpc>
                <a:spcPct val="114000"/>
              </a:lnSpc>
            </a:pPr>
            <a:r>
              <a:rPr lang="en-US" dirty="0"/>
              <a:t>“the holder shall present” (Art. 7, par. 5); “Deliver of the goods may be demanded (…) only against surrender” (Art. 10 par. 1); transfer of the NCD requires “transfer of possession” (Art. 11) </a:t>
            </a:r>
          </a:p>
        </p:txBody>
      </p:sp>
    </p:spTree>
    <p:extLst>
      <p:ext uri="{BB962C8B-B14F-4D97-AF65-F5344CB8AC3E}">
        <p14:creationId xmlns:p14="http://schemas.microsoft.com/office/powerpoint/2010/main" val="40792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31129-332B-9E0D-275B-8CEDE1E24CC5}"/>
              </a:ext>
            </a:extLst>
          </p:cNvPr>
          <p:cNvSpPr>
            <a:spLocks noGrp="1"/>
          </p:cNvSpPr>
          <p:nvPr>
            <p:ph type="title"/>
          </p:nvPr>
        </p:nvSpPr>
        <p:spPr>
          <a:xfrm>
            <a:off x="838200" y="365125"/>
            <a:ext cx="10815918" cy="1325563"/>
          </a:xfrm>
        </p:spPr>
        <p:txBody>
          <a:bodyPr>
            <a:normAutofit/>
          </a:bodyPr>
          <a:lstStyle/>
          <a:p>
            <a:r>
              <a:rPr lang="en-US" sz="3200" i="1" dirty="0">
                <a:effectLst/>
                <a:latin typeface="Calibri" panose="020F0502020204030204" pitchFamily="34" charset="0"/>
                <a:ea typeface="Calibri" panose="020F0502020204030204" pitchFamily="34" charset="0"/>
                <a:cs typeface="Times New Roman" panose="02020603050405020304" pitchFamily="18" charset="0"/>
              </a:rPr>
              <a:t>Electronic Negotiable Cargo Documents in the 2025 Convention</a:t>
            </a:r>
            <a:endParaRPr lang="es-ES" sz="3200" i="1" dirty="0"/>
          </a:p>
        </p:txBody>
      </p:sp>
      <p:sp>
        <p:nvSpPr>
          <p:cNvPr id="3" name="Marcador de contenido 2">
            <a:extLst>
              <a:ext uri="{FF2B5EF4-FFF2-40B4-BE49-F238E27FC236}">
                <a16:creationId xmlns:a16="http://schemas.microsoft.com/office/drawing/2014/main" id="{1A246152-7588-8F79-AE75-351E028FCC7C}"/>
              </a:ext>
            </a:extLst>
          </p:cNvPr>
          <p:cNvSpPr>
            <a:spLocks noGrp="1"/>
          </p:cNvSpPr>
          <p:nvPr>
            <p:ph idx="1"/>
          </p:nvPr>
        </p:nvSpPr>
        <p:spPr>
          <a:xfrm>
            <a:off x="421341" y="1825624"/>
            <a:ext cx="10932459" cy="4951693"/>
          </a:xfrm>
        </p:spPr>
        <p:txBody>
          <a:bodyPr>
            <a:normAutofit/>
          </a:bodyPr>
          <a:lstStyle/>
          <a:p>
            <a:pPr algn="just">
              <a:lnSpc>
                <a:spcPct val="114000"/>
              </a:lnSpc>
            </a:pPr>
            <a:r>
              <a:rPr lang="en-US" sz="2400" dirty="0"/>
              <a:t>To fit e-NCDs into such terminology, the 2025 Convention is based on the approach of previous UNCITRAL instruments (particularly the Model Law on Electronic Transferable Records)</a:t>
            </a:r>
          </a:p>
          <a:p>
            <a:pPr algn="just">
              <a:lnSpc>
                <a:spcPct val="114000"/>
              </a:lnSpc>
            </a:pPr>
            <a:endParaRPr lang="en-US" sz="2400" dirty="0"/>
          </a:p>
          <a:p>
            <a:pPr algn="just">
              <a:lnSpc>
                <a:spcPct val="114000"/>
              </a:lnSpc>
            </a:pPr>
            <a:r>
              <a:rPr lang="en-US" sz="2400" dirty="0"/>
              <a:t>Thus further requirements for the validity of e-NCDs are laid down in Chapter IV:</a:t>
            </a:r>
          </a:p>
          <a:p>
            <a:pPr marL="914400" lvl="1" indent="-457200" algn="just">
              <a:lnSpc>
                <a:spcPct val="114000"/>
              </a:lnSpc>
              <a:buAutoNum type="arabicPeriod"/>
            </a:pPr>
            <a:r>
              <a:rPr lang="en-US" sz="2000" dirty="0"/>
              <a:t>The e-NCD as an original (written) document: </a:t>
            </a:r>
            <a:r>
              <a:rPr lang="en-US" sz="2000" b="1" dirty="0"/>
              <a:t>reliable assurance that an electronic record can be identified as the NCD and the record retains its integrity</a:t>
            </a:r>
            <a:r>
              <a:rPr lang="en-US" sz="2000" dirty="0"/>
              <a:t> [Art. 12, par. 1 (a) and (c)]</a:t>
            </a:r>
          </a:p>
          <a:p>
            <a:pPr marL="914400" lvl="1" indent="-457200" algn="just">
              <a:lnSpc>
                <a:spcPct val="114000"/>
              </a:lnSpc>
              <a:buAutoNum type="arabicPeriod"/>
            </a:pPr>
            <a:r>
              <a:rPr lang="en-US" sz="2000" dirty="0"/>
              <a:t>Holdership and transfer: </a:t>
            </a:r>
            <a:r>
              <a:rPr lang="en-US" sz="2000" b="1" dirty="0"/>
              <a:t>reliable assurance that the e-NCD remains subject to control by a person from issuance to extinction, and such person can be identified as having control [</a:t>
            </a:r>
            <a:r>
              <a:rPr lang="en-US" sz="2000" dirty="0"/>
              <a:t>Art. 12, par. 1(b) and Art. 15]</a:t>
            </a:r>
          </a:p>
        </p:txBody>
      </p:sp>
    </p:spTree>
    <p:extLst>
      <p:ext uri="{BB962C8B-B14F-4D97-AF65-F5344CB8AC3E}">
        <p14:creationId xmlns:p14="http://schemas.microsoft.com/office/powerpoint/2010/main" val="166457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847C2-2B08-3A1A-8730-EE96CCCEB6BC}"/>
              </a:ext>
            </a:extLst>
          </p:cNvPr>
          <p:cNvSpPr>
            <a:spLocks noGrp="1"/>
          </p:cNvSpPr>
          <p:nvPr>
            <p:ph type="title"/>
          </p:nvPr>
        </p:nvSpPr>
        <p:spPr/>
        <p:txBody>
          <a:bodyPr>
            <a:normAutofit/>
          </a:bodyPr>
          <a:lstStyle/>
          <a:p>
            <a:r>
              <a:rPr lang="en-US" sz="3200" b="0" i="1" dirty="0">
                <a:effectLst/>
                <a:latin typeface="helvetica-w01-roman"/>
              </a:rPr>
              <a:t>The reservation for maritime carriage</a:t>
            </a:r>
            <a:r>
              <a:rPr lang="en-US" sz="3200" i="1" dirty="0">
                <a:latin typeface="helvetica-w01-roman"/>
              </a:rPr>
              <a:t>: reasons and intended effects</a:t>
            </a:r>
            <a:endParaRPr lang="es-ES" sz="3200" i="1" dirty="0"/>
          </a:p>
        </p:txBody>
      </p:sp>
      <p:sp>
        <p:nvSpPr>
          <p:cNvPr id="3" name="Marcador de contenido 2">
            <a:extLst>
              <a:ext uri="{FF2B5EF4-FFF2-40B4-BE49-F238E27FC236}">
                <a16:creationId xmlns:a16="http://schemas.microsoft.com/office/drawing/2014/main" id="{EC5D1511-4C8F-644F-7252-ACF4E53EF5BE}"/>
              </a:ext>
            </a:extLst>
          </p:cNvPr>
          <p:cNvSpPr>
            <a:spLocks noGrp="1"/>
          </p:cNvSpPr>
          <p:nvPr>
            <p:ph idx="1"/>
          </p:nvPr>
        </p:nvSpPr>
        <p:spPr/>
        <p:txBody>
          <a:bodyPr>
            <a:normAutofit/>
          </a:bodyPr>
          <a:lstStyle/>
          <a:p>
            <a:pPr marL="0" indent="0" algn="just">
              <a:buNone/>
            </a:pPr>
            <a:r>
              <a:rPr lang="en-US" sz="3200" dirty="0">
                <a:effectLst/>
                <a:ea typeface="Calibri" panose="020F0502020204030204" pitchFamily="34" charset="0"/>
              </a:rPr>
              <a:t>Art. 24, par. 1:</a:t>
            </a:r>
          </a:p>
          <a:p>
            <a:pPr marL="0" indent="0" algn="just">
              <a:buNone/>
            </a:pPr>
            <a:r>
              <a:rPr lang="en-US" sz="3200" dirty="0">
                <a:effectLst/>
                <a:latin typeface="Times New Roman" panose="02020603050405020304" pitchFamily="18" charset="0"/>
                <a:ea typeface="Calibri" panose="020F0502020204030204" pitchFamily="34" charset="0"/>
              </a:rPr>
              <a:t>“A State may declare, at the time of the deposit of its instrument of ratification, acceptance, approval or accession or at any time thereafter, that it will not apply this Convention to any negotiable transport document that evidences or contains a contract for the carriage of goods wholly by sea governed by an international convention to which it is a State Party</a:t>
            </a:r>
            <a:r>
              <a:rPr lang="es-ES" sz="3200" dirty="0">
                <a:latin typeface="Times New Roman" panose="02020603050405020304" pitchFamily="18" charset="0"/>
                <a:ea typeface="Calibri" panose="020F0502020204030204" pitchFamily="34" charset="0"/>
              </a:rPr>
              <a:t>”</a:t>
            </a:r>
            <a:endParaRPr lang="es-ES" sz="3200" dirty="0"/>
          </a:p>
        </p:txBody>
      </p:sp>
    </p:spTree>
    <p:extLst>
      <p:ext uri="{BB962C8B-B14F-4D97-AF65-F5344CB8AC3E}">
        <p14:creationId xmlns:p14="http://schemas.microsoft.com/office/powerpoint/2010/main" val="69906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847C2-2B08-3A1A-8730-EE96CCCEB6BC}"/>
              </a:ext>
            </a:extLst>
          </p:cNvPr>
          <p:cNvSpPr>
            <a:spLocks noGrp="1"/>
          </p:cNvSpPr>
          <p:nvPr>
            <p:ph type="title"/>
          </p:nvPr>
        </p:nvSpPr>
        <p:spPr/>
        <p:txBody>
          <a:bodyPr>
            <a:normAutofit/>
          </a:bodyPr>
          <a:lstStyle/>
          <a:p>
            <a:r>
              <a:rPr lang="en-US" sz="3200" b="0" i="1" dirty="0">
                <a:effectLst/>
                <a:latin typeface="helvetica-w01-roman"/>
              </a:rPr>
              <a:t>The reservation for maritime carriage</a:t>
            </a:r>
            <a:r>
              <a:rPr lang="en-US" sz="3200" i="1" dirty="0">
                <a:latin typeface="helvetica-w01-roman"/>
              </a:rPr>
              <a:t>: reasons and intended effects</a:t>
            </a:r>
            <a:endParaRPr lang="es-ES" sz="3200" i="1" dirty="0"/>
          </a:p>
        </p:txBody>
      </p:sp>
      <p:sp>
        <p:nvSpPr>
          <p:cNvPr id="3" name="Marcador de contenido 2">
            <a:extLst>
              <a:ext uri="{FF2B5EF4-FFF2-40B4-BE49-F238E27FC236}">
                <a16:creationId xmlns:a16="http://schemas.microsoft.com/office/drawing/2014/main" id="{EC5D1511-4C8F-644F-7252-ACF4E53EF5BE}"/>
              </a:ext>
            </a:extLst>
          </p:cNvPr>
          <p:cNvSpPr>
            <a:spLocks noGrp="1"/>
          </p:cNvSpPr>
          <p:nvPr>
            <p:ph idx="1"/>
          </p:nvPr>
        </p:nvSpPr>
        <p:spPr/>
        <p:txBody>
          <a:bodyPr>
            <a:normAutofit/>
          </a:bodyPr>
          <a:lstStyle/>
          <a:p>
            <a:pPr marL="0" indent="0" algn="just">
              <a:buNone/>
            </a:pPr>
            <a:r>
              <a:rPr lang="en-US" sz="3200" dirty="0">
                <a:effectLst/>
                <a:ea typeface="Calibri" panose="020F0502020204030204" pitchFamily="34" charset="0"/>
              </a:rPr>
              <a:t>Art. 24, par. 1:</a:t>
            </a:r>
          </a:p>
          <a:p>
            <a:pPr marL="0" indent="0" algn="just">
              <a:buNone/>
            </a:pPr>
            <a:r>
              <a:rPr lang="en-US" sz="3200" dirty="0">
                <a:effectLst/>
                <a:latin typeface="Times New Roman" panose="02020603050405020304" pitchFamily="18" charset="0"/>
                <a:ea typeface="Calibri" panose="020F0502020204030204" pitchFamily="34" charset="0"/>
              </a:rPr>
              <a:t>“A State may declare, at the time of the deposit of its instrument of ratification, acceptance, approval or accession or at any time thereafter, that it will not apply this Convention to any </a:t>
            </a:r>
            <a:r>
              <a:rPr lang="en-US" sz="3200" dirty="0">
                <a:solidFill>
                  <a:srgbClr val="FF0000"/>
                </a:solidFill>
                <a:effectLst/>
                <a:latin typeface="Times New Roman" panose="02020603050405020304" pitchFamily="18" charset="0"/>
                <a:ea typeface="Calibri" panose="020F0502020204030204" pitchFamily="34" charset="0"/>
              </a:rPr>
              <a:t>negotiable transport document </a:t>
            </a:r>
            <a:r>
              <a:rPr lang="en-US" sz="3200" dirty="0">
                <a:effectLst/>
                <a:latin typeface="Times New Roman" panose="02020603050405020304" pitchFamily="18" charset="0"/>
                <a:ea typeface="Calibri" panose="020F0502020204030204" pitchFamily="34" charset="0"/>
              </a:rPr>
              <a:t>that evidences or contains a contract for the carriage of goods wholly by sea governed by an international convention to which it is a State Party</a:t>
            </a:r>
            <a:r>
              <a:rPr lang="es-ES" sz="3200" dirty="0">
                <a:latin typeface="Times New Roman" panose="02020603050405020304" pitchFamily="18" charset="0"/>
                <a:ea typeface="Calibri" panose="020F0502020204030204" pitchFamily="34" charset="0"/>
              </a:rPr>
              <a:t>”</a:t>
            </a:r>
            <a:endParaRPr lang="es-ES" sz="3200" dirty="0"/>
          </a:p>
        </p:txBody>
      </p:sp>
    </p:spTree>
    <p:extLst>
      <p:ext uri="{BB962C8B-B14F-4D97-AF65-F5344CB8AC3E}">
        <p14:creationId xmlns:p14="http://schemas.microsoft.com/office/powerpoint/2010/main" val="241272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847C2-2B08-3A1A-8730-EE96CCCEB6BC}"/>
              </a:ext>
            </a:extLst>
          </p:cNvPr>
          <p:cNvSpPr>
            <a:spLocks noGrp="1"/>
          </p:cNvSpPr>
          <p:nvPr>
            <p:ph type="title"/>
          </p:nvPr>
        </p:nvSpPr>
        <p:spPr/>
        <p:txBody>
          <a:bodyPr>
            <a:normAutofit/>
          </a:bodyPr>
          <a:lstStyle/>
          <a:p>
            <a:r>
              <a:rPr lang="en-US" sz="3200" b="0" i="1" dirty="0">
                <a:effectLst/>
                <a:latin typeface="helvetica-w01-roman"/>
              </a:rPr>
              <a:t>The reservation for maritime carriage</a:t>
            </a:r>
            <a:r>
              <a:rPr lang="en-US" sz="3200" i="1" dirty="0">
                <a:latin typeface="helvetica-w01-roman"/>
              </a:rPr>
              <a:t>: reasons and intended effects</a:t>
            </a:r>
            <a:endParaRPr lang="es-ES" sz="3200" i="1" dirty="0"/>
          </a:p>
        </p:txBody>
      </p:sp>
      <p:sp>
        <p:nvSpPr>
          <p:cNvPr id="3" name="Marcador de contenido 2">
            <a:extLst>
              <a:ext uri="{FF2B5EF4-FFF2-40B4-BE49-F238E27FC236}">
                <a16:creationId xmlns:a16="http://schemas.microsoft.com/office/drawing/2014/main" id="{EC5D1511-4C8F-644F-7252-ACF4E53EF5BE}"/>
              </a:ext>
            </a:extLst>
          </p:cNvPr>
          <p:cNvSpPr>
            <a:spLocks noGrp="1"/>
          </p:cNvSpPr>
          <p:nvPr>
            <p:ph idx="1"/>
          </p:nvPr>
        </p:nvSpPr>
        <p:spPr/>
        <p:txBody>
          <a:bodyPr>
            <a:normAutofit/>
          </a:bodyPr>
          <a:lstStyle/>
          <a:p>
            <a:pPr marL="0" indent="0" algn="just">
              <a:buNone/>
            </a:pPr>
            <a:r>
              <a:rPr lang="en-US" sz="3200" dirty="0">
                <a:effectLst/>
                <a:ea typeface="Calibri" panose="020F0502020204030204" pitchFamily="34" charset="0"/>
              </a:rPr>
              <a:t>Art. 24, par. 1:</a:t>
            </a:r>
          </a:p>
          <a:p>
            <a:pPr marL="0" indent="0" algn="just">
              <a:buNone/>
            </a:pPr>
            <a:r>
              <a:rPr lang="en-US" sz="3200" dirty="0">
                <a:effectLst/>
                <a:latin typeface="Times New Roman" panose="02020603050405020304" pitchFamily="18" charset="0"/>
                <a:ea typeface="Calibri" panose="020F0502020204030204" pitchFamily="34" charset="0"/>
              </a:rPr>
              <a:t>“A State may declare, at the time of the deposit of its instrument of ratification, acceptance, approval or accession or at any time thereafter, that it will not apply this Convention to any </a:t>
            </a:r>
            <a:r>
              <a:rPr lang="en-US" sz="3200" dirty="0">
                <a:solidFill>
                  <a:srgbClr val="FF0000"/>
                </a:solidFill>
                <a:effectLst/>
                <a:latin typeface="Times New Roman" panose="02020603050405020304" pitchFamily="18" charset="0"/>
                <a:ea typeface="Calibri" panose="020F0502020204030204" pitchFamily="34" charset="0"/>
              </a:rPr>
              <a:t>negotiable transport document </a:t>
            </a:r>
            <a:r>
              <a:rPr lang="en-US" sz="3200" dirty="0">
                <a:effectLst/>
                <a:latin typeface="Times New Roman" panose="02020603050405020304" pitchFamily="18" charset="0"/>
                <a:ea typeface="Calibri" panose="020F0502020204030204" pitchFamily="34" charset="0"/>
              </a:rPr>
              <a:t>that evidences or contains a contract for the carriage of goods </a:t>
            </a:r>
            <a:r>
              <a:rPr lang="en-US" sz="3200" dirty="0">
                <a:solidFill>
                  <a:srgbClr val="FF0000"/>
                </a:solidFill>
                <a:effectLst/>
                <a:latin typeface="Times New Roman" panose="02020603050405020304" pitchFamily="18" charset="0"/>
                <a:ea typeface="Calibri" panose="020F0502020204030204" pitchFamily="34" charset="0"/>
              </a:rPr>
              <a:t>wholly by sea </a:t>
            </a:r>
            <a:r>
              <a:rPr lang="en-US" sz="3200" dirty="0">
                <a:effectLst/>
                <a:latin typeface="Times New Roman" panose="02020603050405020304" pitchFamily="18" charset="0"/>
                <a:ea typeface="Calibri" panose="020F0502020204030204" pitchFamily="34" charset="0"/>
              </a:rPr>
              <a:t>governed by an international convention to which it is a State Party</a:t>
            </a:r>
            <a:r>
              <a:rPr lang="es-ES" sz="3200" dirty="0">
                <a:latin typeface="Times New Roman" panose="02020603050405020304" pitchFamily="18" charset="0"/>
                <a:ea typeface="Calibri" panose="020F0502020204030204" pitchFamily="34" charset="0"/>
              </a:rPr>
              <a:t>”</a:t>
            </a:r>
            <a:endParaRPr lang="es-ES" sz="3200" dirty="0"/>
          </a:p>
        </p:txBody>
      </p:sp>
    </p:spTree>
    <p:extLst>
      <p:ext uri="{BB962C8B-B14F-4D97-AF65-F5344CB8AC3E}">
        <p14:creationId xmlns:p14="http://schemas.microsoft.com/office/powerpoint/2010/main" val="256718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24F3C3-6DF7-0189-7B1D-EE42F5D121E7}"/>
              </a:ext>
            </a:extLst>
          </p:cNvPr>
          <p:cNvSpPr>
            <a:spLocks noGrp="1"/>
          </p:cNvSpPr>
          <p:nvPr>
            <p:ph type="title"/>
          </p:nvPr>
        </p:nvSpPr>
        <p:spPr>
          <a:xfrm>
            <a:off x="6096000" y="4372681"/>
            <a:ext cx="5144911" cy="955675"/>
          </a:xfrm>
        </p:spPr>
        <p:txBody>
          <a:bodyPr>
            <a:normAutofit/>
          </a:bodyPr>
          <a:lstStyle/>
          <a:p>
            <a:r>
              <a:rPr lang="es-ES" sz="3200" b="1" dirty="0"/>
              <a:t>Rio de Janeiro, May 2026</a:t>
            </a:r>
          </a:p>
        </p:txBody>
      </p:sp>
    </p:spTree>
    <p:extLst>
      <p:ext uri="{BB962C8B-B14F-4D97-AF65-F5344CB8AC3E}">
        <p14:creationId xmlns:p14="http://schemas.microsoft.com/office/powerpoint/2010/main" val="21305831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4308</TotalTime>
  <Words>847</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helvetica-w01-roman</vt:lpstr>
      <vt:lpstr>Times New Roman</vt:lpstr>
      <vt:lpstr>Tema de Office</vt:lpstr>
      <vt:lpstr>The 2025 United Nations Convention on Negotiable Cargo Documents  Electronic Documents the NCD Convention  The reservation for maritime carriage: reasons and intended effects</vt:lpstr>
      <vt:lpstr>Electronic Negotiable Cargo Documents in the 2025 Convention</vt:lpstr>
      <vt:lpstr>Electronic Negotiable Cargo Documents in the 2025 Convention</vt:lpstr>
      <vt:lpstr>Electronic Negotiable Cargo Documents in the 2025 Convention</vt:lpstr>
      <vt:lpstr>Electronic Negotiable Cargo Documents in the 2025 Convention</vt:lpstr>
      <vt:lpstr>The reservation for maritime carriage: reasons and intended effects</vt:lpstr>
      <vt:lpstr>The reservation for maritime carriage: reasons and intended effects</vt:lpstr>
      <vt:lpstr>The reservation for maritime carriage: reasons and intended effects</vt:lpstr>
      <vt:lpstr>Rio de Janeiro, May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2025 United Nations Convention on Negotiable Cargo Documents  Electronic Documents the NCD Convention  The reservation for maritime carriage: reasons and intended effects</dc:title>
  <dc:creator>AUTOR</dc:creator>
  <cp:lastModifiedBy>Evelien Peeters</cp:lastModifiedBy>
  <cp:revision>2</cp:revision>
  <dcterms:created xsi:type="dcterms:W3CDTF">2026-05-05T16:31:17Z</dcterms:created>
  <dcterms:modified xsi:type="dcterms:W3CDTF">2026-05-08T20:18:15Z</dcterms:modified>
</cp:coreProperties>
</file>