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1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5"/>
  </p:notesMasterIdLst>
  <p:sldIdLst>
    <p:sldId id="256" r:id="rId6"/>
    <p:sldId id="270" r:id="rId7"/>
    <p:sldId id="277" r:id="rId8"/>
    <p:sldId id="271" r:id="rId9"/>
    <p:sldId id="278" r:id="rId10"/>
    <p:sldId id="275" r:id="rId11"/>
    <p:sldId id="276" r:id="rId12"/>
    <p:sldId id="258" r:id="rId13"/>
    <p:sldId id="269" r:id="rId14"/>
    <p:sldId id="268" r:id="rId15"/>
    <p:sldId id="264" r:id="rId16"/>
    <p:sldId id="273" r:id="rId17"/>
    <p:sldId id="262" r:id="rId18"/>
  </p:sldIdLst>
  <p:sldSz cx="12192000" cy="6858000"/>
  <p:notesSz cx="6794500" cy="9931400"/>
  <p:custDataLst>
    <p:tags r:id="rId19"/>
  </p:custDataLst>
  <p:defaultTextStyle>
    <a:defPPr>
      <a:defRPr lang="en-I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7" autoAdjust="0"/>
    <p:restoredTop sz="64672" autoAdjust="0"/>
  </p:normalViewPr>
  <p:slideViewPr>
    <p:cSldViewPr snapToGrid="0">
      <p:cViewPr varScale="1">
        <p:scale>
          <a:sx n="78" d="100"/>
          <a:sy n="78" d="100"/>
        </p:scale>
        <p:origin x="2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tags" Target="tags/tag1.xml" /><Relationship Id="rId2" Type="http://schemas.openxmlformats.org/officeDocument/2006/relationships/customXml" Target="../customXml/item2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2C0C-BD55-4202-A237-A8A6090DEB5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6BAC-7CBA-47A8-A395-491CE53B8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val="180993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val="329399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val="242171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val="39980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val="266977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58322D1-4C39-D32B-F5F9-5F67C045E45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FF22D-1F99-C89F-8A59-F8A31C922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C6793-E541-7BA0-59E9-8A46F227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7B14-B98E-4ECA-FE8C-A2ABD7C00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val="252887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22FFAA93-2B7E-15AE-7806-E9652B269C3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24DF7-1324-B478-15E2-2D6B7D77F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658B1-6A02-E1D2-9D8F-10288A1AD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B75D1-42A1-F32F-DC0D-A187922A9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val="172327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val="403817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val="282480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A34AE0C9-0AAB-045B-B830-31857D5D694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174BD-11E5-DADD-73FF-0A9F817CE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9587D-40DA-13AE-AD60-F8226982C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52993-3772-709C-B695-C4E959FC5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val="58967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1E96AE4-287C-86F2-C4D7-DE6F680C2236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F4EFB-2BE5-500F-8582-E85709EE9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86ABE-E59C-F81E-B843-A2C093D9D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D772E-B374-E324-DBEF-478DDA14E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val="139319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C6BAC-7CBA-47A8-A395-491CE53B81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val="194695770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ACB8-AEAF-0427-EDC1-D14C192D9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FC21E-ED4D-8282-DCEA-EE3AEE738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AA98-14E9-0419-14BC-6F65C334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60B65-0B7F-B004-2DCE-17493CB0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0E42-4F00-A87E-D38B-5F98E1ED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293471390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EDF9-ADC3-5C29-8991-3059AA50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3F167-0F4C-FA9F-B3C7-67BDB1952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0196-D7C4-89A3-C996-CE6FA2F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A47B-D165-BBD8-4A05-9637BE70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7016-5948-78FA-2C88-5164610E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1781469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33E32-81DE-766B-4B2C-678FC66DE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9A015-5B05-F180-4494-167345AB4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B4D5-120D-5095-16FC-9894E3E2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B4FB-A713-DBC6-6241-E403C0AA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058B-162A-8AFE-A77D-1D0EC1EB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5750297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5FFA-32BF-95B2-80C5-53CB67D1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824C-7733-D5BF-5E07-0E5F36E7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712E-576E-F281-4C1C-6B748E96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C459-91BA-F5CF-196C-90A28BC4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6DD6-8AC0-39DE-3F9A-9D1B1552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8004002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2C04-B097-8386-A05F-820A176E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D9F0-922E-CD04-FB9B-E88954737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ECCD-8FC6-A100-B3A8-8B417D2C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F9D0-CE72-020E-8F05-97A82BDD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3A31-D2B1-5F38-9F88-65A5C6D0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7889093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2D44-6D41-7D81-A188-CC66150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A78B-E79F-7A0E-4AC5-73052021E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8435D-6450-8D8D-D4EC-DBEBBB87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E148-869D-D6B5-C761-513F6ABE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61CD3-1AE7-A657-AA44-4DBA61BD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5DC8F-D76E-7810-5E32-1DF15027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1923104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8270-E366-5252-FD34-03ADF86C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21FC0-BAA9-BF50-72CD-774FE9F2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F9F95-C8C4-CA0E-895D-1BECAABB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F91EB-897B-D378-304A-E2B068B60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8BB33-5456-53AB-425E-F777D914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76E63-19EF-AA23-AC55-3E7C7883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AADDB-9ED9-0D03-6F3E-BC2DC4AF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49C0E-3509-F58B-2868-224CE83F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71371464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4E2C-1B91-B6FB-EC06-A5F217F6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2BCF7-EAB5-1B82-4FD7-7F8FEC3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6B73C-F06A-1732-E01A-5D3AEF2D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21970-D8A3-DAFD-173C-F15BA43F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275443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9115D-5742-EE18-F0C5-B4F14E25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2D57-AF43-1E5D-CC5D-4AB190C9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2453C-7DC8-6CD7-85C5-DE4BE1B3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6973249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55B2-9341-A93B-F013-C1193C45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2FF13-6AA8-B0BD-1F72-4F723929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0ECE3-1664-4DC1-BC95-37794667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76CA-C5F2-F15A-566F-3F764AA8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2111-2180-43D5-F4B5-CEC3E98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7A5F3-EB2F-18ED-48B6-C21D694C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326846390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D5EF-32EB-14A2-3CCB-440FF130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F7AE4-DC22-07CA-3605-FDFEE7AA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2B468-0C54-2400-D1DC-1D10E96DE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9A67F-0703-593F-6028-9EE109B4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05A9B-BE96-4002-210A-AF8DD366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A67D6-EE9D-4E91-B67D-868EB518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116441988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FE80B-5CBD-C6F3-11C1-928BDC13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87A23-C691-EC43-A8FD-69BA9446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F5AD-E25F-458A-EA83-1F675A60E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F9AF6-3822-3948-8D4C-ADB8435AA630}" type="datetimeFigureOut">
              <a:rPr lang="en-IM" smtClean="0"/>
              <a:t>05/08/2026</a:t>
            </a:fld>
            <a:endParaRPr lang="en-I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DF13-B2C0-F409-F7CB-0EF999066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DFF00-F24D-09CC-87A2-81D9FF893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7D81F-069B-0640-8C2A-710589DE75E5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val="40935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3.jpeg" /><Relationship Id="rId4" Type="http://schemas.openxmlformats.org/officeDocument/2006/relationships/hyperlink" Target="http://www.iomshipregistry.com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svg" /><Relationship Id="rId11" Type="http://schemas.openxmlformats.org/officeDocument/2006/relationships/image" Target="../media/image10.png" /><Relationship Id="rId12" Type="http://schemas.openxmlformats.org/officeDocument/2006/relationships/image" Target="../media/image11.sv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svg" /><Relationship Id="rId16" Type="http://schemas.openxmlformats.org/officeDocument/2006/relationships/image" Target="../media/image15.png" /><Relationship Id="rId17" Type="http://schemas.openxmlformats.org/officeDocument/2006/relationships/image" Target="../media/image16.sv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svg" /><Relationship Id="rId7" Type="http://schemas.openxmlformats.org/officeDocument/2006/relationships/image" Target="../media/image6.png" /><Relationship Id="rId8" Type="http://schemas.openxmlformats.org/officeDocument/2006/relationships/image" Target="../media/image7.sv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5.png" /><Relationship Id="rId11" Type="http://schemas.openxmlformats.org/officeDocument/2006/relationships/image" Target="../media/image26.svg" /><Relationship Id="rId12" Type="http://schemas.openxmlformats.org/officeDocument/2006/relationships/image" Target="../media/image27.png" /><Relationship Id="rId13" Type="http://schemas.openxmlformats.org/officeDocument/2006/relationships/image" Target="../media/image28.sv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Relationship Id="rId4" Type="http://schemas.openxmlformats.org/officeDocument/2006/relationships/image" Target="../media/image19.png" /><Relationship Id="rId5" Type="http://schemas.openxmlformats.org/officeDocument/2006/relationships/image" Target="../media/image20.svg" /><Relationship Id="rId6" Type="http://schemas.openxmlformats.org/officeDocument/2006/relationships/image" Target="../media/image21.png" /><Relationship Id="rId7" Type="http://schemas.openxmlformats.org/officeDocument/2006/relationships/image" Target="../media/image22.svg" /><Relationship Id="rId8" Type="http://schemas.openxmlformats.org/officeDocument/2006/relationships/image" Target="../media/image23.png" /><Relationship Id="rId9" Type="http://schemas.openxmlformats.org/officeDocument/2006/relationships/image" Target="../media/image24.sv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5.jpe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3.svg" /><Relationship Id="rId2" Type="http://schemas.openxmlformats.org/officeDocument/2006/relationships/image" Target="../media/image2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Relationship Id="rId6" Type="http://schemas.openxmlformats.org/officeDocument/2006/relationships/image" Target="../media/image39.png" /><Relationship Id="rId7" Type="http://schemas.openxmlformats.org/officeDocument/2006/relationships/image" Target="../media/image40.png" /><Relationship Id="rId8" Type="http://schemas.openxmlformats.org/officeDocument/2006/relationships/image" Target="../media/image41.png" /><Relationship Id="rId9" Type="http://schemas.openxmlformats.org/officeDocument/2006/relationships/image" Target="../media/image4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1.svg" /><Relationship Id="rId11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4.png" /><Relationship Id="rId4" Type="http://schemas.openxmlformats.org/officeDocument/2006/relationships/image" Target="../media/image45.svg" /><Relationship Id="rId5" Type="http://schemas.openxmlformats.org/officeDocument/2006/relationships/image" Target="../media/image46.png" /><Relationship Id="rId6" Type="http://schemas.openxmlformats.org/officeDocument/2006/relationships/image" Target="../media/image47.svg" /><Relationship Id="rId7" Type="http://schemas.openxmlformats.org/officeDocument/2006/relationships/image" Target="../media/image48.png" /><Relationship Id="rId8" Type="http://schemas.openxmlformats.org/officeDocument/2006/relationships/image" Target="../media/image49.svg" /><Relationship Id="rId9" Type="http://schemas.openxmlformats.org/officeDocument/2006/relationships/image" Target="../media/image5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2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087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65125-8BA3-BCF3-D3AA-F400F3CA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The MORU Registration Framework</a:t>
            </a:r>
            <a:endParaRPr lang="en-IM" sz="4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C8D4C-2BEE-AA8D-64A7-E50BB686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Isle of Man Ship Registry </a:t>
            </a:r>
            <a:endParaRPr lang="en-IM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85708-A9B6-D86F-C932-CF964415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196940781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A46C7379-9429-C832-6480-1EB5A87F1295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F957D53F-55C9-6F30-2F95-BBD987F5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33F0F616-762C-0EEA-DA02-B15216C028EE}"/>
              </a:ext>
            </a:extLst>
          </p:cNvPr>
          <p:cNvSpPr/>
          <p:nvPr/>
        </p:nvSpPr>
        <p:spPr>
          <a:xfrm>
            <a:off x="2032992" y="913804"/>
            <a:ext cx="3869531" cy="2321718"/>
          </a:xfrm>
          <a:custGeom>
            <a:gdLst>
              <a:gd name="csX0" fmla="*/ 0 w 3869531"/>
              <a:gd name="csY0" fmla="*/ 0 h 2321718"/>
              <a:gd name="csX1" fmla="*/ 3869531 w 3869531"/>
              <a:gd name="csY1" fmla="*/ 0 h 2321718"/>
              <a:gd name="csX2" fmla="*/ 3869531 w 3869531"/>
              <a:gd name="csY2" fmla="*/ 2321718 h 2321718"/>
              <a:gd name="csX3" fmla="*/ 0 w 3869531"/>
              <a:gd name="csY3" fmla="*/ 2321718 h 2321718"/>
              <a:gd name="csX4" fmla="*/ 0 w 3869531"/>
              <a:gd name="csY4" fmla="*/ 0 h 2321718"/>
            </a:gdLst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870B8"/>
          </a:solidFill>
          <a:ln>
            <a:solidFill>
              <a:srgbClr val="0870B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/>
              <a:t>Permits</a:t>
            </a:r>
            <a:r>
              <a:rPr lang="en-GB" sz="2400" b="1" u="none" kern="1200"/>
              <a:t> Registration of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Floating Offshore Wind Turbines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Floating Tidal Generators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Floating Offshore Substations</a:t>
            </a:r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5AAC94F-B636-2179-45CB-22095B1FF5A4}"/>
              </a:ext>
            </a:extLst>
          </p:cNvPr>
          <p:cNvSpPr/>
          <p:nvPr/>
        </p:nvSpPr>
        <p:spPr>
          <a:xfrm>
            <a:off x="6289476" y="913804"/>
            <a:ext cx="3869531" cy="2321718"/>
          </a:xfrm>
          <a:custGeom>
            <a:gdLst>
              <a:gd name="csX0" fmla="*/ 0 w 3869531"/>
              <a:gd name="csY0" fmla="*/ 0 h 2321718"/>
              <a:gd name="csX1" fmla="*/ 3869531 w 3869531"/>
              <a:gd name="csY1" fmla="*/ 0 h 2321718"/>
              <a:gd name="csX2" fmla="*/ 3869531 w 3869531"/>
              <a:gd name="csY2" fmla="*/ 2321718 h 2321718"/>
              <a:gd name="csX3" fmla="*/ 0 w 3869531"/>
              <a:gd name="csY3" fmla="*/ 2321718 h 2321718"/>
              <a:gd name="csX4" fmla="*/ 0 w 3869531"/>
              <a:gd name="csY4" fmla="*/ 0 h 2321718"/>
            </a:gdLst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870B8"/>
          </a:solidFill>
          <a:ln>
            <a:solidFill>
              <a:srgbClr val="0870B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/>
              <a:t>Prohibits Registration</a:t>
            </a:r>
            <a:r>
              <a:rPr lang="en-GB" sz="2400" b="1"/>
              <a:t> of </a:t>
            </a:r>
            <a:endParaRPr lang="en-GB" sz="2400" b="1" kern="120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Manned MORU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Hybrid MORU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Other MORU Types (e.g. Chemical)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000" kern="1200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08E0258B-3289-471F-55C3-3E1067D25F6C}"/>
              </a:ext>
            </a:extLst>
          </p:cNvPr>
          <p:cNvSpPr/>
          <p:nvPr/>
        </p:nvSpPr>
        <p:spPr>
          <a:xfrm>
            <a:off x="2032992" y="3622476"/>
            <a:ext cx="3869531" cy="2321718"/>
          </a:xfrm>
          <a:custGeom>
            <a:gdLst>
              <a:gd name="csX0" fmla="*/ 0 w 3869531"/>
              <a:gd name="csY0" fmla="*/ 0 h 2321718"/>
              <a:gd name="csX1" fmla="*/ 3869531 w 3869531"/>
              <a:gd name="csY1" fmla="*/ 0 h 2321718"/>
              <a:gd name="csX2" fmla="*/ 3869531 w 3869531"/>
              <a:gd name="csY2" fmla="*/ 2321718 h 2321718"/>
              <a:gd name="csX3" fmla="*/ 0 w 3869531"/>
              <a:gd name="csY3" fmla="*/ 2321718 h 2321718"/>
              <a:gd name="csX4" fmla="*/ 0 w 3869531"/>
              <a:gd name="csY4" fmla="*/ 0 h 2321718"/>
            </a:gdLst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870B8"/>
          </a:solidFill>
          <a:ln>
            <a:solidFill>
              <a:srgbClr val="0870B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/>
              <a:t>Prerequisites</a:t>
            </a:r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Qualified Owner</a:t>
            </a:r>
          </a:p>
          <a:p>
            <a:pPr marL="0" lvl="0" indent="0" algn="l" defTabSz="10223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Classification </a:t>
            </a:r>
            <a:r>
              <a:rPr lang="en-GB" sz="2200" b="1" kern="1200"/>
              <a:t>or </a:t>
            </a:r>
            <a:r>
              <a:rPr lang="en-GB" sz="2200" kern="1200"/>
              <a:t>Project Certification</a:t>
            </a:r>
          </a:p>
          <a:p>
            <a:pPr marL="0" lvl="0" indent="0" algn="l" defTabSz="10223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/>
              <a:t>IOM Representative </a:t>
            </a:r>
            <a:endParaRPr lang="en-GB" sz="2200" kern="1200"/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300" kern="1200"/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300" kern="1200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D8EC2BB5-0D4A-C671-D5A3-83A4739C9795}"/>
              </a:ext>
            </a:extLst>
          </p:cNvPr>
          <p:cNvSpPr/>
          <p:nvPr/>
        </p:nvSpPr>
        <p:spPr>
          <a:xfrm>
            <a:off x="6289476" y="3622476"/>
            <a:ext cx="3869531" cy="2321718"/>
          </a:xfrm>
          <a:custGeom>
            <a:gdLst>
              <a:gd name="csX0" fmla="*/ 0 w 3869531"/>
              <a:gd name="csY0" fmla="*/ 0 h 2321718"/>
              <a:gd name="csX1" fmla="*/ 3869531 w 3869531"/>
              <a:gd name="csY1" fmla="*/ 0 h 2321718"/>
              <a:gd name="csX2" fmla="*/ 3869531 w 3869531"/>
              <a:gd name="csY2" fmla="*/ 2321718 h 2321718"/>
              <a:gd name="csX3" fmla="*/ 0 w 3869531"/>
              <a:gd name="csY3" fmla="*/ 2321718 h 2321718"/>
              <a:gd name="csX4" fmla="*/ 0 w 3869531"/>
              <a:gd name="csY4" fmla="*/ 0 h 2321718"/>
            </a:gdLst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870B8"/>
          </a:solidFill>
          <a:ln>
            <a:solidFill>
              <a:srgbClr val="0870B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/>
              <a:t>Provides</a:t>
            </a:r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MORU documentation</a:t>
            </a:r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/>
              <a:t>Capacity</a:t>
            </a:r>
            <a:r>
              <a:rPr lang="en-GB" sz="2200"/>
              <a:t> </a:t>
            </a:r>
            <a:r>
              <a:rPr lang="en-GB" sz="2200" kern="1200"/>
              <a:t>based fees model</a:t>
            </a:r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>
                <a:solidFill>
                  <a:schemeClr val="bg1"/>
                </a:solidFill>
              </a:rPr>
              <a:t>Guidance documentation</a:t>
            </a:r>
            <a:endParaRPr lang="en-GB" sz="2200" kern="1200">
              <a:solidFill>
                <a:schemeClr val="bg1"/>
              </a:solidFill>
            </a:endParaRPr>
          </a:p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300" kern="1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B68383-0B27-F208-F89F-D0E36510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41"/>
            <a:ext cx="10515600" cy="832002"/>
          </a:xfrm>
        </p:spPr>
        <p:txBody>
          <a:bodyPr/>
          <a:lstStyle/>
          <a:p>
            <a:pPr algn="ctr"/>
            <a:r>
              <a:rPr lang="en-GB"/>
              <a:t>The IOM MORU Framework – Key Facts</a:t>
            </a:r>
            <a:endParaRPr lang="en-IM"/>
          </a:p>
        </p:txBody>
      </p:sp>
    </p:spTree>
    <p:extLst>
      <p:ext uri="{BB962C8B-B14F-4D97-AF65-F5344CB8AC3E}">
        <p14:creationId val="224757035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4C43535-5B7B-E1C7-0768-5F6F6119D6B7}"/>
            </a:ext>
          </a:extLst>
        </p:cNvPr>
        <p:cNvGrpSpPr/>
        <p:nvPr/>
      </p:nvGrpSpPr>
      <p:grpSpPr>
        <a:xfrm>
          <a:off x="0" y="0"/>
          <a: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4FC682-0C93-D7C4-EF1C-EAEBFC28EDF4}"/>
              </a:ext>
            </a:extLst>
          </p:cNvPr>
          <p:cNvGrpSpPr/>
          <p:nvPr/>
        </p:nvGrpSpPr>
        <p:grpSpPr>
          <a:xfrm>
            <a:off x="3511838" y="719667"/>
            <a:ext cx="5168324" cy="5418666"/>
            <a:chOff x="3511837" y="719666"/>
            <a:chExt cx="5168324" cy="5418666"/>
          </a:xfrm>
        </p:grpSpPr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68B5EC3D-8ED8-F9A4-F55B-CAE0D8CCB6AE}"/>
                </a:ext>
              </a:extLst>
            </p:cNvPr>
            <p:cNvSpPr/>
            <p:nvPr/>
          </p:nvSpPr>
          <p:spPr>
            <a:xfrm>
              <a:off x="4984810" y="2467727"/>
              <a:ext cx="2221862" cy="1922001"/>
            </a:xfrm>
            <a:custGeom>
              <a:gdLst>
                <a:gd name="csX0" fmla="*/ 0 w 2221862"/>
                <a:gd name="csY0" fmla="*/ 961001 h 1922001"/>
                <a:gd name="csX1" fmla="*/ 549116 w 2221862"/>
                <a:gd name="csY1" fmla="*/ 0 h 1922001"/>
                <a:gd name="csX2" fmla="*/ 1672746 w 2221862"/>
                <a:gd name="csY2" fmla="*/ 0 h 1922001"/>
                <a:gd name="csX3" fmla="*/ 2221862 w 2221862"/>
                <a:gd name="csY3" fmla="*/ 961001 h 1922001"/>
                <a:gd name="csX4" fmla="*/ 1672746 w 2221862"/>
                <a:gd name="csY4" fmla="*/ 1922001 h 1922001"/>
                <a:gd name="csX5" fmla="*/ 549116 w 2221862"/>
                <a:gd name="csY5" fmla="*/ 1922001 h 1922001"/>
                <a:gd name="csX6" fmla="*/ 0 w 2221862"/>
                <a:gd name="csY6" fmla="*/ 961001 h 1922001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21862" h="1922001">
                  <a:moveTo>
                    <a:pt x="0" y="961001"/>
                  </a:moveTo>
                  <a:lnTo>
                    <a:pt x="549116" y="0"/>
                  </a:lnTo>
                  <a:lnTo>
                    <a:pt x="1672746" y="0"/>
                  </a:lnTo>
                  <a:lnTo>
                    <a:pt x="2221862" y="961001"/>
                  </a:lnTo>
                  <a:lnTo>
                    <a:pt x="1672746" y="1922001"/>
                  </a:lnTo>
                  <a:lnTo>
                    <a:pt x="549116" y="1922001"/>
                  </a:lnTo>
                  <a:lnTo>
                    <a:pt x="0" y="961001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84" tIns="340093" rIns="389784" bIns="34009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/>
                <a:t>Registration with the IOM Ship Registry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/>
                <a:t>(Regular &amp; Demise Registration)</a:t>
              </a:r>
              <a:endParaRPr lang="en-GB" sz="1700" kern="1200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B5B95B6C-49BE-F557-A6E1-C2454EB18C24}"/>
                </a:ext>
              </a:extLst>
            </p:cNvPr>
            <p:cNvSpPr/>
            <p:nvPr/>
          </p:nvSpPr>
          <p:spPr>
            <a:xfrm>
              <a:off x="5189475" y="719666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Maritime</a:t>
              </a:r>
              <a:r>
                <a:rPr lang="en-GB" sz="1700" kern="1200"/>
                <a:t> </a:t>
              </a:r>
              <a:r>
                <a:rPr lang="en-GB" kern="1200"/>
                <a:t>Facilities</a:t>
              </a: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2241D01-D251-9899-C00D-55A07D3492B5}"/>
                </a:ext>
              </a:extLst>
            </p:cNvPr>
            <p:cNvSpPr/>
            <p:nvPr/>
          </p:nvSpPr>
          <p:spPr>
            <a:xfrm>
              <a:off x="6859361" y="1688523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Potential</a:t>
              </a: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F7590F6-7977-91CE-D7D3-E47F9FF7B3B6}"/>
                </a:ext>
              </a:extLst>
            </p:cNvPr>
            <p:cNvSpPr/>
            <p:nvPr/>
          </p:nvSpPr>
          <p:spPr>
            <a:xfrm>
              <a:off x="6859361" y="3593185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Repeatable</a:t>
              </a: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FFCF7E38-3C83-FE27-CAF2-140F20F4507B}"/>
                </a:ext>
              </a:extLst>
            </p:cNvPr>
            <p:cNvSpPr/>
            <p:nvPr/>
          </p:nvSpPr>
          <p:spPr>
            <a:xfrm>
              <a:off x="5189475" y="4563126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Considered</a:t>
              </a: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C6DC0D4-6EA5-981A-A703-FA8A084DE54E}"/>
                </a:ext>
              </a:extLst>
            </p:cNvPr>
            <p:cNvSpPr/>
            <p:nvPr/>
          </p:nvSpPr>
          <p:spPr>
            <a:xfrm>
              <a:off x="3511837" y="3594268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Respected</a:t>
              </a:r>
              <a:r>
                <a:rPr lang="en-GB" sz="1700" kern="1200"/>
                <a:t> </a:t>
              </a: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FC13BA94-AE2D-6012-7F0B-6BCCC35938EE}"/>
                </a:ext>
              </a:extLst>
            </p:cNvPr>
            <p:cNvSpPr/>
            <p:nvPr/>
          </p:nvSpPr>
          <p:spPr>
            <a:xfrm>
              <a:off x="3511837" y="1686356"/>
              <a:ext cx="1820800" cy="1575206"/>
            </a:xfrm>
            <a:custGeom>
              <a:gdLst>
                <a:gd name="csX0" fmla="*/ 0 w 1820800"/>
                <a:gd name="csY0" fmla="*/ 787603 h 1575206"/>
                <a:gd name="csX1" fmla="*/ 450036 w 1820800"/>
                <a:gd name="csY1" fmla="*/ 0 h 1575206"/>
                <a:gd name="csX2" fmla="*/ 1370764 w 1820800"/>
                <a:gd name="csY2" fmla="*/ 0 h 1575206"/>
                <a:gd name="csX3" fmla="*/ 1820800 w 1820800"/>
                <a:gd name="csY3" fmla="*/ 787603 h 1575206"/>
                <a:gd name="csX4" fmla="*/ 1370764 w 1820800"/>
                <a:gd name="csY4" fmla="*/ 1575206 h 1575206"/>
                <a:gd name="csX5" fmla="*/ 450036 w 1820800"/>
                <a:gd name="csY5" fmla="*/ 1575206 h 1575206"/>
                <a:gd name="csX6" fmla="*/ 0 w 1820800"/>
                <a:gd name="csY6" fmla="*/ 787603 h 1575206"/>
              </a:gdLst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870B8"/>
            </a:solidFill>
            <a:ln>
              <a:solidFill>
                <a:srgbClr val="0870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335" tIns="282635" rIns="323335" bIns="28263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Certainty</a:t>
              </a:r>
            </a:p>
          </p:txBody>
        </p:sp>
      </p:grp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8B33D108-DF33-5135-1422-717B57A1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</p:spTree>
    <p:extLst>
      <p:ext uri="{BB962C8B-B14F-4D97-AF65-F5344CB8AC3E}">
        <p14:creationId val="5982667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73FBA1D-8D6C-F89E-1FD5-8C934E237E1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AAE2-A8E5-350B-8333-6E4B90CE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CMI help the IOM Ship Registry?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950C-DF99-43FD-157C-2F09BC67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/>
              <a:t>Push for swift adoption of a MORU finance convention which:</a:t>
            </a:r>
          </a:p>
          <a:p>
            <a:pPr lvl="1"/>
            <a:r>
              <a:rPr lang="en-GB"/>
              <a:t>Provides for state parties’ mutual recognition of:</a:t>
            </a:r>
          </a:p>
          <a:p>
            <a:pPr marL="1428750" lvl="2" indent="-514350">
              <a:buAutoNum type="romanLcPeriod"/>
            </a:pPr>
            <a:r>
              <a:rPr lang="en-GB" sz="2400"/>
              <a:t>Public registration (flagging) of MORUs by other state parties</a:t>
            </a:r>
          </a:p>
          <a:p>
            <a:pPr marL="1428750" lvl="2" indent="-514350">
              <a:buAutoNum type="romanLcPeriod"/>
            </a:pPr>
            <a:r>
              <a:rPr lang="en-GB" sz="2400"/>
              <a:t>Public registration of mortgages on MORUs by the flag state</a:t>
            </a:r>
          </a:p>
          <a:p>
            <a:pPr lvl="1"/>
            <a:r>
              <a:rPr lang="en-GB"/>
              <a:t>Limits maritime liens with priority over mortgages on MORUs</a:t>
            </a:r>
          </a:p>
          <a:p>
            <a:pPr lvl="1"/>
            <a:r>
              <a:rPr lang="en-GB"/>
              <a:t>Ensures recognition of LLMC 1976/1996’s application to MORUs</a:t>
            </a:r>
          </a:p>
          <a:p>
            <a:pPr lvl="1"/>
            <a:r>
              <a:rPr lang="en-GB"/>
              <a:t>Ensure UNCLOS based freedom of navigation / innocent passage for foreign flagged MORUs</a:t>
            </a:r>
          </a:p>
          <a:p>
            <a:endParaRPr lang="en-GB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8478FADE-F5F3-90FC-93BD-90B3865FB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</p:spTree>
    <p:extLst>
      <p:ext uri="{BB962C8B-B14F-4D97-AF65-F5344CB8AC3E}">
        <p14:creationId val="23455787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087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AE2829-3E47-F71A-1833-1929A328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94" r="17753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7E0C3AFD-9A79-188F-6FC7-67BF34A99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588" y="74792"/>
            <a:ext cx="3733800" cy="46970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000" b="1" spc="-5">
                <a:solidFill>
                  <a:schemeClr val="bg1"/>
                </a:solidFill>
                <a:latin typeface="+mn-lt"/>
                <a:cs typeface="Calibri"/>
              </a:rPr>
              <a:t>Cameron</a:t>
            </a:r>
            <a:r>
              <a:rPr sz="2000" b="1" spc="-1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000" b="1" spc="-5">
                <a:solidFill>
                  <a:schemeClr val="bg1"/>
                </a:solidFill>
                <a:latin typeface="+mn-lt"/>
                <a:cs typeface="Calibri"/>
              </a:rPr>
              <a:t>Mitchell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Director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 marL="283210" marR="274955" algn="ctr">
              <a:lnSpc>
                <a:spcPct val="113300"/>
              </a:lnSpc>
            </a:pP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St. George's Court </a:t>
            </a:r>
            <a:br>
              <a:rPr lang="en-GB" sz="2000" spc="-5">
                <a:solidFill>
                  <a:schemeClr val="bg1"/>
                </a:solidFill>
                <a:latin typeface="+mn-lt"/>
                <a:cs typeface="Calibri"/>
              </a:rPr>
            </a:b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Upper Church</a:t>
            </a:r>
            <a:r>
              <a:rPr sz="2000" spc="-65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Street  Douglas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 marL="575310" marR="567690" algn="ctr">
              <a:lnSpc>
                <a:spcPct val="113300"/>
              </a:lnSpc>
            </a:pP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Isle of Man  </a:t>
            </a:r>
            <a:br>
              <a:rPr lang="en-GB" sz="2000" spc="-5">
                <a:solidFill>
                  <a:schemeClr val="bg1"/>
                </a:solidFill>
                <a:latin typeface="+mn-lt"/>
                <a:cs typeface="Calibri"/>
              </a:rPr>
            </a:b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IM1 1EX  </a:t>
            </a:r>
            <a:br>
              <a:rPr lang="en-GB" sz="2000" spc="-5">
                <a:solidFill>
                  <a:schemeClr val="bg1"/>
                </a:solidFill>
                <a:latin typeface="+mn-lt"/>
                <a:cs typeface="Calibri"/>
              </a:rPr>
            </a:b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BRITISH</a:t>
            </a:r>
            <a:r>
              <a:rPr sz="2000" spc="-7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ISLES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Tel: +44 (0)1624</a:t>
            </a:r>
            <a:r>
              <a:rPr sz="2000" spc="-25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688500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Mob: +44</a:t>
            </a:r>
            <a:r>
              <a:rPr sz="2000" spc="-35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+mn-lt"/>
                <a:cs typeface="Calibri"/>
              </a:rPr>
              <a:t>(0)7365805422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GB" sz="2000">
              <a:solidFill>
                <a:schemeClr val="bg1"/>
              </a:solidFill>
              <a:latin typeface="+mn-lt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>
                <a:solidFill>
                  <a:schemeClr val="bg1"/>
                </a:solidFill>
                <a:latin typeface="+mn-l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www.iomshipregistry.com</a:t>
            </a:r>
            <a:endParaRPr sz="200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val="105500522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A blue and black logo&#10;&#10;AI-generated content may be incorrect.">
            <a:extLst>
              <a:ext uri="{FF2B5EF4-FFF2-40B4-BE49-F238E27FC236}">
                <a16:creationId xmlns:a16="http://schemas.microsoft.com/office/drawing/2014/main" id="{2B1CD56E-5265-8EC6-3AED-B8680857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60F21-B6E9-8644-2D65-BB1FC33F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25" y="176279"/>
            <a:ext cx="7948554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Isle of Man Ship Registry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34CED6-7BFD-F57F-17FC-78E266AB85A2}"/>
              </a:ext>
            </a:extLst>
          </p:cNvPr>
          <p:cNvGrpSpPr/>
          <p:nvPr/>
        </p:nvGrpSpPr>
        <p:grpSpPr>
          <a:xfrm>
            <a:off x="1285808" y="1225497"/>
            <a:ext cx="9515734" cy="4437783"/>
            <a:chOff x="383507" y="1577390"/>
            <a:chExt cx="9515734" cy="44377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8515A8B-C376-3900-1CF2-B006B5FFFE25}"/>
                </a:ext>
              </a:extLst>
            </p:cNvPr>
            <p:cNvGrpSpPr/>
            <p:nvPr/>
          </p:nvGrpSpPr>
          <p:grpSpPr>
            <a:xfrm>
              <a:off x="383507" y="1577390"/>
              <a:ext cx="2182289" cy="1987462"/>
              <a:chOff x="6190894" y="1715000"/>
              <a:chExt cx="1800055" cy="1639353"/>
            </a:xfrm>
          </p:grpSpPr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9D82D162-7313-9677-1BC1-8534E498C36E}"/>
                  </a:ext>
                </a:extLst>
              </p:cNvPr>
              <p:cNvSpPr/>
              <p:nvPr/>
            </p:nvSpPr>
            <p:spPr>
              <a:xfrm>
                <a:off x="6756588" y="2142752"/>
                <a:ext cx="613410" cy="641350"/>
              </a:xfrm>
              <a:custGeom>
                <a:rect l="l" t="t" r="r" b="b"/>
                <a:pathLst>
                  <a:path w="613409" h="641350">
                    <a:moveTo>
                      <a:pt x="207189" y="259079"/>
                    </a:moveTo>
                    <a:lnTo>
                      <a:pt x="149779" y="259079"/>
                    </a:lnTo>
                    <a:lnTo>
                      <a:pt x="174181" y="234949"/>
                    </a:lnTo>
                    <a:lnTo>
                      <a:pt x="191197" y="215899"/>
                    </a:lnTo>
                    <a:lnTo>
                      <a:pt x="221201" y="176529"/>
                    </a:lnTo>
                    <a:lnTo>
                      <a:pt x="245723" y="133349"/>
                    </a:lnTo>
                    <a:lnTo>
                      <a:pt x="264095" y="87629"/>
                    </a:lnTo>
                    <a:lnTo>
                      <a:pt x="275213" y="45719"/>
                    </a:lnTo>
                    <a:lnTo>
                      <a:pt x="276212" y="41909"/>
                    </a:lnTo>
                    <a:lnTo>
                      <a:pt x="277613" y="36829"/>
                    </a:lnTo>
                    <a:lnTo>
                      <a:pt x="283384" y="26669"/>
                    </a:lnTo>
                    <a:lnTo>
                      <a:pt x="288443" y="20319"/>
                    </a:lnTo>
                    <a:lnTo>
                      <a:pt x="291283" y="16509"/>
                    </a:lnTo>
                    <a:lnTo>
                      <a:pt x="324050" y="0"/>
                    </a:lnTo>
                    <a:lnTo>
                      <a:pt x="344715" y="0"/>
                    </a:lnTo>
                    <a:lnTo>
                      <a:pt x="384374" y="19049"/>
                    </a:lnTo>
                    <a:lnTo>
                      <a:pt x="407166" y="41909"/>
                    </a:lnTo>
                    <a:lnTo>
                      <a:pt x="328155" y="41909"/>
                    </a:lnTo>
                    <a:lnTo>
                      <a:pt x="323588" y="44449"/>
                    </a:lnTo>
                    <a:lnTo>
                      <a:pt x="319203" y="46989"/>
                    </a:lnTo>
                    <a:lnTo>
                      <a:pt x="316349" y="50799"/>
                    </a:lnTo>
                    <a:lnTo>
                      <a:pt x="315026" y="55879"/>
                    </a:lnTo>
                    <a:lnTo>
                      <a:pt x="310745" y="73659"/>
                    </a:lnTo>
                    <a:lnTo>
                      <a:pt x="303055" y="100329"/>
                    </a:lnTo>
                    <a:lnTo>
                      <a:pt x="282448" y="151129"/>
                    </a:lnTo>
                    <a:lnTo>
                      <a:pt x="254998" y="199389"/>
                    </a:lnTo>
                    <a:lnTo>
                      <a:pt x="221450" y="243839"/>
                    </a:lnTo>
                    <a:lnTo>
                      <a:pt x="207189" y="259079"/>
                    </a:lnTo>
                    <a:close/>
                  </a:path>
                  <a:path w="613409" h="641350">
                    <a:moveTo>
                      <a:pt x="545693" y="599439"/>
                    </a:moveTo>
                    <a:lnTo>
                      <a:pt x="452726" y="599439"/>
                    </a:lnTo>
                    <a:lnTo>
                      <a:pt x="466071" y="596899"/>
                    </a:lnTo>
                    <a:lnTo>
                      <a:pt x="472617" y="594359"/>
                    </a:lnTo>
                    <a:lnTo>
                      <a:pt x="508330" y="575309"/>
                    </a:lnTo>
                    <a:lnTo>
                      <a:pt x="531217" y="549909"/>
                    </a:lnTo>
                    <a:lnTo>
                      <a:pt x="540133" y="535939"/>
                    </a:lnTo>
                    <a:lnTo>
                      <a:pt x="560035" y="488949"/>
                    </a:lnTo>
                    <a:lnTo>
                      <a:pt x="569190" y="439419"/>
                    </a:lnTo>
                    <a:lnTo>
                      <a:pt x="569746" y="421639"/>
                    </a:lnTo>
                    <a:lnTo>
                      <a:pt x="567178" y="317499"/>
                    </a:lnTo>
                    <a:lnTo>
                      <a:pt x="567178" y="312419"/>
                    </a:lnTo>
                    <a:lnTo>
                      <a:pt x="537406" y="279399"/>
                    </a:lnTo>
                    <a:lnTo>
                      <a:pt x="532273" y="278129"/>
                    </a:lnTo>
                    <a:lnTo>
                      <a:pt x="357475" y="278129"/>
                    </a:lnTo>
                    <a:lnTo>
                      <a:pt x="351767" y="275589"/>
                    </a:lnTo>
                    <a:lnTo>
                      <a:pt x="347562" y="269239"/>
                    </a:lnTo>
                    <a:lnTo>
                      <a:pt x="343281" y="262889"/>
                    </a:lnTo>
                    <a:lnTo>
                      <a:pt x="342139" y="257809"/>
                    </a:lnTo>
                    <a:lnTo>
                      <a:pt x="344137" y="250189"/>
                    </a:lnTo>
                    <a:lnTo>
                      <a:pt x="380098" y="129539"/>
                    </a:lnTo>
                    <a:lnTo>
                      <a:pt x="381506" y="125729"/>
                    </a:lnTo>
                    <a:lnTo>
                      <a:pt x="382490" y="121919"/>
                    </a:lnTo>
                    <a:lnTo>
                      <a:pt x="383607" y="113029"/>
                    </a:lnTo>
                    <a:lnTo>
                      <a:pt x="383729" y="107949"/>
                    </a:lnTo>
                    <a:lnTo>
                      <a:pt x="383102" y="99059"/>
                    </a:lnTo>
                    <a:lnTo>
                      <a:pt x="366646" y="63499"/>
                    </a:lnTo>
                    <a:lnTo>
                      <a:pt x="363603" y="60959"/>
                    </a:lnTo>
                    <a:lnTo>
                      <a:pt x="356884" y="54609"/>
                    </a:lnTo>
                    <a:lnTo>
                      <a:pt x="353273" y="52069"/>
                    </a:lnTo>
                    <a:lnTo>
                      <a:pt x="345547" y="48259"/>
                    </a:lnTo>
                    <a:lnTo>
                      <a:pt x="341506" y="45719"/>
                    </a:lnTo>
                    <a:lnTo>
                      <a:pt x="337287" y="44449"/>
                    </a:lnTo>
                    <a:lnTo>
                      <a:pt x="332721" y="41909"/>
                    </a:lnTo>
                    <a:lnTo>
                      <a:pt x="407166" y="41909"/>
                    </a:lnTo>
                    <a:lnTo>
                      <a:pt x="426252" y="83819"/>
                    </a:lnTo>
                    <a:lnTo>
                      <a:pt x="428851" y="104139"/>
                    </a:lnTo>
                    <a:lnTo>
                      <a:pt x="428796" y="111759"/>
                    </a:lnTo>
                    <a:lnTo>
                      <a:pt x="427300" y="125729"/>
                    </a:lnTo>
                    <a:lnTo>
                      <a:pt x="425872" y="133349"/>
                    </a:lnTo>
                    <a:lnTo>
                      <a:pt x="423764" y="139699"/>
                    </a:lnTo>
                    <a:lnTo>
                      <a:pt x="395937" y="232409"/>
                    </a:lnTo>
                    <a:lnTo>
                      <a:pt x="540435" y="232409"/>
                    </a:lnTo>
                    <a:lnTo>
                      <a:pt x="556463" y="236219"/>
                    </a:lnTo>
                    <a:lnTo>
                      <a:pt x="592687" y="260349"/>
                    </a:lnTo>
                    <a:lnTo>
                      <a:pt x="612874" y="304799"/>
                    </a:lnTo>
                    <a:lnTo>
                      <a:pt x="613413" y="309879"/>
                    </a:lnTo>
                    <a:lnTo>
                      <a:pt x="613413" y="421639"/>
                    </a:lnTo>
                    <a:lnTo>
                      <a:pt x="610512" y="462279"/>
                    </a:lnTo>
                    <a:lnTo>
                      <a:pt x="601742" y="501649"/>
                    </a:lnTo>
                    <a:lnTo>
                      <a:pt x="587356" y="538479"/>
                    </a:lnTo>
                    <a:lnTo>
                      <a:pt x="567606" y="572769"/>
                    </a:lnTo>
                    <a:lnTo>
                      <a:pt x="549791" y="595629"/>
                    </a:lnTo>
                    <a:lnTo>
                      <a:pt x="545693" y="599439"/>
                    </a:lnTo>
                    <a:close/>
                  </a:path>
                  <a:path w="613409" h="641350">
                    <a:moveTo>
                      <a:pt x="106604" y="641349"/>
                    </a:moveTo>
                    <a:lnTo>
                      <a:pt x="57999" y="641349"/>
                    </a:lnTo>
                    <a:lnTo>
                      <a:pt x="49398" y="640079"/>
                    </a:lnTo>
                    <a:lnTo>
                      <a:pt x="16403" y="618489"/>
                    </a:lnTo>
                    <a:lnTo>
                      <a:pt x="13635" y="615949"/>
                    </a:lnTo>
                    <a:lnTo>
                      <a:pt x="0" y="294639"/>
                    </a:lnTo>
                    <a:lnTo>
                      <a:pt x="476" y="290829"/>
                    </a:lnTo>
                    <a:lnTo>
                      <a:pt x="16709" y="255269"/>
                    </a:lnTo>
                    <a:lnTo>
                      <a:pt x="33517" y="242569"/>
                    </a:lnTo>
                    <a:lnTo>
                      <a:pt x="37343" y="240029"/>
                    </a:lnTo>
                    <a:lnTo>
                      <a:pt x="45390" y="236219"/>
                    </a:lnTo>
                    <a:lnTo>
                      <a:pt x="49536" y="234949"/>
                    </a:lnTo>
                    <a:lnTo>
                      <a:pt x="58070" y="233679"/>
                    </a:lnTo>
                    <a:lnTo>
                      <a:pt x="105457" y="233679"/>
                    </a:lnTo>
                    <a:lnTo>
                      <a:pt x="144807" y="252729"/>
                    </a:lnTo>
                    <a:lnTo>
                      <a:pt x="149779" y="259079"/>
                    </a:lnTo>
                    <a:lnTo>
                      <a:pt x="207189" y="259079"/>
                    </a:lnTo>
                    <a:lnTo>
                      <a:pt x="202436" y="264159"/>
                    </a:lnTo>
                    <a:lnTo>
                      <a:pt x="191001" y="275589"/>
                    </a:lnTo>
                    <a:lnTo>
                      <a:pt x="60490" y="275589"/>
                    </a:lnTo>
                    <a:lnTo>
                      <a:pt x="54616" y="278129"/>
                    </a:lnTo>
                    <a:lnTo>
                      <a:pt x="42754" y="577849"/>
                    </a:lnTo>
                    <a:lnTo>
                      <a:pt x="43362" y="581659"/>
                    </a:lnTo>
                    <a:lnTo>
                      <a:pt x="63548" y="599439"/>
                    </a:lnTo>
                    <a:lnTo>
                      <a:pt x="545693" y="599439"/>
                    </a:lnTo>
                    <a:lnTo>
                      <a:pt x="542961" y="601979"/>
                    </a:lnTo>
                    <a:lnTo>
                      <a:pt x="535739" y="608329"/>
                    </a:lnTo>
                    <a:lnTo>
                      <a:pt x="533849" y="609599"/>
                    </a:lnTo>
                    <a:lnTo>
                      <a:pt x="154916" y="609599"/>
                    </a:lnTo>
                    <a:lnTo>
                      <a:pt x="150053" y="615949"/>
                    </a:lnTo>
                    <a:lnTo>
                      <a:pt x="114941" y="640079"/>
                    </a:lnTo>
                    <a:lnTo>
                      <a:pt x="106604" y="641349"/>
                    </a:lnTo>
                    <a:close/>
                  </a:path>
                  <a:path w="613409" h="641350">
                    <a:moveTo>
                      <a:pt x="285487" y="599439"/>
                    </a:moveTo>
                    <a:lnTo>
                      <a:pt x="99446" y="599439"/>
                    </a:lnTo>
                    <a:lnTo>
                      <a:pt x="102504" y="598169"/>
                    </a:lnTo>
                    <a:lnTo>
                      <a:pt x="108378" y="595629"/>
                    </a:lnTo>
                    <a:lnTo>
                      <a:pt x="120248" y="295909"/>
                    </a:lnTo>
                    <a:lnTo>
                      <a:pt x="119699" y="293369"/>
                    </a:lnTo>
                    <a:lnTo>
                      <a:pt x="117486" y="287019"/>
                    </a:lnTo>
                    <a:lnTo>
                      <a:pt x="115900" y="284479"/>
                    </a:lnTo>
                    <a:lnTo>
                      <a:pt x="111768" y="280669"/>
                    </a:lnTo>
                    <a:lnTo>
                      <a:pt x="109366" y="279399"/>
                    </a:lnTo>
                    <a:lnTo>
                      <a:pt x="103890" y="275589"/>
                    </a:lnTo>
                    <a:lnTo>
                      <a:pt x="191001" y="275589"/>
                    </a:lnTo>
                    <a:lnTo>
                      <a:pt x="163050" y="303529"/>
                    </a:lnTo>
                    <a:lnTo>
                      <a:pt x="163050" y="566419"/>
                    </a:lnTo>
                    <a:lnTo>
                      <a:pt x="180174" y="575309"/>
                    </a:lnTo>
                    <a:lnTo>
                      <a:pt x="205410" y="585469"/>
                    </a:lnTo>
                    <a:lnTo>
                      <a:pt x="231374" y="593089"/>
                    </a:lnTo>
                    <a:lnTo>
                      <a:pt x="258066" y="598169"/>
                    </a:lnTo>
                    <a:lnTo>
                      <a:pt x="285487" y="599439"/>
                    </a:lnTo>
                    <a:close/>
                  </a:path>
                  <a:path w="613409" h="641350">
                    <a:moveTo>
                      <a:pt x="448669" y="641349"/>
                    </a:moveTo>
                    <a:lnTo>
                      <a:pt x="285487" y="641349"/>
                    </a:lnTo>
                    <a:lnTo>
                      <a:pt x="253044" y="640079"/>
                    </a:lnTo>
                    <a:lnTo>
                      <a:pt x="221467" y="633729"/>
                    </a:lnTo>
                    <a:lnTo>
                      <a:pt x="190755" y="624839"/>
                    </a:lnTo>
                    <a:lnTo>
                      <a:pt x="154916" y="609599"/>
                    </a:lnTo>
                    <a:lnTo>
                      <a:pt x="533849" y="609599"/>
                    </a:lnTo>
                    <a:lnTo>
                      <a:pt x="494806" y="631189"/>
                    </a:lnTo>
                    <a:lnTo>
                      <a:pt x="448669" y="641349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7A7D4632-816B-8F02-A564-D231C137773A}"/>
                  </a:ext>
                </a:extLst>
              </p:cNvPr>
              <p:cNvSpPr/>
              <p:nvPr/>
            </p:nvSpPr>
            <p:spPr>
              <a:xfrm>
                <a:off x="6891533" y="1715000"/>
                <a:ext cx="398780" cy="383540"/>
              </a:xfrm>
              <a:custGeom>
                <a:rect l="l" t="t" r="r" b="b"/>
                <a:pathLst>
                  <a:path w="398779" h="383539">
                    <a:moveTo>
                      <a:pt x="103880" y="383391"/>
                    </a:moveTo>
                    <a:lnTo>
                      <a:pt x="66424" y="364874"/>
                    </a:lnTo>
                    <a:lnTo>
                      <a:pt x="56433" y="333974"/>
                    </a:lnTo>
                    <a:lnTo>
                      <a:pt x="57217" y="327309"/>
                    </a:lnTo>
                    <a:lnTo>
                      <a:pt x="70916" y="248111"/>
                    </a:lnTo>
                    <a:lnTo>
                      <a:pt x="14835" y="192457"/>
                    </a:lnTo>
                    <a:lnTo>
                      <a:pt x="0" y="155073"/>
                    </a:lnTo>
                    <a:lnTo>
                      <a:pt x="661" y="149401"/>
                    </a:lnTo>
                    <a:lnTo>
                      <a:pt x="22459" y="117084"/>
                    </a:lnTo>
                    <a:lnTo>
                      <a:pt x="121004" y="98703"/>
                    </a:lnTo>
                    <a:lnTo>
                      <a:pt x="156537" y="26354"/>
                    </a:lnTo>
                    <a:lnTo>
                      <a:pt x="186275" y="1779"/>
                    </a:lnTo>
                    <a:lnTo>
                      <a:pt x="199347" y="0"/>
                    </a:lnTo>
                    <a:lnTo>
                      <a:pt x="206009" y="444"/>
                    </a:lnTo>
                    <a:lnTo>
                      <a:pt x="238760" y="20606"/>
                    </a:lnTo>
                    <a:lnTo>
                      <a:pt x="249966" y="42443"/>
                    </a:lnTo>
                    <a:lnTo>
                      <a:pt x="201613" y="42443"/>
                    </a:lnTo>
                    <a:lnTo>
                      <a:pt x="200186" y="43359"/>
                    </a:lnTo>
                    <a:lnTo>
                      <a:pt x="199347" y="45191"/>
                    </a:lnTo>
                    <a:lnTo>
                      <a:pt x="156537" y="127814"/>
                    </a:lnTo>
                    <a:lnTo>
                      <a:pt x="154651" y="131589"/>
                    </a:lnTo>
                    <a:lnTo>
                      <a:pt x="151879" y="134527"/>
                    </a:lnTo>
                    <a:lnTo>
                      <a:pt x="144561" y="138731"/>
                    </a:lnTo>
                    <a:lnTo>
                      <a:pt x="141799" y="139373"/>
                    </a:lnTo>
                    <a:lnTo>
                      <a:pt x="136416" y="139373"/>
                    </a:lnTo>
                    <a:lnTo>
                      <a:pt x="45230" y="152644"/>
                    </a:lnTo>
                    <a:lnTo>
                      <a:pt x="46943" y="152644"/>
                    </a:lnTo>
                    <a:lnTo>
                      <a:pt x="47797" y="155073"/>
                    </a:lnTo>
                    <a:lnTo>
                      <a:pt x="49509" y="156215"/>
                    </a:lnTo>
                    <a:lnTo>
                      <a:pt x="51996" y="156215"/>
                    </a:lnTo>
                    <a:lnTo>
                      <a:pt x="51174" y="157639"/>
                    </a:lnTo>
                    <a:lnTo>
                      <a:pt x="51174" y="159208"/>
                    </a:lnTo>
                    <a:lnTo>
                      <a:pt x="52080" y="160778"/>
                    </a:lnTo>
                    <a:lnTo>
                      <a:pt x="118008" y="224993"/>
                    </a:lnTo>
                    <a:lnTo>
                      <a:pt x="123361" y="230344"/>
                    </a:lnTo>
                    <a:lnTo>
                      <a:pt x="125502" y="236765"/>
                    </a:lnTo>
                    <a:lnTo>
                      <a:pt x="124429" y="244258"/>
                    </a:lnTo>
                    <a:lnTo>
                      <a:pt x="108589" y="334587"/>
                    </a:lnTo>
                    <a:lnTo>
                      <a:pt x="107881" y="336803"/>
                    </a:lnTo>
                    <a:lnTo>
                      <a:pt x="108595" y="338373"/>
                    </a:lnTo>
                    <a:lnTo>
                      <a:pt x="110730" y="339296"/>
                    </a:lnTo>
                    <a:lnTo>
                      <a:pt x="112300" y="340508"/>
                    </a:lnTo>
                    <a:lnTo>
                      <a:pt x="198656" y="340508"/>
                    </a:lnTo>
                    <a:lnTo>
                      <a:pt x="119154" y="381411"/>
                    </a:lnTo>
                    <a:lnTo>
                      <a:pt x="111733" y="383266"/>
                    </a:lnTo>
                    <a:lnTo>
                      <a:pt x="103880" y="383391"/>
                    </a:lnTo>
                    <a:close/>
                  </a:path>
                  <a:path w="398779" h="383539">
                    <a:moveTo>
                      <a:pt x="340289" y="340581"/>
                    </a:moveTo>
                    <a:lnTo>
                      <a:pt x="301663" y="340581"/>
                    </a:lnTo>
                    <a:lnTo>
                      <a:pt x="303375" y="339296"/>
                    </a:lnTo>
                    <a:lnTo>
                      <a:pt x="305510" y="338373"/>
                    </a:lnTo>
                    <a:lnTo>
                      <a:pt x="306224" y="336803"/>
                    </a:lnTo>
                    <a:lnTo>
                      <a:pt x="305516" y="334587"/>
                    </a:lnTo>
                    <a:lnTo>
                      <a:pt x="289676" y="244258"/>
                    </a:lnTo>
                    <a:lnTo>
                      <a:pt x="288603" y="236765"/>
                    </a:lnTo>
                    <a:lnTo>
                      <a:pt x="290744" y="230344"/>
                    </a:lnTo>
                    <a:lnTo>
                      <a:pt x="296098" y="224993"/>
                    </a:lnTo>
                    <a:lnTo>
                      <a:pt x="362025" y="160778"/>
                    </a:lnTo>
                    <a:lnTo>
                      <a:pt x="362931" y="159208"/>
                    </a:lnTo>
                    <a:lnTo>
                      <a:pt x="362931" y="157639"/>
                    </a:lnTo>
                    <a:lnTo>
                      <a:pt x="362018" y="156046"/>
                    </a:lnTo>
                    <a:lnTo>
                      <a:pt x="361403" y="154182"/>
                    </a:lnTo>
                    <a:lnTo>
                      <a:pt x="360119" y="153041"/>
                    </a:lnTo>
                    <a:lnTo>
                      <a:pt x="358172" y="152644"/>
                    </a:lnTo>
                    <a:lnTo>
                      <a:pt x="266987" y="139373"/>
                    </a:lnTo>
                    <a:lnTo>
                      <a:pt x="259481" y="138452"/>
                    </a:lnTo>
                    <a:lnTo>
                      <a:pt x="254058" y="134599"/>
                    </a:lnTo>
                    <a:lnTo>
                      <a:pt x="250719" y="127814"/>
                    </a:lnTo>
                    <a:lnTo>
                      <a:pt x="207909" y="45191"/>
                    </a:lnTo>
                    <a:lnTo>
                      <a:pt x="207069" y="43359"/>
                    </a:lnTo>
                    <a:lnTo>
                      <a:pt x="205642" y="42443"/>
                    </a:lnTo>
                    <a:lnTo>
                      <a:pt x="249966" y="42443"/>
                    </a:lnTo>
                    <a:lnTo>
                      <a:pt x="277689" y="99560"/>
                    </a:lnTo>
                    <a:lnTo>
                      <a:pt x="357744" y="111118"/>
                    </a:lnTo>
                    <a:lnTo>
                      <a:pt x="390497" y="131743"/>
                    </a:lnTo>
                    <a:lnTo>
                      <a:pt x="398553" y="156215"/>
                    </a:lnTo>
                    <a:lnTo>
                      <a:pt x="398443" y="160778"/>
                    </a:lnTo>
                    <a:lnTo>
                      <a:pt x="327777" y="248111"/>
                    </a:lnTo>
                    <a:lnTo>
                      <a:pt x="339764" y="327737"/>
                    </a:lnTo>
                    <a:lnTo>
                      <a:pt x="340449" y="333974"/>
                    </a:lnTo>
                    <a:lnTo>
                      <a:pt x="340289" y="340581"/>
                    </a:lnTo>
                    <a:close/>
                  </a:path>
                  <a:path w="398779" h="383539">
                    <a:moveTo>
                      <a:pt x="140627" y="139646"/>
                    </a:moveTo>
                    <a:lnTo>
                      <a:pt x="136416" y="139373"/>
                    </a:lnTo>
                    <a:lnTo>
                      <a:pt x="141799" y="139373"/>
                    </a:lnTo>
                    <a:lnTo>
                      <a:pt x="140627" y="139646"/>
                    </a:lnTo>
                    <a:close/>
                  </a:path>
                  <a:path w="398779" h="383539">
                    <a:moveTo>
                      <a:pt x="51996" y="156215"/>
                    </a:moveTo>
                    <a:lnTo>
                      <a:pt x="49509" y="156215"/>
                    </a:lnTo>
                    <a:lnTo>
                      <a:pt x="52080" y="156069"/>
                    </a:lnTo>
                    <a:lnTo>
                      <a:pt x="51996" y="156215"/>
                    </a:lnTo>
                    <a:close/>
                  </a:path>
                  <a:path w="398779" h="383539">
                    <a:moveTo>
                      <a:pt x="198656" y="340508"/>
                    </a:moveTo>
                    <a:lnTo>
                      <a:pt x="113869" y="340508"/>
                    </a:lnTo>
                    <a:lnTo>
                      <a:pt x="115439" y="339296"/>
                    </a:lnTo>
                    <a:lnTo>
                      <a:pt x="197206" y="296486"/>
                    </a:lnTo>
                    <a:lnTo>
                      <a:pt x="203770" y="292803"/>
                    </a:lnTo>
                    <a:lnTo>
                      <a:pt x="210335" y="292803"/>
                    </a:lnTo>
                    <a:lnTo>
                      <a:pt x="216899" y="296486"/>
                    </a:lnTo>
                    <a:lnTo>
                      <a:pt x="298238" y="339296"/>
                    </a:lnTo>
                    <a:lnTo>
                      <a:pt x="299380" y="340152"/>
                    </a:lnTo>
                    <a:lnTo>
                      <a:pt x="199347" y="340152"/>
                    </a:lnTo>
                    <a:lnTo>
                      <a:pt x="198656" y="340508"/>
                    </a:lnTo>
                    <a:close/>
                  </a:path>
                  <a:path w="398779" h="383539">
                    <a:moveTo>
                      <a:pt x="289752" y="383195"/>
                    </a:moveTo>
                    <a:lnTo>
                      <a:pt x="283256" y="382330"/>
                    </a:lnTo>
                    <a:lnTo>
                      <a:pt x="276952" y="380540"/>
                    </a:lnTo>
                    <a:lnTo>
                      <a:pt x="270840" y="377825"/>
                    </a:lnTo>
                    <a:lnTo>
                      <a:pt x="199347" y="340152"/>
                    </a:lnTo>
                    <a:lnTo>
                      <a:pt x="299380" y="340152"/>
                    </a:lnTo>
                    <a:lnTo>
                      <a:pt x="299951" y="340581"/>
                    </a:lnTo>
                    <a:lnTo>
                      <a:pt x="340289" y="340581"/>
                    </a:lnTo>
                    <a:lnTo>
                      <a:pt x="320927" y="373972"/>
                    </a:lnTo>
                    <a:lnTo>
                      <a:pt x="296440" y="383136"/>
                    </a:lnTo>
                    <a:lnTo>
                      <a:pt x="289752" y="383195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06F4F4D7-E42D-18D0-4FAE-02F40AB398D9}"/>
                  </a:ext>
                </a:extLst>
              </p:cNvPr>
              <p:cNvSpPr/>
              <p:nvPr/>
            </p:nvSpPr>
            <p:spPr>
              <a:xfrm>
                <a:off x="6554440" y="1889642"/>
                <a:ext cx="345440" cy="328930"/>
              </a:xfrm>
              <a:custGeom>
                <a:rect l="l" t="t" r="r" b="b"/>
                <a:pathLst>
                  <a:path w="345440" h="328930">
                    <a:moveTo>
                      <a:pt x="98844" y="328754"/>
                    </a:moveTo>
                    <a:lnTo>
                      <a:pt x="82285" y="327671"/>
                    </a:lnTo>
                    <a:lnTo>
                      <a:pt x="74795" y="324952"/>
                    </a:lnTo>
                    <a:lnTo>
                      <a:pt x="68097" y="320055"/>
                    </a:lnTo>
                    <a:lnTo>
                      <a:pt x="61235" y="315252"/>
                    </a:lnTo>
                    <a:lnTo>
                      <a:pt x="56216" y="308975"/>
                    </a:lnTo>
                    <a:lnTo>
                      <a:pt x="49862" y="293476"/>
                    </a:lnTo>
                    <a:lnTo>
                      <a:pt x="49030" y="285483"/>
                    </a:lnTo>
                    <a:lnTo>
                      <a:pt x="50544" y="277245"/>
                    </a:lnTo>
                    <a:lnTo>
                      <a:pt x="62103" y="212174"/>
                    </a:lnTo>
                    <a:lnTo>
                      <a:pt x="14584" y="165511"/>
                    </a:lnTo>
                    <a:lnTo>
                      <a:pt x="8416" y="159850"/>
                    </a:lnTo>
                    <a:lnTo>
                      <a:pt x="4265" y="152972"/>
                    </a:lnTo>
                    <a:lnTo>
                      <a:pt x="0" y="136781"/>
                    </a:lnTo>
                    <a:lnTo>
                      <a:pt x="222" y="128750"/>
                    </a:lnTo>
                    <a:lnTo>
                      <a:pt x="5379" y="112820"/>
                    </a:lnTo>
                    <a:lnTo>
                      <a:pt x="9904" y="106183"/>
                    </a:lnTo>
                    <a:lnTo>
                      <a:pt x="22849" y="95563"/>
                    </a:lnTo>
                    <a:lnTo>
                      <a:pt x="30242" y="92421"/>
                    </a:lnTo>
                    <a:lnTo>
                      <a:pt x="38558" y="91449"/>
                    </a:lnTo>
                    <a:lnTo>
                      <a:pt x="104057" y="82031"/>
                    </a:lnTo>
                    <a:lnTo>
                      <a:pt x="133596" y="22525"/>
                    </a:lnTo>
                    <a:lnTo>
                      <a:pt x="164513" y="0"/>
                    </a:lnTo>
                    <a:lnTo>
                      <a:pt x="180593" y="0"/>
                    </a:lnTo>
                    <a:lnTo>
                      <a:pt x="211510" y="22525"/>
                    </a:lnTo>
                    <a:lnTo>
                      <a:pt x="220861" y="41361"/>
                    </a:lnTo>
                    <a:lnTo>
                      <a:pt x="172981" y="41361"/>
                    </a:lnTo>
                    <a:lnTo>
                      <a:pt x="137449" y="111142"/>
                    </a:lnTo>
                    <a:lnTo>
                      <a:pt x="134319" y="117941"/>
                    </a:lnTo>
                    <a:lnTo>
                      <a:pt x="129039" y="121794"/>
                    </a:lnTo>
                    <a:lnTo>
                      <a:pt x="121609" y="122700"/>
                    </a:lnTo>
                    <a:lnTo>
                      <a:pt x="44551" y="133831"/>
                    </a:lnTo>
                    <a:lnTo>
                      <a:pt x="99776" y="189056"/>
                    </a:lnTo>
                    <a:lnTo>
                      <a:pt x="105999" y="193980"/>
                    </a:lnTo>
                    <a:lnTo>
                      <a:pt x="108853" y="200402"/>
                    </a:lnTo>
                    <a:lnTo>
                      <a:pt x="108338" y="208321"/>
                    </a:lnTo>
                    <a:lnTo>
                      <a:pt x="92926" y="284523"/>
                    </a:lnTo>
                    <a:lnTo>
                      <a:pt x="249683" y="284523"/>
                    </a:lnTo>
                    <a:lnTo>
                      <a:pt x="251324" y="285379"/>
                    </a:lnTo>
                    <a:lnTo>
                      <a:pt x="294936" y="285379"/>
                    </a:lnTo>
                    <a:lnTo>
                      <a:pt x="294795" y="289910"/>
                    </a:lnTo>
                    <a:lnTo>
                      <a:pt x="294462" y="292228"/>
                    </a:lnTo>
                    <a:lnTo>
                      <a:pt x="172553" y="292228"/>
                    </a:lnTo>
                    <a:lnTo>
                      <a:pt x="113903" y="323052"/>
                    </a:lnTo>
                    <a:lnTo>
                      <a:pt x="106624" y="327034"/>
                    </a:lnTo>
                    <a:lnTo>
                      <a:pt x="98844" y="328754"/>
                    </a:lnTo>
                    <a:close/>
                  </a:path>
                  <a:path w="345440" h="328930">
                    <a:moveTo>
                      <a:pt x="294936" y="285379"/>
                    </a:moveTo>
                    <a:lnTo>
                      <a:pt x="251324" y="285379"/>
                    </a:lnTo>
                    <a:lnTo>
                      <a:pt x="238909" y="208321"/>
                    </a:lnTo>
                    <a:lnTo>
                      <a:pt x="237836" y="200828"/>
                    </a:lnTo>
                    <a:lnTo>
                      <a:pt x="239977" y="194407"/>
                    </a:lnTo>
                    <a:lnTo>
                      <a:pt x="245330" y="189056"/>
                    </a:lnTo>
                    <a:lnTo>
                      <a:pt x="300556" y="135115"/>
                    </a:lnTo>
                    <a:lnTo>
                      <a:pt x="223497" y="122700"/>
                    </a:lnTo>
                    <a:lnTo>
                      <a:pt x="216067" y="121794"/>
                    </a:lnTo>
                    <a:lnTo>
                      <a:pt x="210788" y="117941"/>
                    </a:lnTo>
                    <a:lnTo>
                      <a:pt x="207658" y="111142"/>
                    </a:lnTo>
                    <a:lnTo>
                      <a:pt x="172981" y="41361"/>
                    </a:lnTo>
                    <a:lnTo>
                      <a:pt x="220861" y="41361"/>
                    </a:lnTo>
                    <a:lnTo>
                      <a:pt x="241049" y="82031"/>
                    </a:lnTo>
                    <a:lnTo>
                      <a:pt x="306549" y="91449"/>
                    </a:lnTo>
                    <a:lnTo>
                      <a:pt x="339728" y="112820"/>
                    </a:lnTo>
                    <a:lnTo>
                      <a:pt x="345107" y="136781"/>
                    </a:lnTo>
                    <a:lnTo>
                      <a:pt x="340841" y="152972"/>
                    </a:lnTo>
                    <a:lnTo>
                      <a:pt x="336691" y="159850"/>
                    </a:lnTo>
                    <a:lnTo>
                      <a:pt x="330523" y="165511"/>
                    </a:lnTo>
                    <a:lnTo>
                      <a:pt x="282575" y="212174"/>
                    </a:lnTo>
                    <a:lnTo>
                      <a:pt x="294134" y="277245"/>
                    </a:lnTo>
                    <a:lnTo>
                      <a:pt x="294740" y="280376"/>
                    </a:lnTo>
                    <a:lnTo>
                      <a:pt x="294994" y="283535"/>
                    </a:lnTo>
                    <a:lnTo>
                      <a:pt x="294936" y="285379"/>
                    </a:lnTo>
                    <a:close/>
                  </a:path>
                  <a:path w="345440" h="328930">
                    <a:moveTo>
                      <a:pt x="249683" y="284523"/>
                    </a:moveTo>
                    <a:lnTo>
                      <a:pt x="92926" y="284523"/>
                    </a:lnTo>
                    <a:lnTo>
                      <a:pt x="162707" y="249418"/>
                    </a:lnTo>
                    <a:lnTo>
                      <a:pt x="165760" y="247684"/>
                    </a:lnTo>
                    <a:lnTo>
                      <a:pt x="169042" y="246828"/>
                    </a:lnTo>
                    <a:lnTo>
                      <a:pt x="176147" y="246850"/>
                    </a:lnTo>
                    <a:lnTo>
                      <a:pt x="179347" y="247684"/>
                    </a:lnTo>
                    <a:lnTo>
                      <a:pt x="182400" y="249418"/>
                    </a:lnTo>
                    <a:lnTo>
                      <a:pt x="249683" y="284523"/>
                    </a:lnTo>
                    <a:close/>
                  </a:path>
                  <a:path w="345440" h="328930">
                    <a:moveTo>
                      <a:pt x="176147" y="246850"/>
                    </a:moveTo>
                    <a:lnTo>
                      <a:pt x="172553" y="246850"/>
                    </a:lnTo>
                    <a:lnTo>
                      <a:pt x="176064" y="246828"/>
                    </a:lnTo>
                    <a:close/>
                  </a:path>
                  <a:path w="345440" h="328930">
                    <a:moveTo>
                      <a:pt x="254512" y="328247"/>
                    </a:moveTo>
                    <a:lnTo>
                      <a:pt x="251324" y="328189"/>
                    </a:lnTo>
                    <a:lnTo>
                      <a:pt x="244189" y="328153"/>
                    </a:lnTo>
                    <a:lnTo>
                      <a:pt x="237482" y="326441"/>
                    </a:lnTo>
                    <a:lnTo>
                      <a:pt x="231171" y="323035"/>
                    </a:lnTo>
                    <a:lnTo>
                      <a:pt x="172553" y="292228"/>
                    </a:lnTo>
                    <a:lnTo>
                      <a:pt x="294462" y="292228"/>
                    </a:lnTo>
                    <a:lnTo>
                      <a:pt x="266926" y="325675"/>
                    </a:lnTo>
                    <a:lnTo>
                      <a:pt x="257668" y="327953"/>
                    </a:lnTo>
                    <a:lnTo>
                      <a:pt x="254512" y="328247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B1CBE2E7-3DC7-8488-1FF7-EBE13D7CD25C}"/>
                  </a:ext>
                </a:extLst>
              </p:cNvPr>
              <p:cNvSpPr/>
              <p:nvPr/>
            </p:nvSpPr>
            <p:spPr>
              <a:xfrm>
                <a:off x="7282239" y="1889642"/>
                <a:ext cx="344805" cy="328930"/>
              </a:xfrm>
              <a:custGeom>
                <a:rect l="l" t="t" r="r" b="b"/>
                <a:pathLst>
                  <a:path w="344804" h="328930">
                    <a:moveTo>
                      <a:pt x="98817" y="328754"/>
                    </a:moveTo>
                    <a:lnTo>
                      <a:pt x="82258" y="327670"/>
                    </a:lnTo>
                    <a:lnTo>
                      <a:pt x="74768" y="324951"/>
                    </a:lnTo>
                    <a:lnTo>
                      <a:pt x="68070" y="320055"/>
                    </a:lnTo>
                    <a:lnTo>
                      <a:pt x="61208" y="315252"/>
                    </a:lnTo>
                    <a:lnTo>
                      <a:pt x="56189" y="308975"/>
                    </a:lnTo>
                    <a:lnTo>
                      <a:pt x="49835" y="293476"/>
                    </a:lnTo>
                    <a:lnTo>
                      <a:pt x="49003" y="285482"/>
                    </a:lnTo>
                    <a:lnTo>
                      <a:pt x="50517" y="277245"/>
                    </a:lnTo>
                    <a:lnTo>
                      <a:pt x="62076" y="212174"/>
                    </a:lnTo>
                    <a:lnTo>
                      <a:pt x="14557" y="165510"/>
                    </a:lnTo>
                    <a:lnTo>
                      <a:pt x="8385" y="159843"/>
                    </a:lnTo>
                    <a:lnTo>
                      <a:pt x="4238" y="152972"/>
                    </a:lnTo>
                    <a:lnTo>
                      <a:pt x="0" y="136883"/>
                    </a:lnTo>
                    <a:lnTo>
                      <a:pt x="54" y="133831"/>
                    </a:lnTo>
                    <a:lnTo>
                      <a:pt x="195" y="128750"/>
                    </a:lnTo>
                    <a:lnTo>
                      <a:pt x="22822" y="95563"/>
                    </a:lnTo>
                    <a:lnTo>
                      <a:pt x="38531" y="91449"/>
                    </a:lnTo>
                    <a:lnTo>
                      <a:pt x="104030" y="82031"/>
                    </a:lnTo>
                    <a:lnTo>
                      <a:pt x="133569" y="22525"/>
                    </a:lnTo>
                    <a:lnTo>
                      <a:pt x="164486" y="0"/>
                    </a:lnTo>
                    <a:lnTo>
                      <a:pt x="180566" y="0"/>
                    </a:lnTo>
                    <a:lnTo>
                      <a:pt x="211484" y="22525"/>
                    </a:lnTo>
                    <a:lnTo>
                      <a:pt x="220834" y="41361"/>
                    </a:lnTo>
                    <a:lnTo>
                      <a:pt x="172954" y="41361"/>
                    </a:lnTo>
                    <a:lnTo>
                      <a:pt x="137422" y="111142"/>
                    </a:lnTo>
                    <a:lnTo>
                      <a:pt x="134292" y="117941"/>
                    </a:lnTo>
                    <a:lnTo>
                      <a:pt x="129012" y="121794"/>
                    </a:lnTo>
                    <a:lnTo>
                      <a:pt x="121582" y="122700"/>
                    </a:lnTo>
                    <a:lnTo>
                      <a:pt x="44524" y="133831"/>
                    </a:lnTo>
                    <a:lnTo>
                      <a:pt x="99749" y="189056"/>
                    </a:lnTo>
                    <a:lnTo>
                      <a:pt x="105972" y="193980"/>
                    </a:lnTo>
                    <a:lnTo>
                      <a:pt x="108826" y="200402"/>
                    </a:lnTo>
                    <a:lnTo>
                      <a:pt x="108311" y="208321"/>
                    </a:lnTo>
                    <a:lnTo>
                      <a:pt x="92900" y="284523"/>
                    </a:lnTo>
                    <a:lnTo>
                      <a:pt x="249656" y="284523"/>
                    </a:lnTo>
                    <a:lnTo>
                      <a:pt x="251297" y="285379"/>
                    </a:lnTo>
                    <a:lnTo>
                      <a:pt x="294909" y="285379"/>
                    </a:lnTo>
                    <a:lnTo>
                      <a:pt x="294768" y="289909"/>
                    </a:lnTo>
                    <a:lnTo>
                      <a:pt x="294435" y="292228"/>
                    </a:lnTo>
                    <a:lnTo>
                      <a:pt x="172526" y="292228"/>
                    </a:lnTo>
                    <a:lnTo>
                      <a:pt x="113876" y="323052"/>
                    </a:lnTo>
                    <a:lnTo>
                      <a:pt x="106597" y="327034"/>
                    </a:lnTo>
                    <a:lnTo>
                      <a:pt x="98817" y="328754"/>
                    </a:lnTo>
                    <a:close/>
                  </a:path>
                  <a:path w="344804" h="328930">
                    <a:moveTo>
                      <a:pt x="294909" y="285379"/>
                    </a:moveTo>
                    <a:lnTo>
                      <a:pt x="251297" y="285379"/>
                    </a:lnTo>
                    <a:lnTo>
                      <a:pt x="238882" y="208321"/>
                    </a:lnTo>
                    <a:lnTo>
                      <a:pt x="237809" y="200828"/>
                    </a:lnTo>
                    <a:lnTo>
                      <a:pt x="239950" y="194407"/>
                    </a:lnTo>
                    <a:lnTo>
                      <a:pt x="245304" y="189056"/>
                    </a:lnTo>
                    <a:lnTo>
                      <a:pt x="300529" y="135115"/>
                    </a:lnTo>
                    <a:lnTo>
                      <a:pt x="223470" y="122700"/>
                    </a:lnTo>
                    <a:lnTo>
                      <a:pt x="216040" y="121794"/>
                    </a:lnTo>
                    <a:lnTo>
                      <a:pt x="210761" y="117941"/>
                    </a:lnTo>
                    <a:lnTo>
                      <a:pt x="207631" y="111142"/>
                    </a:lnTo>
                    <a:lnTo>
                      <a:pt x="172954" y="41361"/>
                    </a:lnTo>
                    <a:lnTo>
                      <a:pt x="220834" y="41361"/>
                    </a:lnTo>
                    <a:lnTo>
                      <a:pt x="241023" y="82031"/>
                    </a:lnTo>
                    <a:lnTo>
                      <a:pt x="314740" y="92557"/>
                    </a:lnTo>
                    <a:lnTo>
                      <a:pt x="322021" y="95780"/>
                    </a:lnTo>
                    <a:lnTo>
                      <a:pt x="334710" y="106458"/>
                    </a:lnTo>
                    <a:lnTo>
                      <a:pt x="339130" y="113081"/>
                    </a:lnTo>
                    <a:lnTo>
                      <a:pt x="341887" y="121794"/>
                    </a:lnTo>
                    <a:lnTo>
                      <a:pt x="344189" y="128901"/>
                    </a:lnTo>
                    <a:lnTo>
                      <a:pt x="344425" y="136883"/>
                    </a:lnTo>
                    <a:lnTo>
                      <a:pt x="340245" y="152984"/>
                    </a:lnTo>
                    <a:lnTo>
                      <a:pt x="336148" y="159850"/>
                    </a:lnTo>
                    <a:lnTo>
                      <a:pt x="330068" y="165511"/>
                    </a:lnTo>
                    <a:lnTo>
                      <a:pt x="282548" y="212174"/>
                    </a:lnTo>
                    <a:lnTo>
                      <a:pt x="294107" y="277245"/>
                    </a:lnTo>
                    <a:lnTo>
                      <a:pt x="294714" y="280376"/>
                    </a:lnTo>
                    <a:lnTo>
                      <a:pt x="294967" y="283535"/>
                    </a:lnTo>
                    <a:lnTo>
                      <a:pt x="294909" y="285379"/>
                    </a:lnTo>
                    <a:close/>
                  </a:path>
                  <a:path w="344804" h="328930">
                    <a:moveTo>
                      <a:pt x="249656" y="284523"/>
                    </a:moveTo>
                    <a:lnTo>
                      <a:pt x="92900" y="284523"/>
                    </a:lnTo>
                    <a:lnTo>
                      <a:pt x="162680" y="249418"/>
                    </a:lnTo>
                    <a:lnTo>
                      <a:pt x="169244" y="245735"/>
                    </a:lnTo>
                    <a:lnTo>
                      <a:pt x="175809" y="245735"/>
                    </a:lnTo>
                    <a:lnTo>
                      <a:pt x="182373" y="249418"/>
                    </a:lnTo>
                    <a:lnTo>
                      <a:pt x="249656" y="284523"/>
                    </a:lnTo>
                    <a:close/>
                  </a:path>
                  <a:path w="344804" h="328930">
                    <a:moveTo>
                      <a:pt x="254485" y="328247"/>
                    </a:moveTo>
                    <a:lnTo>
                      <a:pt x="251297" y="328189"/>
                    </a:lnTo>
                    <a:lnTo>
                      <a:pt x="244162" y="328153"/>
                    </a:lnTo>
                    <a:lnTo>
                      <a:pt x="237455" y="326441"/>
                    </a:lnTo>
                    <a:lnTo>
                      <a:pt x="231144" y="323035"/>
                    </a:lnTo>
                    <a:lnTo>
                      <a:pt x="172526" y="292228"/>
                    </a:lnTo>
                    <a:lnTo>
                      <a:pt x="294435" y="292228"/>
                    </a:lnTo>
                    <a:lnTo>
                      <a:pt x="266899" y="325675"/>
                    </a:lnTo>
                    <a:lnTo>
                      <a:pt x="257641" y="327953"/>
                    </a:lnTo>
                    <a:lnTo>
                      <a:pt x="254485" y="328247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2">
                <a:extLst>
                  <a:ext uri="{FF2B5EF4-FFF2-40B4-BE49-F238E27FC236}">
                    <a16:creationId xmlns:a16="http://schemas.microsoft.com/office/drawing/2014/main" id="{8EB5C225-1520-63D2-BE5C-431BC5C89234}"/>
                  </a:ext>
                </a:extLst>
              </p:cNvPr>
              <p:cNvSpPr txBox="1"/>
              <p:nvPr/>
            </p:nvSpPr>
            <p:spPr>
              <a:xfrm>
                <a:off x="6190894" y="2850846"/>
                <a:ext cx="1800055" cy="50350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53441" marR="6147" indent="-338842" algn="ctr" defTabSz="1106424">
                  <a:spcBef>
                    <a:spcPts val="121"/>
                  </a:spcBef>
                </a:pPr>
                <a:r>
                  <a:rPr lang="en-GB" sz="1900" kern="1200" spc="-6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Respected &amp; Quality</a:t>
                </a:r>
              </a:p>
              <a:p>
                <a:pPr marL="353441" marR="6147" indent="-338842" algn="ctr" defTabSz="1106424">
                  <a:spcBef>
                    <a:spcPts val="121"/>
                  </a:spcBef>
                </a:pPr>
                <a:r>
                  <a:rPr lang="en-GB" sz="1900" spc="-6">
                    <a:cs typeface="Calibri" panose="020f0502020204030204" pitchFamily="34" charset="0"/>
                  </a:rPr>
                  <a:t>Flag</a:t>
                </a:r>
                <a:endParaRPr sz="1900"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CDDED67-D2D7-C3A1-6F18-59FF9202CF39}"/>
                </a:ext>
              </a:extLst>
            </p:cNvPr>
            <p:cNvGrpSpPr/>
            <p:nvPr/>
          </p:nvGrpSpPr>
          <p:grpSpPr>
            <a:xfrm>
              <a:off x="8252534" y="4270018"/>
              <a:ext cx="1221569" cy="1719521"/>
              <a:chOff x="3999073" y="3877405"/>
              <a:chExt cx="1052526" cy="1481571"/>
            </a:xfrm>
          </p:grpSpPr>
          <p:sp>
            <p:nvSpPr>
              <p:cNvPr id="26" name="object 24">
                <a:extLst>
                  <a:ext uri="{FF2B5EF4-FFF2-40B4-BE49-F238E27FC236}">
                    <a16:creationId xmlns:a16="http://schemas.microsoft.com/office/drawing/2014/main" id="{BF0B8C3A-CAD3-E404-57CB-56A86395E414}"/>
                  </a:ext>
                </a:extLst>
              </p:cNvPr>
              <p:cNvSpPr/>
              <p:nvPr/>
            </p:nvSpPr>
            <p:spPr>
              <a:xfrm>
                <a:off x="3999074" y="3877405"/>
                <a:ext cx="1052525" cy="968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5">
                <a:extLst>
                  <a:ext uri="{FF2B5EF4-FFF2-40B4-BE49-F238E27FC236}">
                    <a16:creationId xmlns:a16="http://schemas.microsoft.com/office/drawing/2014/main" id="{72931B30-50D1-4E8F-68A6-5CEC344EF6E5}"/>
                  </a:ext>
                </a:extLst>
              </p:cNvPr>
              <p:cNvSpPr txBox="1"/>
              <p:nvPr/>
            </p:nvSpPr>
            <p:spPr>
              <a:xfrm>
                <a:off x="3999073" y="4833023"/>
                <a:ext cx="1052525" cy="5259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4732" algn="ctr" defTabSz="1060704">
                  <a:spcBef>
                    <a:spcPts val="116"/>
                  </a:spcBef>
                </a:pPr>
                <a:r>
                  <a:rPr sz="1900" kern="1200" spc="-6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Fully</a:t>
                </a:r>
                <a:r>
                  <a:rPr sz="1900" kern="1200" spc="-46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 </a:t>
                </a:r>
                <a:endParaRPr lang="en-GB" sz="1900" kern="1200" spc="-46">
                  <a:solidFill>
                    <a:schemeClr val="tx1"/>
                  </a:solidFill>
                  <a:latin typeface="+mn-lt"/>
                  <a:ea typeface="+mn-ea"/>
                  <a:cs typeface="Calibri"/>
                </a:endParaRPr>
              </a:p>
              <a:p>
                <a:pPr marL="14732" algn="ctr" defTabSz="1060704">
                  <a:spcBef>
                    <a:spcPts val="116"/>
                  </a:spcBef>
                </a:pPr>
                <a:r>
                  <a:rPr lang="en-GB" sz="1900" spc="-6">
                    <a:cs typeface="Calibri"/>
                  </a:rPr>
                  <a:t>D</a:t>
                </a:r>
                <a:r>
                  <a:rPr sz="1900" kern="1200" spc="-6" err="1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igital</a:t>
                </a:r>
                <a:endParaRPr sz="1900">
                  <a:cs typeface="Calibri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0842423-3FF4-BA44-0BB9-218218EE86D6}"/>
                </a:ext>
              </a:extLst>
            </p:cNvPr>
            <p:cNvGrpSpPr/>
            <p:nvPr/>
          </p:nvGrpSpPr>
          <p:grpSpPr>
            <a:xfrm>
              <a:off x="560073" y="4093634"/>
              <a:ext cx="1762165" cy="1861593"/>
              <a:chOff x="6954176" y="3611980"/>
              <a:chExt cx="1502410" cy="1587181"/>
            </a:xfrm>
          </p:grpSpPr>
          <p:sp>
            <p:nvSpPr>
              <p:cNvPr id="36" name="object 34">
                <a:extLst>
                  <a:ext uri="{FF2B5EF4-FFF2-40B4-BE49-F238E27FC236}">
                    <a16:creationId xmlns:a16="http://schemas.microsoft.com/office/drawing/2014/main" id="{3DA39F8B-5C1B-62D6-EF6A-6A1AE475809D}"/>
                  </a:ext>
                </a:extLst>
              </p:cNvPr>
              <p:cNvSpPr txBox="1"/>
              <p:nvPr/>
            </p:nvSpPr>
            <p:spPr>
              <a:xfrm>
                <a:off x="6954176" y="4693894"/>
                <a:ext cx="1502410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4859" algn="ctr" defTabSz="1069848">
                  <a:spcBef>
                    <a:spcPts val="117"/>
                  </a:spcBef>
                </a:pPr>
                <a:r>
                  <a:rPr sz="1900" kern="1200" spc="-6">
                    <a:solidFill>
                      <a:schemeClr val="tx1"/>
                    </a:solidFill>
                    <a:ea typeface="+mn-ea"/>
                    <a:cs typeface="Calibri"/>
                  </a:rPr>
                  <a:t>Building lasting</a:t>
                </a:r>
                <a:r>
                  <a:rPr sz="1900" kern="1200" spc="-35">
                    <a:solidFill>
                      <a:schemeClr val="tx1"/>
                    </a:solidFill>
                    <a:ea typeface="+mn-ea"/>
                    <a:cs typeface="Calibri"/>
                  </a:rPr>
                  <a:t> </a:t>
                </a:r>
                <a:r>
                  <a:rPr sz="1900" kern="1200" spc="-6">
                    <a:solidFill>
                      <a:schemeClr val="tx1"/>
                    </a:solidFill>
                    <a:ea typeface="+mn-ea"/>
                    <a:cs typeface="Calibri"/>
                  </a:rPr>
                  <a:t>relationships</a:t>
                </a:r>
                <a:endParaRPr sz="1900">
                  <a:cs typeface="Calibri"/>
                </a:endParaRPr>
              </a:p>
            </p:txBody>
          </p:sp>
          <p:pic>
            <p:nvPicPr>
              <p:cNvPr id="55" name="Graphic 54" descr="Handshake with solid fill">
                <a:extLst>
                  <a:ext uri="{FF2B5EF4-FFF2-40B4-BE49-F238E27FC236}">
                    <a16:creationId xmlns:a16="http://schemas.microsoft.com/office/drawing/2014/main" id="{A05E5E68-C9D5-9ABA-D111-280E224FE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72023" y="3611980"/>
                <a:ext cx="1180790" cy="1180790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8DE110B-732C-2A6C-22EB-64C8EE4CD5B2}"/>
                </a:ext>
              </a:extLst>
            </p:cNvPr>
            <p:cNvGrpSpPr/>
            <p:nvPr/>
          </p:nvGrpSpPr>
          <p:grpSpPr>
            <a:xfrm>
              <a:off x="5437401" y="1803448"/>
              <a:ext cx="1997656" cy="1763435"/>
              <a:chOff x="2846622" y="2137238"/>
              <a:chExt cx="1441038" cy="1272078"/>
            </a:xfrm>
          </p:grpSpPr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CAD39ACE-B076-1570-3269-E20D7DFB49C2}"/>
                  </a:ext>
                </a:extLst>
              </p:cNvPr>
              <p:cNvSpPr txBox="1"/>
              <p:nvPr/>
            </p:nvSpPr>
            <p:spPr>
              <a:xfrm>
                <a:off x="2846622" y="2968978"/>
                <a:ext cx="1441038" cy="44033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7526" marR="7010" indent="218199" algn="ctr" defTabSz="1261872">
                  <a:spcBef>
                    <a:spcPts val="138"/>
                  </a:spcBef>
                </a:pPr>
                <a:r>
                  <a:rPr lang="en-GB" sz="1900" kern="1200" spc="-7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Member of Red</a:t>
                </a:r>
              </a:p>
              <a:p>
                <a:pPr marL="17526" marR="7010" indent="218199" algn="ctr" defTabSz="1261872">
                  <a:spcBef>
                    <a:spcPts val="138"/>
                  </a:spcBef>
                </a:pPr>
                <a:r>
                  <a:rPr lang="en-GB" sz="1900" kern="1200" spc="-7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Ensign Group</a:t>
                </a:r>
                <a:endParaRPr sz="1900"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7" name="Graphic 56" descr="Flag with solid fill">
                <a:extLst>
                  <a:ext uri="{FF2B5EF4-FFF2-40B4-BE49-F238E27FC236}">
                    <a16:creationId xmlns:a16="http://schemas.microsoft.com/office/drawing/2014/main" id="{B8112545-D09E-7F2B-9F8C-FE72006BB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49298" y="2137238"/>
                <a:ext cx="863095" cy="863095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B5403C6-224D-68F7-E466-451789268940}"/>
                </a:ext>
              </a:extLst>
            </p:cNvPr>
            <p:cNvGrpSpPr/>
            <p:nvPr/>
          </p:nvGrpSpPr>
          <p:grpSpPr>
            <a:xfrm>
              <a:off x="3177901" y="1818270"/>
              <a:ext cx="1955783" cy="2051610"/>
              <a:chOff x="4520038" y="1809540"/>
              <a:chExt cx="1800056" cy="1888252"/>
            </a:xfrm>
          </p:grpSpPr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C82BFE62-B78A-CF87-AD56-CEA2C675FAE6}"/>
                  </a:ext>
                </a:extLst>
              </p:cNvPr>
              <p:cNvSpPr txBox="1"/>
              <p:nvPr/>
            </p:nvSpPr>
            <p:spPr>
              <a:xfrm>
                <a:off x="4520038" y="2855064"/>
                <a:ext cx="1800056" cy="84272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42086" marR="5486" indent="-229057" algn="ctr" defTabSz="987552">
                  <a:spcBef>
                    <a:spcPts val="108"/>
                  </a:spcBef>
                </a:pPr>
                <a:r>
                  <a:rPr lang="en-GB" sz="1900" kern="1200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Paris / Tokyo MoU</a:t>
                </a:r>
              </a:p>
              <a:p>
                <a:pPr marL="242086" marR="5486" indent="-229057" algn="ctr" defTabSz="987552">
                  <a:spcBef>
                    <a:spcPts val="108"/>
                  </a:spcBef>
                </a:pPr>
                <a:r>
                  <a:rPr lang="en-GB" sz="1900" kern="1200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Whitelisted</a:t>
                </a:r>
              </a:p>
              <a:p>
                <a:pPr marL="242086" marR="5486" indent="-229057" algn="ctr" defTabSz="987552">
                  <a:spcBef>
                    <a:spcPts val="108"/>
                  </a:spcBef>
                </a:pPr>
                <a:r>
                  <a:rPr lang="en-GB" sz="1900" kern="1200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USCG Qualship</a:t>
                </a:r>
                <a:endParaRPr sz="1900">
                  <a:cs typeface="Calibri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0B87C91-9BB8-3FED-86D7-0867FB81D19B}"/>
                  </a:ext>
                </a:extLst>
              </p:cNvPr>
              <p:cNvGrpSpPr/>
              <p:nvPr/>
            </p:nvGrpSpPr>
            <p:grpSpPr>
              <a:xfrm>
                <a:off x="4826680" y="1809540"/>
                <a:ext cx="1181246" cy="1030337"/>
                <a:chOff x="4791658" y="1614570"/>
                <a:chExt cx="1263486" cy="1263486"/>
              </a:xfrm>
            </p:grpSpPr>
            <p:pic>
              <p:nvPicPr>
                <p:cNvPr id="40" name="Graphic 39" descr="Ribbon with solid fill">
                  <a:extLst>
                    <a:ext uri="{FF2B5EF4-FFF2-40B4-BE49-F238E27FC236}">
                      <a16:creationId xmlns:a16="http://schemas.microsoft.com/office/drawing/2014/main" id="{B421E46E-6161-EE78-CC0B-98FA453303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1658" y="1614570"/>
                  <a:ext cx="1263486" cy="1263486"/>
                </a:xfrm>
                <a:prstGeom prst="rect">
                  <a:avLst/>
                </a:prstGeom>
              </p:spPr>
            </p:pic>
            <p:pic>
              <p:nvPicPr>
                <p:cNvPr id="42" name="Graphic 41" descr="Tick with solid fill">
                  <a:extLst>
                    <a:ext uri="{FF2B5EF4-FFF2-40B4-BE49-F238E27FC236}">
                      <a16:creationId xmlns:a16="http://schemas.microsoft.com/office/drawing/2014/main" id="{CC6C9D99-5AD2-15B1-A02E-F075509ED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2345" y="1892853"/>
                  <a:ext cx="379927" cy="37992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EB788E4-30A6-856B-D5B1-44CBFCFC5ABF}"/>
                </a:ext>
              </a:extLst>
            </p:cNvPr>
            <p:cNvGrpSpPr/>
            <p:nvPr/>
          </p:nvGrpSpPr>
          <p:grpSpPr>
            <a:xfrm>
              <a:off x="3368144" y="3963378"/>
              <a:ext cx="1567071" cy="1993664"/>
              <a:chOff x="8015477" y="1812833"/>
              <a:chExt cx="1198027" cy="1524158"/>
            </a:xfrm>
          </p:grpSpPr>
          <p:sp>
            <p:nvSpPr>
              <p:cNvPr id="25" name="object 23">
                <a:extLst>
                  <a:ext uri="{FF2B5EF4-FFF2-40B4-BE49-F238E27FC236}">
                    <a16:creationId xmlns:a16="http://schemas.microsoft.com/office/drawing/2014/main" id="{20319BDD-B394-BF29-7475-BE9CA9A83D17}"/>
                  </a:ext>
                </a:extLst>
              </p:cNvPr>
              <p:cNvSpPr txBox="1"/>
              <p:nvPr/>
            </p:nvSpPr>
            <p:spPr>
              <a:xfrm>
                <a:off x="8067329" y="2880126"/>
                <a:ext cx="1146175" cy="45686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6510" algn="ctr" defTabSz="1188720">
                  <a:spcBef>
                    <a:spcPts val="130"/>
                  </a:spcBef>
                </a:pPr>
                <a:r>
                  <a:rPr sz="1900" kern="1200" spc="-7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Putting the client</a:t>
                </a:r>
                <a:r>
                  <a:rPr sz="1900" kern="1200" spc="-39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 </a:t>
                </a:r>
                <a:r>
                  <a:rPr sz="1900" kern="1200" spc="-7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first</a:t>
                </a:r>
                <a:endParaRPr sz="1900">
                  <a:cs typeface="Calibri"/>
                </a:endParaRP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8D978F4-38E4-A503-91F9-5736CF217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15477" y="1812833"/>
                <a:ext cx="1193351" cy="1067293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7FC1D9-8E55-0FAE-610A-4D5C9F0BCA00}"/>
                </a:ext>
              </a:extLst>
            </p:cNvPr>
            <p:cNvGrpSpPr/>
            <p:nvPr/>
          </p:nvGrpSpPr>
          <p:grpSpPr>
            <a:xfrm>
              <a:off x="7848386" y="1732207"/>
              <a:ext cx="2050855" cy="1837771"/>
              <a:chOff x="9594659" y="3870229"/>
              <a:chExt cx="2050855" cy="1837771"/>
            </a:xfrm>
          </p:grpSpPr>
          <p:sp>
            <p:nvSpPr>
              <p:cNvPr id="7" name="object 25">
                <a:extLst>
                  <a:ext uri="{FF2B5EF4-FFF2-40B4-BE49-F238E27FC236}">
                    <a16:creationId xmlns:a16="http://schemas.microsoft.com/office/drawing/2014/main" id="{972972E6-D2A0-9131-569F-443CB51AE21D}"/>
                  </a:ext>
                </a:extLst>
              </p:cNvPr>
              <p:cNvSpPr txBox="1"/>
              <p:nvPr/>
            </p:nvSpPr>
            <p:spPr>
              <a:xfrm>
                <a:off x="9594659" y="5097576"/>
                <a:ext cx="2050855" cy="6104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4732" algn="ctr" defTabSz="1060704">
                  <a:spcBef>
                    <a:spcPts val="116"/>
                  </a:spcBef>
                </a:pPr>
                <a:r>
                  <a:rPr lang="en-GB" sz="1900" kern="1200" spc="-6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Fees onl</a:t>
                </a:r>
                <a:r>
                  <a:rPr lang="en-GB" sz="1900" spc="-6">
                    <a:cs typeface="Calibri"/>
                  </a:rPr>
                  <a:t>y regime</a:t>
                </a:r>
                <a:endParaRPr lang="en-GB" sz="1900" kern="1200" spc="-6">
                  <a:solidFill>
                    <a:schemeClr val="tx1"/>
                  </a:solidFill>
                  <a:latin typeface="+mn-lt"/>
                  <a:ea typeface="+mn-ea"/>
                  <a:cs typeface="Calibri"/>
                </a:endParaRPr>
              </a:p>
              <a:p>
                <a:pPr marL="14732" algn="ctr" defTabSz="1060704">
                  <a:spcBef>
                    <a:spcPts val="116"/>
                  </a:spcBef>
                </a:pPr>
                <a:r>
                  <a:rPr lang="en-GB" sz="1900" kern="1200" spc="-6">
                    <a:solidFill>
                      <a:schemeClr val="tx1"/>
                    </a:solidFill>
                    <a:latin typeface="+mn-lt"/>
                    <a:ea typeface="+mn-ea"/>
                    <a:cs typeface="Calibri"/>
                  </a:rPr>
                  <a:t>No tonnage </a:t>
                </a:r>
                <a:r>
                  <a:rPr lang="en-GB" sz="1900" spc="-6">
                    <a:cs typeface="Calibri"/>
                  </a:rPr>
                  <a:t>tax</a:t>
                </a:r>
                <a:endParaRPr sz="1900">
                  <a:cs typeface="Calibri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6AC0A5E-5DDF-38CD-254C-989F8E4EDDAA}"/>
                  </a:ext>
                </a:extLst>
              </p:cNvPr>
              <p:cNvGrpSpPr/>
              <p:nvPr/>
            </p:nvGrpSpPr>
            <p:grpSpPr>
              <a:xfrm>
                <a:off x="10009304" y="3870229"/>
                <a:ext cx="1221568" cy="1221568"/>
                <a:chOff x="5287244" y="3704757"/>
                <a:chExt cx="1221568" cy="1221568"/>
              </a:xfrm>
            </p:grpSpPr>
            <p:pic>
              <p:nvPicPr>
                <p:cNvPr id="19" name="Graphic 18" descr="Tax with solid fill">
                  <a:extLst>
                    <a:ext uri="{FF2B5EF4-FFF2-40B4-BE49-F238E27FC236}">
                      <a16:creationId xmlns:a16="http://schemas.microsoft.com/office/drawing/2014/main" id="{112516B2-C69F-447F-89DA-D1B154727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8463" y="3765976"/>
                  <a:ext cx="1099129" cy="1099129"/>
                </a:xfrm>
                <a:prstGeom prst="rect">
                  <a:avLst/>
                </a:prstGeom>
              </p:spPr>
            </p:pic>
            <p:sp>
              <p:nvSpPr>
                <p:cNvPr id="28" name="Circle: Hollow 27">
                  <a:extLst>
                    <a:ext uri="{FF2B5EF4-FFF2-40B4-BE49-F238E27FC236}">
                      <a16:creationId xmlns:a16="http://schemas.microsoft.com/office/drawing/2014/main" id="{1798895C-1D40-B7A1-3D6B-14C4F69486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7244" y="3704757"/>
                  <a:ext cx="1221568" cy="1221568"/>
                </a:xfrm>
                <a:prstGeom prst="donut">
                  <a:avLst>
                    <a:gd name="adj" fmla="val 2983"/>
                  </a:avLst>
                </a:prstGeom>
                <a:solidFill>
                  <a:srgbClr val="0870B8"/>
                </a:solidFill>
                <a:ln>
                  <a:solidFill>
                    <a:srgbClr val="0870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C400928-A819-EDF7-D342-B8A99837CF27}"/>
                    </a:ext>
                  </a:extLst>
                </p:cNvPr>
                <p:cNvCxnSpPr>
                  <a:stCxn id="28" idx="5"/>
                  <a:endCxn id="28" idx="1"/>
                </p:cNvCxnSpPr>
                <p:nvPr/>
              </p:nvCxnSpPr>
              <p:spPr>
                <a:xfrm flipH="1" flipV="1">
                  <a:off x="5466138" y="3883651"/>
                  <a:ext cx="863780" cy="863780"/>
                </a:xfrm>
                <a:prstGeom prst="line">
                  <a:avLst/>
                </a:prstGeom>
                <a:ln w="41275">
                  <a:solidFill>
                    <a:srgbClr val="0870B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E218C21-985F-86BA-44A6-ADFC0F311C21}"/>
                    </a:ext>
                  </a:extLst>
                </p:cNvPr>
                <p:cNvCxnSpPr>
                  <a:stCxn id="28" idx="3"/>
                  <a:endCxn id="28" idx="7"/>
                </p:cNvCxnSpPr>
                <p:nvPr/>
              </p:nvCxnSpPr>
              <p:spPr>
                <a:xfrm flipV="1">
                  <a:off x="5466138" y="3883651"/>
                  <a:ext cx="863780" cy="863780"/>
                </a:xfrm>
                <a:prstGeom prst="line">
                  <a:avLst/>
                </a:prstGeom>
                <a:ln w="41275">
                  <a:solidFill>
                    <a:srgbClr val="0870B8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62F61A-51F2-09DA-CD74-445BB9E2099C}"/>
                </a:ext>
              </a:extLst>
            </p:cNvPr>
            <p:cNvGrpSpPr/>
            <p:nvPr/>
          </p:nvGrpSpPr>
          <p:grpSpPr>
            <a:xfrm>
              <a:off x="5502708" y="4128872"/>
              <a:ext cx="2182289" cy="1886301"/>
              <a:chOff x="9489762" y="1816211"/>
              <a:chExt cx="2182289" cy="1886301"/>
            </a:xfrm>
          </p:grpSpPr>
          <p:pic>
            <p:nvPicPr>
              <p:cNvPr id="45" name="Graphic 44" descr="Captain male with solid fill">
                <a:extLst>
                  <a:ext uri="{FF2B5EF4-FFF2-40B4-BE49-F238E27FC236}">
                    <a16:creationId xmlns:a16="http://schemas.microsoft.com/office/drawing/2014/main" id="{F9912B7E-A415-9BCE-6DAA-A64C96D83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27981" y="1816211"/>
                <a:ext cx="1305852" cy="1305852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A7D524-2766-8A26-F940-399C17D0B0A4}"/>
                  </a:ext>
                </a:extLst>
              </p:cNvPr>
              <p:cNvSpPr txBox="1"/>
              <p:nvPr/>
            </p:nvSpPr>
            <p:spPr>
              <a:xfrm>
                <a:off x="9489762" y="3025404"/>
                <a:ext cx="218228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00"/>
                  <a:t>Cluster of Maritime Excellence</a:t>
                </a:r>
              </a:p>
            </p:txBody>
          </p:sp>
        </p:grpSp>
      </p:grpSp>
    </p:spTree>
    <p:extLst>
      <p:ext uri="{BB962C8B-B14F-4D97-AF65-F5344CB8AC3E}">
        <p14:creationId val="33855890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A05073C8-3197-CD20-D84C-92744EFD5E7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FB5706-2388-D344-6FAB-B11D9563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7" y="710907"/>
            <a:ext cx="10591626" cy="543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5F205-9913-7371-DC0C-08024A94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044" r="25233" b="67399"/>
          <a:stretch>
            <a:fillRect/>
          </a:stretch>
        </p:blipFill>
        <p:spPr>
          <a:xfrm>
            <a:off x="8458199" y="567573"/>
            <a:ext cx="2129509" cy="2235785"/>
          </a:xfrm>
          <a:prstGeom prst="rect">
            <a:avLst/>
          </a:prstGeom>
        </p:spPr>
      </p:pic>
      <p:pic>
        <p:nvPicPr>
          <p:cNvPr id="39" name="Picture 38" descr="A blue and black logo&#10;&#10;AI-generated content may be incorrect.">
            <a:extLst>
              <a:ext uri="{FF2B5EF4-FFF2-40B4-BE49-F238E27FC236}">
                <a16:creationId xmlns:a16="http://schemas.microsoft.com/office/drawing/2014/main" id="{DF4728EF-3BE2-9346-E13D-01F7C423D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</p:spTree>
    <p:extLst>
      <p:ext uri="{BB962C8B-B14F-4D97-AF65-F5344CB8AC3E}">
        <p14:creationId val="37429783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67662-47B0-155E-E871-4F45E07E77E5}"/>
            </a:ext>
          </a:extLst>
        </p:cNvPr>
        <p:cNvGrpSpPr/>
        <p:nvPr/>
      </p:nvGrpSpPr>
      <p:grpSpPr>
        <a:xfrm>
          <a:off x="0" y="0"/>
          <a: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and black logo&#10;&#10;AI-generated content may be incorrect.">
            <a:extLst>
              <a:ext uri="{FF2B5EF4-FFF2-40B4-BE49-F238E27FC236}">
                <a16:creationId xmlns:a16="http://schemas.microsoft.com/office/drawing/2014/main" id="{6CC9256B-3534-1825-07A2-334E8E01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2F2A8-19BE-3593-C55E-DEB6C482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93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Future-focused Shipping Register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44288C-5F7C-B542-9B57-F3005D7C8875}"/>
              </a:ext>
            </a:extLst>
          </p:cNvPr>
          <p:cNvGrpSpPr/>
          <p:nvPr/>
        </p:nvGrpSpPr>
        <p:grpSpPr>
          <a:xfrm>
            <a:off x="1157187" y="1270085"/>
            <a:ext cx="9772976" cy="5030726"/>
            <a:chOff x="1157187" y="1511873"/>
            <a:chExt cx="9772976" cy="50307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362A99-AF32-BBA9-D1A3-2F936251454E}"/>
                </a:ext>
              </a:extLst>
            </p:cNvPr>
            <p:cNvGrpSpPr/>
            <p:nvPr/>
          </p:nvGrpSpPr>
          <p:grpSpPr>
            <a:xfrm>
              <a:off x="2984151" y="3686675"/>
              <a:ext cx="2455538" cy="2302331"/>
              <a:chOff x="2859079" y="3744017"/>
              <a:chExt cx="2455538" cy="2302331"/>
            </a:xfrm>
          </p:grpSpPr>
          <p:pic>
            <p:nvPicPr>
              <p:cNvPr id="49" name="Graphic 48" descr="Group brainstorm with solid fill">
                <a:extLst>
                  <a:ext uri="{FF2B5EF4-FFF2-40B4-BE49-F238E27FC236}">
                    <a16:creationId xmlns:a16="http://schemas.microsoft.com/office/drawing/2014/main" id="{3598E53B-CE7C-4280-7EE2-6EA770B61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58848" y="3744017"/>
                <a:ext cx="1656000" cy="16560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7D194C-2906-617A-E763-2C32729A2FB7}"/>
                  </a:ext>
                </a:extLst>
              </p:cNvPr>
              <p:cNvSpPr txBox="1"/>
              <p:nvPr/>
            </p:nvSpPr>
            <p:spPr>
              <a:xfrm>
                <a:off x="2859079" y="5400017"/>
                <a:ext cx="2455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Partnering with clients for a greener future 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7E8273-FA71-B20F-34CD-EBD72EDFA9D7}"/>
                </a:ext>
              </a:extLst>
            </p:cNvPr>
            <p:cNvGrpSpPr/>
            <p:nvPr/>
          </p:nvGrpSpPr>
          <p:grpSpPr>
            <a:xfrm>
              <a:off x="6574234" y="3686675"/>
              <a:ext cx="2633615" cy="2855924"/>
              <a:chOff x="6765974" y="3744017"/>
              <a:chExt cx="2633615" cy="2855924"/>
            </a:xfrm>
          </p:grpSpPr>
          <p:pic>
            <p:nvPicPr>
              <p:cNvPr id="53" name="Graphic 52" descr="Wind Turbines with solid fill">
                <a:extLst>
                  <a:ext uri="{FF2B5EF4-FFF2-40B4-BE49-F238E27FC236}">
                    <a16:creationId xmlns:a16="http://schemas.microsoft.com/office/drawing/2014/main" id="{CC10EEC3-FF97-BEE4-7934-B1891FE78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54783" y="3744017"/>
                <a:ext cx="1656000" cy="16560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E7695B-3CFC-E4E4-C7BB-ECABEA24330F}"/>
                  </a:ext>
                </a:extLst>
              </p:cNvPr>
              <p:cNvSpPr txBox="1"/>
              <p:nvPr/>
            </p:nvSpPr>
            <p:spPr>
              <a:xfrm>
                <a:off x="6765974" y="5399612"/>
                <a:ext cx="26336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Enabling world-first client deployments of maritime green technologies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9F3996-4851-54E3-B070-5E024EA1730D}"/>
                </a:ext>
              </a:extLst>
            </p:cNvPr>
            <p:cNvGrpSpPr/>
            <p:nvPr/>
          </p:nvGrpSpPr>
          <p:grpSpPr>
            <a:xfrm>
              <a:off x="1157187" y="1521757"/>
              <a:ext cx="2798176" cy="2104758"/>
              <a:chOff x="2687760" y="1515326"/>
              <a:chExt cx="2798176" cy="2104758"/>
            </a:xfrm>
          </p:grpSpPr>
          <p:pic>
            <p:nvPicPr>
              <p:cNvPr id="45" name="Graphic 44" descr="Open hand with plant with solid fill">
                <a:extLst>
                  <a:ext uri="{FF2B5EF4-FFF2-40B4-BE49-F238E27FC236}">
                    <a16:creationId xmlns:a16="http://schemas.microsoft.com/office/drawing/2014/main" id="{59B267CF-02B4-1EB9-3A00-5FA00255D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58848" y="1515326"/>
                <a:ext cx="1656000" cy="16560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ABB3EE-997A-7053-8EB6-A27C0DE99FFE}"/>
                  </a:ext>
                </a:extLst>
              </p:cNvPr>
              <p:cNvSpPr txBox="1"/>
              <p:nvPr/>
            </p:nvSpPr>
            <p:spPr>
              <a:xfrm>
                <a:off x="2687760" y="2973753"/>
                <a:ext cx="2798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Incentivising Green Technology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9D6152-4F92-75D9-9E7E-4392D38AB70D}"/>
                </a:ext>
              </a:extLst>
            </p:cNvPr>
            <p:cNvGrpSpPr/>
            <p:nvPr/>
          </p:nvGrpSpPr>
          <p:grpSpPr>
            <a:xfrm>
              <a:off x="8436248" y="1511873"/>
              <a:ext cx="2493915" cy="2258646"/>
              <a:chOff x="6835825" y="1515326"/>
              <a:chExt cx="2493915" cy="2258646"/>
            </a:xfrm>
          </p:grpSpPr>
          <p:pic>
            <p:nvPicPr>
              <p:cNvPr id="47" name="Graphic 46" descr="Recycle with solid fill">
                <a:extLst>
                  <a:ext uri="{FF2B5EF4-FFF2-40B4-BE49-F238E27FC236}">
                    <a16:creationId xmlns:a16="http://schemas.microsoft.com/office/drawing/2014/main" id="{5D0BFE30-08F1-2C65-40AE-D16974876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4783" y="1515326"/>
                <a:ext cx="1656000" cy="165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B9D6D-572B-06C0-B8EE-20B838B100DF}"/>
                  </a:ext>
                </a:extLst>
              </p:cNvPr>
              <p:cNvSpPr txBox="1"/>
              <p:nvPr/>
            </p:nvSpPr>
            <p:spPr>
              <a:xfrm>
                <a:off x="6835825" y="2973753"/>
                <a:ext cx="249391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Sustainability Partners</a:t>
                </a:r>
              </a:p>
              <a:p>
                <a:pPr algn="ctr"/>
                <a:r>
                  <a:rPr lang="en-GB" sz="1400"/>
                  <a:t>-Getting to Zero Coalition</a:t>
                </a:r>
              </a:p>
              <a:p>
                <a:pPr algn="ctr"/>
                <a:r>
                  <a:rPr lang="en-GB" sz="1400"/>
                  <a:t>- Eyesea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82F3B0-22B9-F60E-E9AD-463DEB7B82BC}"/>
                </a:ext>
              </a:extLst>
            </p:cNvPr>
            <p:cNvGrpSpPr/>
            <p:nvPr/>
          </p:nvGrpSpPr>
          <p:grpSpPr>
            <a:xfrm>
              <a:off x="4644587" y="1515325"/>
              <a:ext cx="2798176" cy="2104758"/>
              <a:chOff x="118705" y="1515326"/>
              <a:chExt cx="2798176" cy="2104758"/>
            </a:xfrm>
          </p:grpSpPr>
          <p:pic>
            <p:nvPicPr>
              <p:cNvPr id="6" name="Graphic 5" descr="Coins with solid fill">
                <a:extLst>
                  <a:ext uri="{FF2B5EF4-FFF2-40B4-BE49-F238E27FC236}">
                    <a16:creationId xmlns:a16="http://schemas.microsoft.com/office/drawing/2014/main" id="{B5A39B5D-F3F3-BDA3-EBF7-BFB50B2DF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9793" y="1515326"/>
                <a:ext cx="1656000" cy="165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3D0323-E8B4-CD60-27B4-3988E97FFB18}"/>
                  </a:ext>
                </a:extLst>
              </p:cNvPr>
              <p:cNvSpPr txBox="1"/>
              <p:nvPr/>
            </p:nvSpPr>
            <p:spPr>
              <a:xfrm>
                <a:off x="118705" y="2973753"/>
                <a:ext cx="2798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Green Fee Discounts </a:t>
                </a:r>
              </a:p>
              <a:p>
                <a:pPr algn="ctr"/>
                <a:r>
                  <a:rPr lang="en-GB"/>
                  <a:t>for Novel Technologies</a:t>
                </a:r>
              </a:p>
            </p:txBody>
          </p:sp>
        </p:grpSp>
      </p:grpSp>
    </p:spTree>
    <p:extLst>
      <p:ext uri="{BB962C8B-B14F-4D97-AF65-F5344CB8AC3E}">
        <p14:creationId val="178918889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A1FF7A9-BE08-090F-E141-5EB546BC47B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8A30555D-0F82-4290-1D60-01E28222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366385"/>
            <a:ext cx="4495800" cy="2489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597DDB-22FB-C0AF-FFF4-5199F1598A52}"/>
              </a:ext>
            </a:extLst>
          </p:cNvPr>
          <p:cNvGrpSpPr/>
          <p:nvPr/>
        </p:nvGrpSpPr>
        <p:grpSpPr>
          <a:xfrm>
            <a:off x="2747421" y="1068763"/>
            <a:ext cx="6697157" cy="4720473"/>
            <a:chOff x="2765948" y="1102635"/>
            <a:chExt cx="6697157" cy="4720473"/>
          </a:xfrm>
        </p:grpSpPr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FF6FCBC6-4492-0269-9513-99D5B8260CA4}"/>
                </a:ext>
              </a:extLst>
            </p:cNvPr>
            <p:cNvSpPr/>
            <p:nvPr/>
          </p:nvSpPr>
          <p:spPr>
            <a:xfrm>
              <a:off x="2765948" y="1194527"/>
              <a:ext cx="2048646" cy="76228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C1E809F9-483E-4F96-D7A4-46592125954D}"/>
                </a:ext>
              </a:extLst>
            </p:cNvPr>
            <p:cNvSpPr/>
            <p:nvPr/>
          </p:nvSpPr>
          <p:spPr>
            <a:xfrm>
              <a:off x="6552793" y="2363770"/>
              <a:ext cx="1029087" cy="127683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5D1A4105-3584-ACDC-A23E-5F92D2B3DF3D}"/>
                </a:ext>
              </a:extLst>
            </p:cNvPr>
            <p:cNvSpPr/>
            <p:nvPr/>
          </p:nvSpPr>
          <p:spPr>
            <a:xfrm>
              <a:off x="7571204" y="1142964"/>
              <a:ext cx="1848546" cy="90521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E26F6851-2165-4BAB-8F59-8849A40F5FC8}"/>
                </a:ext>
              </a:extLst>
            </p:cNvPr>
            <p:cNvSpPr/>
            <p:nvPr/>
          </p:nvSpPr>
          <p:spPr>
            <a:xfrm>
              <a:off x="2870377" y="2555211"/>
              <a:ext cx="1543631" cy="990973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CD649808-5AD3-A655-4196-88810E73C767}"/>
                </a:ext>
              </a:extLst>
            </p:cNvPr>
            <p:cNvSpPr/>
            <p:nvPr/>
          </p:nvSpPr>
          <p:spPr>
            <a:xfrm>
              <a:off x="4960607" y="2512103"/>
              <a:ext cx="1076730" cy="107673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EF9AB886-AA6A-0BE4-1C10-169F8A68F382}"/>
                </a:ext>
              </a:extLst>
            </p:cNvPr>
            <p:cNvSpPr/>
            <p:nvPr/>
          </p:nvSpPr>
          <p:spPr>
            <a:xfrm>
              <a:off x="7720434" y="2399363"/>
              <a:ext cx="1705617" cy="1305416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93D9A703-9DD6-8DEA-C695-24619D9C92EC}"/>
                </a:ext>
              </a:extLst>
            </p:cNvPr>
            <p:cNvSpPr/>
            <p:nvPr/>
          </p:nvSpPr>
          <p:spPr>
            <a:xfrm>
              <a:off x="5386349" y="1102635"/>
              <a:ext cx="1677031" cy="94333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044334-9954-8E39-17EE-BD2BB07F1128}"/>
                </a:ext>
              </a:extLst>
            </p:cNvPr>
            <p:cNvGrpSpPr/>
            <p:nvPr/>
          </p:nvGrpSpPr>
          <p:grpSpPr>
            <a:xfrm>
              <a:off x="2986622" y="3956191"/>
              <a:ext cx="6476483" cy="1866917"/>
              <a:chOff x="3107783" y="3956191"/>
              <a:chExt cx="6476483" cy="1866917"/>
            </a:xfrm>
          </p:grpSpPr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C94B17E-27FF-B58C-8B71-A5E8CA60EFCC}"/>
                  </a:ext>
                </a:extLst>
              </p:cNvPr>
              <p:cNvSpPr/>
              <p:nvPr/>
            </p:nvSpPr>
            <p:spPr>
              <a:xfrm>
                <a:off x="3113146" y="3981142"/>
                <a:ext cx="423545" cy="423545"/>
              </a:xfrm>
              <a:custGeom>
                <a:rect l="l" t="t" r="r" b="b"/>
                <a:pathLst>
                  <a:path w="423545" h="423545">
                    <a:moveTo>
                      <a:pt x="211605" y="423212"/>
                    </a:moveTo>
                    <a:lnTo>
                      <a:pt x="163158" y="417612"/>
                    </a:lnTo>
                    <a:lnTo>
                      <a:pt x="118646" y="401665"/>
                    </a:lnTo>
                    <a:lnTo>
                      <a:pt x="79352" y="376653"/>
                    </a:lnTo>
                    <a:lnTo>
                      <a:pt x="46559" y="343860"/>
                    </a:lnTo>
                    <a:lnTo>
                      <a:pt x="21547" y="304566"/>
                    </a:lnTo>
                    <a:lnTo>
                      <a:pt x="5600" y="260054"/>
                    </a:lnTo>
                    <a:lnTo>
                      <a:pt x="0" y="211606"/>
                    </a:lnTo>
                    <a:lnTo>
                      <a:pt x="5600" y="163159"/>
                    </a:lnTo>
                    <a:lnTo>
                      <a:pt x="21547" y="118647"/>
                    </a:lnTo>
                    <a:lnTo>
                      <a:pt x="46559" y="79353"/>
                    </a:lnTo>
                    <a:lnTo>
                      <a:pt x="79352" y="46560"/>
                    </a:lnTo>
                    <a:lnTo>
                      <a:pt x="118646" y="21548"/>
                    </a:lnTo>
                    <a:lnTo>
                      <a:pt x="163158" y="5601"/>
                    </a:lnTo>
                    <a:lnTo>
                      <a:pt x="211605" y="1"/>
                    </a:lnTo>
                    <a:lnTo>
                      <a:pt x="238588" y="1522"/>
                    </a:lnTo>
                    <a:lnTo>
                      <a:pt x="264186" y="6125"/>
                    </a:lnTo>
                    <a:lnTo>
                      <a:pt x="288533" y="13864"/>
                    </a:lnTo>
                    <a:lnTo>
                      <a:pt x="311760" y="24793"/>
                    </a:lnTo>
                    <a:lnTo>
                      <a:pt x="307175" y="30815"/>
                    </a:lnTo>
                    <a:lnTo>
                      <a:pt x="211603" y="30815"/>
                    </a:lnTo>
                    <a:lnTo>
                      <a:pt x="163504" y="37266"/>
                    </a:lnTo>
                    <a:lnTo>
                      <a:pt x="120306" y="55474"/>
                    </a:lnTo>
                    <a:lnTo>
                      <a:pt x="83724" y="83727"/>
                    </a:lnTo>
                    <a:lnTo>
                      <a:pt x="55471" y="120309"/>
                    </a:lnTo>
                    <a:lnTo>
                      <a:pt x="37262" y="163507"/>
                    </a:lnTo>
                    <a:lnTo>
                      <a:pt x="30812" y="211607"/>
                    </a:lnTo>
                    <a:lnTo>
                      <a:pt x="37262" y="259702"/>
                    </a:lnTo>
                    <a:lnTo>
                      <a:pt x="55471" y="302891"/>
                    </a:lnTo>
                    <a:lnTo>
                      <a:pt x="83724" y="339462"/>
                    </a:lnTo>
                    <a:lnTo>
                      <a:pt x="120306" y="367703"/>
                    </a:lnTo>
                    <a:lnTo>
                      <a:pt x="163504" y="385902"/>
                    </a:lnTo>
                    <a:lnTo>
                      <a:pt x="211603" y="392349"/>
                    </a:lnTo>
                    <a:lnTo>
                      <a:pt x="319200" y="392349"/>
                    </a:lnTo>
                    <a:lnTo>
                      <a:pt x="304565" y="401665"/>
                    </a:lnTo>
                    <a:lnTo>
                      <a:pt x="260053" y="417612"/>
                    </a:lnTo>
                    <a:lnTo>
                      <a:pt x="211605" y="423212"/>
                    </a:lnTo>
                    <a:close/>
                  </a:path>
                  <a:path w="423545" h="423545">
                    <a:moveTo>
                      <a:pt x="292831" y="49652"/>
                    </a:moveTo>
                    <a:lnTo>
                      <a:pt x="273682" y="40683"/>
                    </a:lnTo>
                    <a:lnTo>
                      <a:pt x="254396" y="34877"/>
                    </a:lnTo>
                    <a:lnTo>
                      <a:pt x="234020" y="31750"/>
                    </a:lnTo>
                    <a:lnTo>
                      <a:pt x="211603" y="30815"/>
                    </a:lnTo>
                    <a:lnTo>
                      <a:pt x="307175" y="30815"/>
                    </a:lnTo>
                    <a:lnTo>
                      <a:pt x="292831" y="49652"/>
                    </a:lnTo>
                    <a:close/>
                  </a:path>
                  <a:path w="423545" h="423545">
                    <a:moveTo>
                      <a:pt x="319200" y="392349"/>
                    </a:moveTo>
                    <a:lnTo>
                      <a:pt x="211603" y="392349"/>
                    </a:lnTo>
                    <a:lnTo>
                      <a:pt x="259702" y="385902"/>
                    </a:lnTo>
                    <a:lnTo>
                      <a:pt x="302900" y="367703"/>
                    </a:lnTo>
                    <a:lnTo>
                      <a:pt x="339483" y="339462"/>
                    </a:lnTo>
                    <a:lnTo>
                      <a:pt x="367736" y="302891"/>
                    </a:lnTo>
                    <a:lnTo>
                      <a:pt x="385944" y="259702"/>
                    </a:lnTo>
                    <a:lnTo>
                      <a:pt x="392395" y="211606"/>
                    </a:lnTo>
                    <a:lnTo>
                      <a:pt x="390455" y="180742"/>
                    </a:lnTo>
                    <a:lnTo>
                      <a:pt x="384294" y="152641"/>
                    </a:lnTo>
                    <a:lnTo>
                      <a:pt x="373396" y="126810"/>
                    </a:lnTo>
                    <a:lnTo>
                      <a:pt x="357248" y="102758"/>
                    </a:lnTo>
                    <a:lnTo>
                      <a:pt x="377172" y="79143"/>
                    </a:lnTo>
                    <a:lnTo>
                      <a:pt x="396590" y="108335"/>
                    </a:lnTo>
                    <a:lnTo>
                      <a:pt x="411058" y="140319"/>
                    </a:lnTo>
                    <a:lnTo>
                      <a:pt x="420092" y="174831"/>
                    </a:lnTo>
                    <a:lnTo>
                      <a:pt x="423211" y="211607"/>
                    </a:lnTo>
                    <a:lnTo>
                      <a:pt x="417611" y="260054"/>
                    </a:lnTo>
                    <a:lnTo>
                      <a:pt x="401664" y="304566"/>
                    </a:lnTo>
                    <a:lnTo>
                      <a:pt x="376652" y="343860"/>
                    </a:lnTo>
                    <a:lnTo>
                      <a:pt x="343859" y="376653"/>
                    </a:lnTo>
                    <a:lnTo>
                      <a:pt x="319200" y="392349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D52D747A-6640-E307-6E0E-03FBAEE51AF8}"/>
                  </a:ext>
                </a:extLst>
              </p:cNvPr>
              <p:cNvSpPr/>
              <p:nvPr/>
            </p:nvSpPr>
            <p:spPr>
              <a:xfrm>
                <a:off x="3198519" y="3956191"/>
                <a:ext cx="343535" cy="358775"/>
              </a:xfrm>
              <a:custGeom>
                <a:rect l="l" t="t" r="r" b="b"/>
                <a:pathLst>
                  <a:path w="343535" h="358775">
                    <a:moveTo>
                      <a:pt x="153228" y="269114"/>
                    </a:moveTo>
                    <a:lnTo>
                      <a:pt x="88829" y="269114"/>
                    </a:lnTo>
                    <a:lnTo>
                      <a:pt x="91783" y="266926"/>
                    </a:lnTo>
                    <a:lnTo>
                      <a:pt x="94847" y="262550"/>
                    </a:lnTo>
                    <a:lnTo>
                      <a:pt x="125204" y="214890"/>
                    </a:lnTo>
                    <a:lnTo>
                      <a:pt x="154796" y="170366"/>
                    </a:lnTo>
                    <a:lnTo>
                      <a:pt x="183622" y="128978"/>
                    </a:lnTo>
                    <a:lnTo>
                      <a:pt x="211682" y="90725"/>
                    </a:lnTo>
                    <a:lnTo>
                      <a:pt x="238976" y="55609"/>
                    </a:lnTo>
                    <a:lnTo>
                      <a:pt x="265505" y="23629"/>
                    </a:lnTo>
                    <a:lnTo>
                      <a:pt x="309503" y="1477"/>
                    </a:lnTo>
                    <a:lnTo>
                      <a:pt x="330159" y="0"/>
                    </a:lnTo>
                    <a:lnTo>
                      <a:pt x="337160" y="0"/>
                    </a:lnTo>
                    <a:lnTo>
                      <a:pt x="341864" y="656"/>
                    </a:lnTo>
                    <a:lnTo>
                      <a:pt x="343369" y="1477"/>
                    </a:lnTo>
                    <a:lnTo>
                      <a:pt x="343413" y="17038"/>
                    </a:lnTo>
                    <a:lnTo>
                      <a:pt x="337051" y="24942"/>
                    </a:lnTo>
                    <a:lnTo>
                      <a:pt x="305668" y="63279"/>
                    </a:lnTo>
                    <a:lnTo>
                      <a:pt x="274859" y="102149"/>
                    </a:lnTo>
                    <a:lnTo>
                      <a:pt x="244624" y="141552"/>
                    </a:lnTo>
                    <a:lnTo>
                      <a:pt x="214964" y="181489"/>
                    </a:lnTo>
                    <a:lnTo>
                      <a:pt x="185878" y="221959"/>
                    </a:lnTo>
                    <a:lnTo>
                      <a:pt x="157367" y="262962"/>
                    </a:lnTo>
                    <a:lnTo>
                      <a:pt x="153228" y="269114"/>
                    </a:lnTo>
                    <a:close/>
                  </a:path>
                  <a:path w="343535" h="358775">
                    <a:moveTo>
                      <a:pt x="71217" y="358383"/>
                    </a:moveTo>
                    <a:lnTo>
                      <a:pt x="31177" y="341399"/>
                    </a:lnTo>
                    <a:lnTo>
                      <a:pt x="9599" y="283432"/>
                    </a:lnTo>
                    <a:lnTo>
                      <a:pt x="0" y="243187"/>
                    </a:lnTo>
                    <a:lnTo>
                      <a:pt x="1435" y="236357"/>
                    </a:lnTo>
                    <a:lnTo>
                      <a:pt x="36264" y="210696"/>
                    </a:lnTo>
                    <a:lnTo>
                      <a:pt x="47915" y="208727"/>
                    </a:lnTo>
                    <a:lnTo>
                      <a:pt x="53925" y="210040"/>
                    </a:lnTo>
                    <a:lnTo>
                      <a:pt x="59156" y="213979"/>
                    </a:lnTo>
                    <a:lnTo>
                      <a:pt x="63607" y="220542"/>
                    </a:lnTo>
                    <a:lnTo>
                      <a:pt x="67278" y="229731"/>
                    </a:lnTo>
                    <a:lnTo>
                      <a:pt x="73370" y="246961"/>
                    </a:lnTo>
                    <a:lnTo>
                      <a:pt x="78519" y="259268"/>
                    </a:lnTo>
                    <a:lnTo>
                      <a:pt x="82724" y="266653"/>
                    </a:lnTo>
                    <a:lnTo>
                      <a:pt x="85985" y="269114"/>
                    </a:lnTo>
                    <a:lnTo>
                      <a:pt x="153228" y="269114"/>
                    </a:lnTo>
                    <a:lnTo>
                      <a:pt x="129430" y="304498"/>
                    </a:lnTo>
                    <a:lnTo>
                      <a:pt x="102067" y="346568"/>
                    </a:lnTo>
                    <a:lnTo>
                      <a:pt x="97308" y="351737"/>
                    </a:lnTo>
                    <a:lnTo>
                      <a:pt x="90580" y="355430"/>
                    </a:lnTo>
                    <a:lnTo>
                      <a:pt x="81883" y="357645"/>
                    </a:lnTo>
                    <a:lnTo>
                      <a:pt x="71217" y="358383"/>
                    </a:lnTo>
                    <a:close/>
                  </a:path>
                </a:pathLst>
              </a:custGeom>
              <a:solidFill>
                <a:srgbClr val="086F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17081CF-7A50-313A-CBE2-D89E1B9731C3}"/>
                  </a:ext>
                </a:extLst>
              </p:cNvPr>
              <p:cNvGrpSpPr/>
              <p:nvPr/>
            </p:nvGrpSpPr>
            <p:grpSpPr>
              <a:xfrm>
                <a:off x="3113146" y="4625612"/>
                <a:ext cx="428908" cy="448496"/>
                <a:chOff x="3113146" y="4625612"/>
                <a:chExt cx="428908" cy="448496"/>
              </a:xfrm>
            </p:grpSpPr>
            <p:sp>
              <p:nvSpPr>
                <p:cNvPr id="19" name="object 4">
                  <a:extLst>
                    <a:ext uri="{FF2B5EF4-FFF2-40B4-BE49-F238E27FC236}">
                      <a16:creationId xmlns:a16="http://schemas.microsoft.com/office/drawing/2014/main" id="{70E52940-E19C-7FEC-177A-B39942960BC3}"/>
                    </a:ext>
                  </a:extLst>
                </p:cNvPr>
                <p:cNvSpPr/>
                <p:nvPr/>
              </p:nvSpPr>
              <p:spPr>
                <a:xfrm>
                  <a:off x="3113146" y="4650563"/>
                  <a:ext cx="423545" cy="423545"/>
                </a:xfrm>
                <a:custGeom>
                  <a:rect l="l" t="t" r="r" b="b"/>
                  <a:pathLst>
                    <a:path w="423545" h="423545">
                      <a:moveTo>
                        <a:pt x="211605" y="423212"/>
                      </a:moveTo>
                      <a:lnTo>
                        <a:pt x="163158" y="417612"/>
                      </a:lnTo>
                      <a:lnTo>
                        <a:pt x="118646" y="401665"/>
                      </a:lnTo>
                      <a:lnTo>
                        <a:pt x="79352" y="376653"/>
                      </a:lnTo>
                      <a:lnTo>
                        <a:pt x="46559" y="343860"/>
                      </a:lnTo>
                      <a:lnTo>
                        <a:pt x="21547" y="304566"/>
                      </a:lnTo>
                      <a:lnTo>
                        <a:pt x="5600" y="260054"/>
                      </a:lnTo>
                      <a:lnTo>
                        <a:pt x="0" y="211606"/>
                      </a:lnTo>
                      <a:lnTo>
                        <a:pt x="5600" y="163159"/>
                      </a:lnTo>
                      <a:lnTo>
                        <a:pt x="21547" y="118647"/>
                      </a:lnTo>
                      <a:lnTo>
                        <a:pt x="46559" y="79353"/>
                      </a:lnTo>
                      <a:lnTo>
                        <a:pt x="79352" y="46560"/>
                      </a:lnTo>
                      <a:lnTo>
                        <a:pt x="118646" y="21548"/>
                      </a:lnTo>
                      <a:lnTo>
                        <a:pt x="163158" y="5601"/>
                      </a:lnTo>
                      <a:lnTo>
                        <a:pt x="211605" y="1"/>
                      </a:lnTo>
                      <a:lnTo>
                        <a:pt x="238588" y="1522"/>
                      </a:lnTo>
                      <a:lnTo>
                        <a:pt x="264186" y="6125"/>
                      </a:lnTo>
                      <a:lnTo>
                        <a:pt x="288533" y="13864"/>
                      </a:lnTo>
                      <a:lnTo>
                        <a:pt x="311760" y="24793"/>
                      </a:lnTo>
                      <a:lnTo>
                        <a:pt x="307175" y="30815"/>
                      </a:lnTo>
                      <a:lnTo>
                        <a:pt x="211603" y="30815"/>
                      </a:lnTo>
                      <a:lnTo>
                        <a:pt x="163504" y="37266"/>
                      </a:lnTo>
                      <a:lnTo>
                        <a:pt x="120306" y="55474"/>
                      </a:lnTo>
                      <a:lnTo>
                        <a:pt x="83724" y="83727"/>
                      </a:lnTo>
                      <a:lnTo>
                        <a:pt x="55471" y="120309"/>
                      </a:lnTo>
                      <a:lnTo>
                        <a:pt x="37262" y="163507"/>
                      </a:lnTo>
                      <a:lnTo>
                        <a:pt x="30812" y="211607"/>
                      </a:lnTo>
                      <a:lnTo>
                        <a:pt x="37262" y="259702"/>
                      </a:lnTo>
                      <a:lnTo>
                        <a:pt x="55471" y="302891"/>
                      </a:lnTo>
                      <a:lnTo>
                        <a:pt x="83724" y="339462"/>
                      </a:lnTo>
                      <a:lnTo>
                        <a:pt x="120306" y="367703"/>
                      </a:lnTo>
                      <a:lnTo>
                        <a:pt x="163504" y="385902"/>
                      </a:lnTo>
                      <a:lnTo>
                        <a:pt x="211603" y="392349"/>
                      </a:lnTo>
                      <a:lnTo>
                        <a:pt x="319200" y="392349"/>
                      </a:lnTo>
                      <a:lnTo>
                        <a:pt x="304565" y="401665"/>
                      </a:lnTo>
                      <a:lnTo>
                        <a:pt x="260053" y="417612"/>
                      </a:lnTo>
                      <a:lnTo>
                        <a:pt x="211605" y="423212"/>
                      </a:lnTo>
                      <a:close/>
                    </a:path>
                    <a:path w="423545" h="423545">
                      <a:moveTo>
                        <a:pt x="292831" y="49652"/>
                      </a:moveTo>
                      <a:lnTo>
                        <a:pt x="273682" y="40683"/>
                      </a:lnTo>
                      <a:lnTo>
                        <a:pt x="254396" y="34877"/>
                      </a:lnTo>
                      <a:lnTo>
                        <a:pt x="234020" y="31750"/>
                      </a:lnTo>
                      <a:lnTo>
                        <a:pt x="211603" y="30815"/>
                      </a:lnTo>
                      <a:lnTo>
                        <a:pt x="307175" y="30815"/>
                      </a:lnTo>
                      <a:lnTo>
                        <a:pt x="292831" y="49652"/>
                      </a:lnTo>
                      <a:close/>
                    </a:path>
                    <a:path w="423545" h="423545">
                      <a:moveTo>
                        <a:pt x="319200" y="392349"/>
                      </a:moveTo>
                      <a:lnTo>
                        <a:pt x="211603" y="392349"/>
                      </a:lnTo>
                      <a:lnTo>
                        <a:pt x="259702" y="385902"/>
                      </a:lnTo>
                      <a:lnTo>
                        <a:pt x="302900" y="367703"/>
                      </a:lnTo>
                      <a:lnTo>
                        <a:pt x="339483" y="339462"/>
                      </a:lnTo>
                      <a:lnTo>
                        <a:pt x="367736" y="302891"/>
                      </a:lnTo>
                      <a:lnTo>
                        <a:pt x="385944" y="259702"/>
                      </a:lnTo>
                      <a:lnTo>
                        <a:pt x="392395" y="211606"/>
                      </a:lnTo>
                      <a:lnTo>
                        <a:pt x="390455" y="180742"/>
                      </a:lnTo>
                      <a:lnTo>
                        <a:pt x="384294" y="152641"/>
                      </a:lnTo>
                      <a:lnTo>
                        <a:pt x="373396" y="126810"/>
                      </a:lnTo>
                      <a:lnTo>
                        <a:pt x="357248" y="102758"/>
                      </a:lnTo>
                      <a:lnTo>
                        <a:pt x="377172" y="79143"/>
                      </a:lnTo>
                      <a:lnTo>
                        <a:pt x="396590" y="108335"/>
                      </a:lnTo>
                      <a:lnTo>
                        <a:pt x="411058" y="140319"/>
                      </a:lnTo>
                      <a:lnTo>
                        <a:pt x="420092" y="174831"/>
                      </a:lnTo>
                      <a:lnTo>
                        <a:pt x="423211" y="211607"/>
                      </a:lnTo>
                      <a:lnTo>
                        <a:pt x="417611" y="260054"/>
                      </a:lnTo>
                      <a:lnTo>
                        <a:pt x="401664" y="304566"/>
                      </a:lnTo>
                      <a:lnTo>
                        <a:pt x="376652" y="343860"/>
                      </a:lnTo>
                      <a:lnTo>
                        <a:pt x="343859" y="376653"/>
                      </a:lnTo>
                      <a:lnTo>
                        <a:pt x="319200" y="392349"/>
                      </a:lnTo>
                      <a:close/>
                    </a:path>
                  </a:pathLst>
                </a:custGeom>
                <a:solidFill>
                  <a:srgbClr val="086FB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E5CEFBA-F168-3370-90CF-87D4735BF9BF}"/>
                    </a:ext>
                  </a:extLst>
                </p:cNvPr>
                <p:cNvSpPr/>
                <p:nvPr/>
              </p:nvSpPr>
              <p:spPr>
                <a:xfrm>
                  <a:off x="3198519" y="4625612"/>
                  <a:ext cx="343535" cy="358775"/>
                </a:xfrm>
                <a:custGeom>
                  <a:rect l="l" t="t" r="r" b="b"/>
                  <a:pathLst>
                    <a:path w="343535" h="358775">
                      <a:moveTo>
                        <a:pt x="153228" y="269114"/>
                      </a:moveTo>
                      <a:lnTo>
                        <a:pt x="88829" y="269114"/>
                      </a:lnTo>
                      <a:lnTo>
                        <a:pt x="91783" y="266926"/>
                      </a:lnTo>
                      <a:lnTo>
                        <a:pt x="94847" y="262550"/>
                      </a:lnTo>
                      <a:lnTo>
                        <a:pt x="125204" y="214890"/>
                      </a:lnTo>
                      <a:lnTo>
                        <a:pt x="154796" y="170366"/>
                      </a:lnTo>
                      <a:lnTo>
                        <a:pt x="183622" y="128978"/>
                      </a:lnTo>
                      <a:lnTo>
                        <a:pt x="211682" y="90725"/>
                      </a:lnTo>
                      <a:lnTo>
                        <a:pt x="238976" y="55609"/>
                      </a:lnTo>
                      <a:lnTo>
                        <a:pt x="265505" y="23629"/>
                      </a:lnTo>
                      <a:lnTo>
                        <a:pt x="309503" y="1477"/>
                      </a:lnTo>
                      <a:lnTo>
                        <a:pt x="330159" y="0"/>
                      </a:lnTo>
                      <a:lnTo>
                        <a:pt x="337160" y="0"/>
                      </a:lnTo>
                      <a:lnTo>
                        <a:pt x="341864" y="656"/>
                      </a:lnTo>
                      <a:lnTo>
                        <a:pt x="343369" y="1477"/>
                      </a:lnTo>
                      <a:lnTo>
                        <a:pt x="343413" y="17038"/>
                      </a:lnTo>
                      <a:lnTo>
                        <a:pt x="337051" y="24942"/>
                      </a:lnTo>
                      <a:lnTo>
                        <a:pt x="305668" y="63279"/>
                      </a:lnTo>
                      <a:lnTo>
                        <a:pt x="274859" y="102149"/>
                      </a:lnTo>
                      <a:lnTo>
                        <a:pt x="244624" y="141552"/>
                      </a:lnTo>
                      <a:lnTo>
                        <a:pt x="214964" y="181489"/>
                      </a:lnTo>
                      <a:lnTo>
                        <a:pt x="185878" y="221959"/>
                      </a:lnTo>
                      <a:lnTo>
                        <a:pt x="157367" y="262962"/>
                      </a:lnTo>
                      <a:lnTo>
                        <a:pt x="153228" y="269114"/>
                      </a:lnTo>
                      <a:close/>
                    </a:path>
                    <a:path w="343535" h="358775">
                      <a:moveTo>
                        <a:pt x="71217" y="358383"/>
                      </a:moveTo>
                      <a:lnTo>
                        <a:pt x="31177" y="341399"/>
                      </a:lnTo>
                      <a:lnTo>
                        <a:pt x="9599" y="283432"/>
                      </a:lnTo>
                      <a:lnTo>
                        <a:pt x="0" y="243187"/>
                      </a:lnTo>
                      <a:lnTo>
                        <a:pt x="1435" y="236357"/>
                      </a:lnTo>
                      <a:lnTo>
                        <a:pt x="36264" y="210696"/>
                      </a:lnTo>
                      <a:lnTo>
                        <a:pt x="47915" y="208727"/>
                      </a:lnTo>
                      <a:lnTo>
                        <a:pt x="53925" y="210040"/>
                      </a:lnTo>
                      <a:lnTo>
                        <a:pt x="59156" y="213979"/>
                      </a:lnTo>
                      <a:lnTo>
                        <a:pt x="63607" y="220542"/>
                      </a:lnTo>
                      <a:lnTo>
                        <a:pt x="67278" y="229731"/>
                      </a:lnTo>
                      <a:lnTo>
                        <a:pt x="73370" y="246961"/>
                      </a:lnTo>
                      <a:lnTo>
                        <a:pt x="78519" y="259268"/>
                      </a:lnTo>
                      <a:lnTo>
                        <a:pt x="82724" y="266653"/>
                      </a:lnTo>
                      <a:lnTo>
                        <a:pt x="85985" y="269114"/>
                      </a:lnTo>
                      <a:lnTo>
                        <a:pt x="153228" y="269114"/>
                      </a:lnTo>
                      <a:lnTo>
                        <a:pt x="129430" y="304498"/>
                      </a:lnTo>
                      <a:lnTo>
                        <a:pt x="102067" y="346568"/>
                      </a:lnTo>
                      <a:lnTo>
                        <a:pt x="97308" y="351737"/>
                      </a:lnTo>
                      <a:lnTo>
                        <a:pt x="90580" y="355430"/>
                      </a:lnTo>
                      <a:lnTo>
                        <a:pt x="81883" y="357645"/>
                      </a:lnTo>
                      <a:lnTo>
                        <a:pt x="71217" y="358383"/>
                      </a:lnTo>
                      <a:close/>
                    </a:path>
                  </a:pathLst>
                </a:custGeom>
                <a:solidFill>
                  <a:srgbClr val="086FB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298D63CA-27C5-D1A2-2CD5-2B13558D9F56}"/>
                  </a:ext>
                </a:extLst>
              </p:cNvPr>
              <p:cNvSpPr txBox="1"/>
              <p:nvPr/>
            </p:nvSpPr>
            <p:spPr>
              <a:xfrm>
                <a:off x="3622063" y="4043134"/>
                <a:ext cx="5962203" cy="177997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pc="-5">
                    <a:cs typeface="Calibri"/>
                  </a:rPr>
                  <a:t>Working </a:t>
                </a:r>
                <a:r>
                  <a:rPr>
                    <a:cs typeface="Calibri"/>
                  </a:rPr>
                  <a:t>in </a:t>
                </a:r>
                <a:r>
                  <a:rPr spc="-5">
                    <a:cs typeface="Calibri"/>
                  </a:rPr>
                  <a:t>partnership with </a:t>
                </a:r>
                <a:r>
                  <a:rPr>
                    <a:cs typeface="Calibri"/>
                  </a:rPr>
                  <a:t>7 x</a:t>
                </a:r>
                <a:r>
                  <a:rPr lang="en-GB">
                    <a:cs typeface="Calibri"/>
                  </a:rPr>
                  <a:t> </a:t>
                </a:r>
                <a:r>
                  <a:rPr lang="en-GB" spc="-5">
                    <a:cs typeface="Calibri"/>
                  </a:rPr>
                  <a:t>Classification Societies</a:t>
                </a:r>
              </a:p>
              <a:p>
                <a:pPr marL="12700">
                  <a:spcBef>
                    <a:spcPts val="100"/>
                  </a:spcBef>
                </a:pPr>
                <a:endParaRPr lang="en-GB" sz="2400">
                  <a:cs typeface="Calibri"/>
                </a:endParaRPr>
              </a:p>
              <a:p>
                <a:pPr marL="12700" marR="5080"/>
                <a:r>
                  <a:rPr lang="en-GB" spc="-5">
                    <a:cs typeface="Calibri"/>
                  </a:rPr>
                  <a:t>Full delegation </a:t>
                </a:r>
                <a:r>
                  <a:rPr lang="en-GB">
                    <a:cs typeface="Calibri"/>
                  </a:rPr>
                  <a:t>to </a:t>
                </a:r>
                <a:r>
                  <a:rPr lang="en-GB" spc="-5">
                    <a:cs typeface="Calibri"/>
                  </a:rPr>
                  <a:t>class for all statutory surveys </a:t>
                </a:r>
                <a:r>
                  <a:rPr lang="en-GB">
                    <a:cs typeface="Calibri"/>
                  </a:rPr>
                  <a:t>&amp; </a:t>
                </a:r>
                <a:r>
                  <a:rPr lang="en-GB" spc="-5">
                    <a:cs typeface="Calibri"/>
                  </a:rPr>
                  <a:t>audits</a:t>
                </a:r>
              </a:p>
              <a:p>
                <a:pPr marL="12700" marR="5080"/>
                <a:endParaRPr lang="en-GB" spc="-5">
                  <a:cs typeface="Calibri"/>
                </a:endParaRPr>
              </a:p>
              <a:p>
                <a:pPr marL="12700" marR="5080"/>
                <a:r>
                  <a:rPr lang="en-GB"/>
                  <a:t>Several of these classification societies already established in the renewables sector for project certification work</a:t>
                </a:r>
                <a:endParaRPr lang="en-GB">
                  <a:cs typeface="Calibri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BDFC8A3-9F08-5ED7-2C89-31CA3167B6F6}"/>
                  </a:ext>
                </a:extLst>
              </p:cNvPr>
              <p:cNvGrpSpPr/>
              <p:nvPr/>
            </p:nvGrpSpPr>
            <p:grpSpPr>
              <a:xfrm>
                <a:off x="3107783" y="5295033"/>
                <a:ext cx="428908" cy="448496"/>
                <a:chOff x="3113146" y="4625612"/>
                <a:chExt cx="428908" cy="448496"/>
              </a:xfrm>
            </p:grpSpPr>
            <p:sp>
              <p:nvSpPr>
                <p:cNvPr id="5" name="object 4">
                  <a:extLst>
                    <a:ext uri="{FF2B5EF4-FFF2-40B4-BE49-F238E27FC236}">
                      <a16:creationId xmlns:a16="http://schemas.microsoft.com/office/drawing/2014/main" id="{FB410530-424B-B158-0CC9-050CE50D098D}"/>
                    </a:ext>
                  </a:extLst>
                </p:cNvPr>
                <p:cNvSpPr/>
                <p:nvPr/>
              </p:nvSpPr>
              <p:spPr>
                <a:xfrm>
                  <a:off x="3113146" y="4650563"/>
                  <a:ext cx="423545" cy="423545"/>
                </a:xfrm>
                <a:custGeom>
                  <a:rect l="l" t="t" r="r" b="b"/>
                  <a:pathLst>
                    <a:path w="423545" h="423545">
                      <a:moveTo>
                        <a:pt x="211605" y="423212"/>
                      </a:moveTo>
                      <a:lnTo>
                        <a:pt x="163158" y="417612"/>
                      </a:lnTo>
                      <a:lnTo>
                        <a:pt x="118646" y="401665"/>
                      </a:lnTo>
                      <a:lnTo>
                        <a:pt x="79352" y="376653"/>
                      </a:lnTo>
                      <a:lnTo>
                        <a:pt x="46559" y="343860"/>
                      </a:lnTo>
                      <a:lnTo>
                        <a:pt x="21547" y="304566"/>
                      </a:lnTo>
                      <a:lnTo>
                        <a:pt x="5600" y="260054"/>
                      </a:lnTo>
                      <a:lnTo>
                        <a:pt x="0" y="211606"/>
                      </a:lnTo>
                      <a:lnTo>
                        <a:pt x="5600" y="163159"/>
                      </a:lnTo>
                      <a:lnTo>
                        <a:pt x="21547" y="118647"/>
                      </a:lnTo>
                      <a:lnTo>
                        <a:pt x="46559" y="79353"/>
                      </a:lnTo>
                      <a:lnTo>
                        <a:pt x="79352" y="46560"/>
                      </a:lnTo>
                      <a:lnTo>
                        <a:pt x="118646" y="21548"/>
                      </a:lnTo>
                      <a:lnTo>
                        <a:pt x="163158" y="5601"/>
                      </a:lnTo>
                      <a:lnTo>
                        <a:pt x="211605" y="1"/>
                      </a:lnTo>
                      <a:lnTo>
                        <a:pt x="238588" y="1522"/>
                      </a:lnTo>
                      <a:lnTo>
                        <a:pt x="264186" y="6125"/>
                      </a:lnTo>
                      <a:lnTo>
                        <a:pt x="288533" y="13864"/>
                      </a:lnTo>
                      <a:lnTo>
                        <a:pt x="311760" y="24793"/>
                      </a:lnTo>
                      <a:lnTo>
                        <a:pt x="307175" y="30815"/>
                      </a:lnTo>
                      <a:lnTo>
                        <a:pt x="211603" y="30815"/>
                      </a:lnTo>
                      <a:lnTo>
                        <a:pt x="163504" y="37266"/>
                      </a:lnTo>
                      <a:lnTo>
                        <a:pt x="120306" y="55474"/>
                      </a:lnTo>
                      <a:lnTo>
                        <a:pt x="83724" y="83727"/>
                      </a:lnTo>
                      <a:lnTo>
                        <a:pt x="55471" y="120309"/>
                      </a:lnTo>
                      <a:lnTo>
                        <a:pt x="37262" y="163507"/>
                      </a:lnTo>
                      <a:lnTo>
                        <a:pt x="30812" y="211607"/>
                      </a:lnTo>
                      <a:lnTo>
                        <a:pt x="37262" y="259702"/>
                      </a:lnTo>
                      <a:lnTo>
                        <a:pt x="55471" y="302891"/>
                      </a:lnTo>
                      <a:lnTo>
                        <a:pt x="83724" y="339462"/>
                      </a:lnTo>
                      <a:lnTo>
                        <a:pt x="120306" y="367703"/>
                      </a:lnTo>
                      <a:lnTo>
                        <a:pt x="163504" y="385902"/>
                      </a:lnTo>
                      <a:lnTo>
                        <a:pt x="211603" y="392349"/>
                      </a:lnTo>
                      <a:lnTo>
                        <a:pt x="319200" y="392349"/>
                      </a:lnTo>
                      <a:lnTo>
                        <a:pt x="304565" y="401665"/>
                      </a:lnTo>
                      <a:lnTo>
                        <a:pt x="260053" y="417612"/>
                      </a:lnTo>
                      <a:lnTo>
                        <a:pt x="211605" y="423212"/>
                      </a:lnTo>
                      <a:close/>
                    </a:path>
                    <a:path w="423545" h="423545">
                      <a:moveTo>
                        <a:pt x="292831" y="49652"/>
                      </a:moveTo>
                      <a:lnTo>
                        <a:pt x="273682" y="40683"/>
                      </a:lnTo>
                      <a:lnTo>
                        <a:pt x="254396" y="34877"/>
                      </a:lnTo>
                      <a:lnTo>
                        <a:pt x="234020" y="31750"/>
                      </a:lnTo>
                      <a:lnTo>
                        <a:pt x="211603" y="30815"/>
                      </a:lnTo>
                      <a:lnTo>
                        <a:pt x="307175" y="30815"/>
                      </a:lnTo>
                      <a:lnTo>
                        <a:pt x="292831" y="49652"/>
                      </a:lnTo>
                      <a:close/>
                    </a:path>
                    <a:path w="423545" h="423545">
                      <a:moveTo>
                        <a:pt x="319200" y="392349"/>
                      </a:moveTo>
                      <a:lnTo>
                        <a:pt x="211603" y="392349"/>
                      </a:lnTo>
                      <a:lnTo>
                        <a:pt x="259702" y="385902"/>
                      </a:lnTo>
                      <a:lnTo>
                        <a:pt x="302900" y="367703"/>
                      </a:lnTo>
                      <a:lnTo>
                        <a:pt x="339483" y="339462"/>
                      </a:lnTo>
                      <a:lnTo>
                        <a:pt x="367736" y="302891"/>
                      </a:lnTo>
                      <a:lnTo>
                        <a:pt x="385944" y="259702"/>
                      </a:lnTo>
                      <a:lnTo>
                        <a:pt x="392395" y="211606"/>
                      </a:lnTo>
                      <a:lnTo>
                        <a:pt x="390455" y="180742"/>
                      </a:lnTo>
                      <a:lnTo>
                        <a:pt x="384294" y="152641"/>
                      </a:lnTo>
                      <a:lnTo>
                        <a:pt x="373396" y="126810"/>
                      </a:lnTo>
                      <a:lnTo>
                        <a:pt x="357248" y="102758"/>
                      </a:lnTo>
                      <a:lnTo>
                        <a:pt x="377172" y="79143"/>
                      </a:lnTo>
                      <a:lnTo>
                        <a:pt x="396590" y="108335"/>
                      </a:lnTo>
                      <a:lnTo>
                        <a:pt x="411058" y="140319"/>
                      </a:lnTo>
                      <a:lnTo>
                        <a:pt x="420092" y="174831"/>
                      </a:lnTo>
                      <a:lnTo>
                        <a:pt x="423211" y="211607"/>
                      </a:lnTo>
                      <a:lnTo>
                        <a:pt x="417611" y="260054"/>
                      </a:lnTo>
                      <a:lnTo>
                        <a:pt x="401664" y="304566"/>
                      </a:lnTo>
                      <a:lnTo>
                        <a:pt x="376652" y="343860"/>
                      </a:lnTo>
                      <a:lnTo>
                        <a:pt x="343859" y="376653"/>
                      </a:lnTo>
                      <a:lnTo>
                        <a:pt x="319200" y="392349"/>
                      </a:lnTo>
                      <a:close/>
                    </a:path>
                  </a:pathLst>
                </a:custGeom>
                <a:solidFill>
                  <a:srgbClr val="086FB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62243944-CD77-10E0-DCD6-CB819A524F92}"/>
                    </a:ext>
                  </a:extLst>
                </p:cNvPr>
                <p:cNvSpPr/>
                <p:nvPr/>
              </p:nvSpPr>
              <p:spPr>
                <a:xfrm>
                  <a:off x="3198519" y="4625612"/>
                  <a:ext cx="343535" cy="358775"/>
                </a:xfrm>
                <a:custGeom>
                  <a:rect l="l" t="t" r="r" b="b"/>
                  <a:pathLst>
                    <a:path w="343535" h="358775">
                      <a:moveTo>
                        <a:pt x="153228" y="269114"/>
                      </a:moveTo>
                      <a:lnTo>
                        <a:pt x="88829" y="269114"/>
                      </a:lnTo>
                      <a:lnTo>
                        <a:pt x="91783" y="266926"/>
                      </a:lnTo>
                      <a:lnTo>
                        <a:pt x="94847" y="262550"/>
                      </a:lnTo>
                      <a:lnTo>
                        <a:pt x="125204" y="214890"/>
                      </a:lnTo>
                      <a:lnTo>
                        <a:pt x="154796" y="170366"/>
                      </a:lnTo>
                      <a:lnTo>
                        <a:pt x="183622" y="128978"/>
                      </a:lnTo>
                      <a:lnTo>
                        <a:pt x="211682" y="90725"/>
                      </a:lnTo>
                      <a:lnTo>
                        <a:pt x="238976" y="55609"/>
                      </a:lnTo>
                      <a:lnTo>
                        <a:pt x="265505" y="23629"/>
                      </a:lnTo>
                      <a:lnTo>
                        <a:pt x="309503" y="1477"/>
                      </a:lnTo>
                      <a:lnTo>
                        <a:pt x="330159" y="0"/>
                      </a:lnTo>
                      <a:lnTo>
                        <a:pt x="337160" y="0"/>
                      </a:lnTo>
                      <a:lnTo>
                        <a:pt x="341864" y="656"/>
                      </a:lnTo>
                      <a:lnTo>
                        <a:pt x="343369" y="1477"/>
                      </a:lnTo>
                      <a:lnTo>
                        <a:pt x="343413" y="17038"/>
                      </a:lnTo>
                      <a:lnTo>
                        <a:pt x="337051" y="24942"/>
                      </a:lnTo>
                      <a:lnTo>
                        <a:pt x="305668" y="63279"/>
                      </a:lnTo>
                      <a:lnTo>
                        <a:pt x="274859" y="102149"/>
                      </a:lnTo>
                      <a:lnTo>
                        <a:pt x="244624" y="141552"/>
                      </a:lnTo>
                      <a:lnTo>
                        <a:pt x="214964" y="181489"/>
                      </a:lnTo>
                      <a:lnTo>
                        <a:pt x="185878" y="221959"/>
                      </a:lnTo>
                      <a:lnTo>
                        <a:pt x="157367" y="262962"/>
                      </a:lnTo>
                      <a:lnTo>
                        <a:pt x="153228" y="269114"/>
                      </a:lnTo>
                      <a:close/>
                    </a:path>
                    <a:path w="343535" h="358775">
                      <a:moveTo>
                        <a:pt x="71217" y="358383"/>
                      </a:moveTo>
                      <a:lnTo>
                        <a:pt x="31177" y="341399"/>
                      </a:lnTo>
                      <a:lnTo>
                        <a:pt x="9599" y="283432"/>
                      </a:lnTo>
                      <a:lnTo>
                        <a:pt x="0" y="243187"/>
                      </a:lnTo>
                      <a:lnTo>
                        <a:pt x="1435" y="236357"/>
                      </a:lnTo>
                      <a:lnTo>
                        <a:pt x="36264" y="210696"/>
                      </a:lnTo>
                      <a:lnTo>
                        <a:pt x="47915" y="208727"/>
                      </a:lnTo>
                      <a:lnTo>
                        <a:pt x="53925" y="210040"/>
                      </a:lnTo>
                      <a:lnTo>
                        <a:pt x="59156" y="213979"/>
                      </a:lnTo>
                      <a:lnTo>
                        <a:pt x="63607" y="220542"/>
                      </a:lnTo>
                      <a:lnTo>
                        <a:pt x="67278" y="229731"/>
                      </a:lnTo>
                      <a:lnTo>
                        <a:pt x="73370" y="246961"/>
                      </a:lnTo>
                      <a:lnTo>
                        <a:pt x="78519" y="259268"/>
                      </a:lnTo>
                      <a:lnTo>
                        <a:pt x="82724" y="266653"/>
                      </a:lnTo>
                      <a:lnTo>
                        <a:pt x="85985" y="269114"/>
                      </a:lnTo>
                      <a:lnTo>
                        <a:pt x="153228" y="269114"/>
                      </a:lnTo>
                      <a:lnTo>
                        <a:pt x="129430" y="304498"/>
                      </a:lnTo>
                      <a:lnTo>
                        <a:pt x="102067" y="346568"/>
                      </a:lnTo>
                      <a:lnTo>
                        <a:pt x="97308" y="351737"/>
                      </a:lnTo>
                      <a:lnTo>
                        <a:pt x="90580" y="355430"/>
                      </a:lnTo>
                      <a:lnTo>
                        <a:pt x="81883" y="357645"/>
                      </a:lnTo>
                      <a:lnTo>
                        <a:pt x="71217" y="358383"/>
                      </a:lnTo>
                      <a:close/>
                    </a:path>
                  </a:pathLst>
                </a:custGeom>
                <a:solidFill>
                  <a:srgbClr val="086FB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val="429290377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3CE0F4-7C73-65EB-34A0-F04E93FB4AA4}"/>
              </a:ext>
            </a:extLst>
          </p:cNvPr>
          <p:cNvGrpSpPr/>
          <p:nvPr/>
        </p:nvGrpSpPr>
        <p:grpSpPr>
          <a:xfrm>
            <a:off x="3584162" y="1020090"/>
            <a:ext cx="5023676" cy="4817819"/>
            <a:chOff x="5037863" y="984524"/>
            <a:chExt cx="5023676" cy="4817819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14901BA6-7BD3-C7C9-29B7-CDDC88FA003E}"/>
                </a:ext>
              </a:extLst>
            </p:cNvPr>
            <p:cNvSpPr/>
            <p:nvPr/>
          </p:nvSpPr>
          <p:spPr>
            <a:xfrm>
              <a:off x="6641989" y="2127940"/>
              <a:ext cx="1814405" cy="1814405"/>
            </a:xfrm>
            <a:custGeom>
              <a:rect l="l" t="t" r="r" b="b"/>
              <a:pathLst>
                <a:path w="2000883" h="2000885">
                  <a:moveTo>
                    <a:pt x="1618485" y="2000558"/>
                  </a:moveTo>
                  <a:lnTo>
                    <a:pt x="382071" y="2000558"/>
                  </a:lnTo>
                  <a:lnTo>
                    <a:pt x="0" y="764145"/>
                  </a:lnTo>
                  <a:lnTo>
                    <a:pt x="1000279" y="0"/>
                  </a:lnTo>
                  <a:lnTo>
                    <a:pt x="2000557" y="764145"/>
                  </a:lnTo>
                  <a:lnTo>
                    <a:pt x="1618485" y="2000558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FF91A86-83D2-DD20-9E9B-32743B22DA9D}"/>
                </a:ext>
              </a:extLst>
            </p:cNvPr>
            <p:cNvSpPr/>
            <p:nvPr/>
          </p:nvSpPr>
          <p:spPr>
            <a:xfrm>
              <a:off x="5676862" y="984524"/>
              <a:ext cx="1846650" cy="1786765"/>
            </a:xfrm>
            <a:custGeom>
              <a:rect l="l" t="t" r="r" b="b"/>
              <a:pathLst>
                <a:path w="2036445" h="1970405">
                  <a:moveTo>
                    <a:pt x="1941162" y="1298958"/>
                  </a:moveTo>
                  <a:lnTo>
                    <a:pt x="1047720" y="1970121"/>
                  </a:lnTo>
                  <a:lnTo>
                    <a:pt x="0" y="1211315"/>
                  </a:lnTo>
                  <a:lnTo>
                    <a:pt x="340677" y="0"/>
                  </a:lnTo>
                  <a:lnTo>
                    <a:pt x="1598946" y="10170"/>
                  </a:lnTo>
                  <a:lnTo>
                    <a:pt x="2035924" y="1227772"/>
                  </a:lnTo>
                  <a:lnTo>
                    <a:pt x="1941162" y="1298958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374621B-53B3-3F24-897E-CDCE9625C83E}"/>
                </a:ext>
              </a:extLst>
            </p:cNvPr>
            <p:cNvSpPr/>
            <p:nvPr/>
          </p:nvSpPr>
          <p:spPr>
            <a:xfrm>
              <a:off x="7589819" y="1004775"/>
              <a:ext cx="1846650" cy="1783310"/>
            </a:xfrm>
            <a:custGeom>
              <a:rect l="l" t="t" r="r" b="b"/>
              <a:pathLst>
                <a:path w="2036445" h="1966595">
                  <a:moveTo>
                    <a:pt x="979613" y="1966151"/>
                  </a:moveTo>
                  <a:lnTo>
                    <a:pt x="0" y="1212500"/>
                  </a:lnTo>
                  <a:lnTo>
                    <a:pt x="450933" y="0"/>
                  </a:lnTo>
                  <a:lnTo>
                    <a:pt x="1709237" y="4281"/>
                  </a:lnTo>
                  <a:lnTo>
                    <a:pt x="2035977" y="1219431"/>
                  </a:lnTo>
                  <a:lnTo>
                    <a:pt x="979613" y="1966151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75B14B69-94DF-A5E8-8241-9D6F31351C6F}"/>
                </a:ext>
              </a:extLst>
            </p:cNvPr>
            <p:cNvSpPr/>
            <p:nvPr/>
          </p:nvSpPr>
          <p:spPr>
            <a:xfrm>
              <a:off x="6641989" y="3987938"/>
              <a:ext cx="1814405" cy="1814405"/>
            </a:xfrm>
            <a:custGeom>
              <a:rect l="l" t="t" r="r" b="b"/>
              <a:pathLst>
                <a:path w="2000883" h="2000885">
                  <a:moveTo>
                    <a:pt x="382072" y="0"/>
                  </a:moveTo>
                  <a:lnTo>
                    <a:pt x="1618485" y="0"/>
                  </a:lnTo>
                  <a:lnTo>
                    <a:pt x="2000557" y="1236412"/>
                  </a:lnTo>
                  <a:lnTo>
                    <a:pt x="1000279" y="2000557"/>
                  </a:lnTo>
                  <a:lnTo>
                    <a:pt x="0" y="1236412"/>
                  </a:lnTo>
                  <a:lnTo>
                    <a:pt x="382072" y="0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0CB85F7-C72E-1BDA-779F-0AC9A6CDF1F7}"/>
                </a:ext>
              </a:extLst>
            </p:cNvPr>
            <p:cNvSpPr/>
            <p:nvPr/>
          </p:nvSpPr>
          <p:spPr>
            <a:xfrm>
              <a:off x="8153276" y="2801978"/>
              <a:ext cx="1908263" cy="1836285"/>
            </a:xfrm>
            <a:custGeom>
              <a:rect l="l" t="t" r="r" b="b"/>
              <a:pathLst>
                <a:path w="2104390" h="2025014">
                  <a:moveTo>
                    <a:pt x="0" y="1280347"/>
                  </a:moveTo>
                  <a:lnTo>
                    <a:pt x="377971" y="29113"/>
                  </a:lnTo>
                  <a:lnTo>
                    <a:pt x="1678359" y="0"/>
                  </a:lnTo>
                  <a:lnTo>
                    <a:pt x="2104073" y="1233238"/>
                  </a:lnTo>
                  <a:lnTo>
                    <a:pt x="1066789" y="2024535"/>
                  </a:lnTo>
                  <a:lnTo>
                    <a:pt x="0" y="1280347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06603F5-E186-4AAE-B2B3-C2979C114E19}"/>
                </a:ext>
              </a:extLst>
            </p:cNvPr>
            <p:cNvSpPr/>
            <p:nvPr/>
          </p:nvSpPr>
          <p:spPr>
            <a:xfrm>
              <a:off x="5037863" y="2809404"/>
              <a:ext cx="1907111" cy="1824768"/>
            </a:xfrm>
            <a:custGeom>
              <a:rect l="l" t="t" r="r" b="b"/>
              <a:pathLst>
                <a:path w="2103120" h="2012314">
                  <a:moveTo>
                    <a:pt x="1716046" y="16924"/>
                  </a:moveTo>
                  <a:lnTo>
                    <a:pt x="2102975" y="1260223"/>
                  </a:lnTo>
                  <a:lnTo>
                    <a:pt x="1042399" y="2011697"/>
                  </a:lnTo>
                  <a:lnTo>
                    <a:pt x="0" y="1232837"/>
                  </a:lnTo>
                  <a:lnTo>
                    <a:pt x="416335" y="0"/>
                  </a:lnTo>
                  <a:lnTo>
                    <a:pt x="1716046" y="16924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D3AD1DC-91DF-DA95-0DDB-6D41BD07710B}"/>
                </a:ext>
              </a:extLst>
            </p:cNvPr>
            <p:cNvSpPr txBox="1"/>
            <p:nvPr/>
          </p:nvSpPr>
          <p:spPr>
            <a:xfrm>
              <a:off x="6804252" y="2365216"/>
              <a:ext cx="1486764" cy="1454832"/>
            </a:xfrm>
            <a:prstGeom prst="rect">
              <a:avLst/>
            </a:prstGeom>
          </p:spPr>
          <p:txBody>
            <a:bodyPr vert="horz" wrap="square" lIns="0" tIns="43762" rIns="0" bIns="0" rtlCol="0">
              <a:spAutoFit/>
            </a:bodyPr>
            <a:lstStyle/>
            <a:p>
              <a:pPr marL="11516" marR="4607" indent="57006" algn="ctr" defTabSz="829178">
                <a:lnSpc>
                  <a:spcPts val="2176"/>
                </a:lnSpc>
                <a:spcBef>
                  <a:spcPts val="345"/>
                </a:spcBef>
              </a:pPr>
              <a:r>
                <a:rPr sz="1995" b="1" spc="-5">
                  <a:solidFill>
                    <a:srgbClr val="FFFFFF"/>
                  </a:solidFill>
                  <a:cs typeface="Calibri"/>
                </a:rPr>
                <a:t>Ship   ownership  structures</a:t>
              </a:r>
              <a:r>
                <a:rPr sz="1995" b="1" spc="-73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995" b="1" spc="-5">
                  <a:solidFill>
                    <a:srgbClr val="FFFFFF"/>
                  </a:solidFill>
                  <a:cs typeface="Calibri"/>
                </a:rPr>
                <a:t>accepted  from</a:t>
              </a:r>
              <a:endParaRPr sz="1995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A6FA40BF-651A-3F02-E2B0-FAAD95F90035}"/>
                </a:ext>
              </a:extLst>
            </p:cNvPr>
            <p:cNvSpPr txBox="1"/>
            <p:nvPr/>
          </p:nvSpPr>
          <p:spPr>
            <a:xfrm>
              <a:off x="6100088" y="1391816"/>
              <a:ext cx="1000197" cy="55023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R="44914" algn="ctr" defTabSz="829178">
                <a:lnSpc>
                  <a:spcPts val="2077"/>
                </a:lnSpc>
                <a:spcBef>
                  <a:spcPts val="91"/>
                </a:spcBef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UK</a:t>
              </a:r>
              <a:endParaRPr sz="1814">
                <a:solidFill>
                  <a:prstClr val="black"/>
                </a:solidFill>
                <a:cs typeface="Calibri"/>
              </a:endParaRPr>
            </a:p>
            <a:p>
              <a:pPr algn="ctr" defTabSz="829178">
                <a:lnSpc>
                  <a:spcPts val="2077"/>
                </a:lnSpc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Territorie</a:t>
              </a:r>
              <a:r>
                <a:rPr sz="1814">
                  <a:solidFill>
                    <a:srgbClr val="FFFFFF"/>
                  </a:solidFill>
                  <a:cs typeface="Calibri"/>
                </a:rPr>
                <a:t>s</a:t>
              </a:r>
              <a:endParaRPr sz="1814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768B9672-D18D-2748-4173-7281265D0640}"/>
                </a:ext>
              </a:extLst>
            </p:cNvPr>
            <p:cNvSpPr txBox="1"/>
            <p:nvPr/>
          </p:nvSpPr>
          <p:spPr>
            <a:xfrm>
              <a:off x="7963852" y="1382827"/>
              <a:ext cx="1098584" cy="563061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69674" algn="ctr" defTabSz="829178">
                <a:lnSpc>
                  <a:spcPts val="2077"/>
                </a:lnSpc>
                <a:spcBef>
                  <a:spcPts val="91"/>
                </a:spcBef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EU/EEA</a:t>
              </a:r>
              <a:endParaRPr lang="en-GB" sz="1814" spc="-5">
                <a:solidFill>
                  <a:srgbClr val="FFFFFF"/>
                </a:solidFill>
                <a:cs typeface="Calibri"/>
              </a:endParaRPr>
            </a:p>
            <a:p>
              <a:pPr marL="69674" algn="ctr" defTabSz="829178">
                <a:lnSpc>
                  <a:spcPts val="2077"/>
                </a:lnSpc>
                <a:spcBef>
                  <a:spcPts val="91"/>
                </a:spcBef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countries</a:t>
              </a:r>
              <a:endParaRPr sz="1814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F8B3BAF-9D41-8C93-A9BE-501565F78405}"/>
                </a:ext>
              </a:extLst>
            </p:cNvPr>
            <p:cNvSpPr txBox="1"/>
            <p:nvPr/>
          </p:nvSpPr>
          <p:spPr>
            <a:xfrm>
              <a:off x="8301587" y="3169154"/>
              <a:ext cx="1611639" cy="810724"/>
            </a:xfrm>
            <a:prstGeom prst="rect">
              <a:avLst/>
            </a:prstGeom>
          </p:spPr>
          <p:txBody>
            <a:bodyPr vert="horz" wrap="square" lIns="0" tIns="40883" rIns="0" bIns="0" rtlCol="0">
              <a:spAutoFit/>
            </a:bodyPr>
            <a:lstStyle/>
            <a:p>
              <a:pPr marL="11516" marR="4607" indent="-576" algn="ctr" defTabSz="829178">
                <a:lnSpc>
                  <a:spcPts val="1977"/>
                </a:lnSpc>
                <a:spcBef>
                  <a:spcPts val="322"/>
                </a:spcBef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British  Commonwealt</a:t>
              </a:r>
              <a:r>
                <a:rPr sz="1814">
                  <a:solidFill>
                    <a:srgbClr val="FFFFFF"/>
                  </a:solidFill>
                  <a:cs typeface="Calibri"/>
                </a:rPr>
                <a:t>h  </a:t>
              </a:r>
              <a:r>
                <a:rPr sz="1814" spc="-5">
                  <a:solidFill>
                    <a:srgbClr val="FFFFFF"/>
                  </a:solidFill>
                  <a:cs typeface="Calibri"/>
                </a:rPr>
                <a:t>countries</a:t>
              </a:r>
              <a:endParaRPr sz="1814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CFAC528-69BA-1F9F-B63C-4CE866280E24}"/>
                </a:ext>
              </a:extLst>
            </p:cNvPr>
            <p:cNvSpPr txBox="1"/>
            <p:nvPr/>
          </p:nvSpPr>
          <p:spPr>
            <a:xfrm>
              <a:off x="5177365" y="3097347"/>
              <a:ext cx="1616316" cy="801427"/>
            </a:xfrm>
            <a:prstGeom prst="rect">
              <a:avLst/>
            </a:prstGeom>
          </p:spPr>
          <p:txBody>
            <a:bodyPr vert="horz" wrap="square" lIns="0" tIns="40883" rIns="0" bIns="0" rtlCol="0">
              <a:spAutoFit/>
            </a:bodyPr>
            <a:lstStyle/>
            <a:p>
              <a:pPr marL="333974" marR="379464" algn="ctr" defTabSz="829178">
                <a:lnSpc>
                  <a:spcPts val="1977"/>
                </a:lnSpc>
                <a:spcBef>
                  <a:spcPts val="322"/>
                </a:spcBef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Panama</a:t>
              </a:r>
              <a:r>
                <a:rPr sz="1814">
                  <a:solidFill>
                    <a:srgbClr val="FFFFFF"/>
                  </a:solidFill>
                  <a:cs typeface="Calibri"/>
                </a:rPr>
                <a:t>,  </a:t>
              </a:r>
              <a:r>
                <a:rPr sz="1814" spc="-5">
                  <a:solidFill>
                    <a:srgbClr val="FFFFFF"/>
                  </a:solidFill>
                  <a:cs typeface="Calibri"/>
                </a:rPr>
                <a:t>Liberia,</a:t>
              </a:r>
              <a:endParaRPr sz="1814">
                <a:solidFill>
                  <a:prstClr val="black"/>
                </a:solidFill>
                <a:cs typeface="Calibri"/>
              </a:endParaRPr>
            </a:p>
            <a:p>
              <a:pPr algn="ctr" defTabSz="829178">
                <a:lnSpc>
                  <a:spcPts val="1936"/>
                </a:lnSpc>
              </a:pPr>
              <a:r>
                <a:rPr sz="1814" spc="-5">
                  <a:solidFill>
                    <a:srgbClr val="FFFFFF"/>
                  </a:solidFill>
                  <a:cs typeface="Calibri"/>
                </a:rPr>
                <a:t>Marshall</a:t>
              </a:r>
              <a:r>
                <a:rPr sz="1814" spc="-68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814" spc="-5">
                  <a:solidFill>
                    <a:srgbClr val="FFFFFF"/>
                  </a:solidFill>
                  <a:cs typeface="Calibri"/>
                </a:rPr>
                <a:t>Islands</a:t>
              </a:r>
              <a:endParaRPr sz="1814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60C8C0C-C45D-82A2-DB86-F553322F42DB}"/>
                </a:ext>
              </a:extLst>
            </p:cNvPr>
            <p:cNvSpPr txBox="1"/>
            <p:nvPr/>
          </p:nvSpPr>
          <p:spPr>
            <a:xfrm>
              <a:off x="6851233" y="4390415"/>
              <a:ext cx="1395784" cy="588506"/>
            </a:xfrm>
            <a:prstGeom prst="rect">
              <a:avLst/>
            </a:prstGeom>
          </p:spPr>
          <p:txBody>
            <a:bodyPr vert="horz" wrap="square" lIns="0" tIns="18426" rIns="0" bIns="0" rtlCol="0">
              <a:spAutoFit/>
            </a:bodyPr>
            <a:lstStyle/>
            <a:p>
              <a:pPr marL="11516" marR="4607" indent="-576" algn="ctr" defTabSz="829178">
                <a:spcBef>
                  <a:spcPts val="145"/>
                </a:spcBef>
              </a:pPr>
              <a:r>
                <a:rPr lang="en-GB" sz="1810">
                  <a:solidFill>
                    <a:srgbClr val="FFFFFF"/>
                  </a:solidFill>
                  <a:cs typeface="Calibri"/>
                </a:rPr>
                <a:t>Scheduled</a:t>
              </a:r>
            </a:p>
            <a:p>
              <a:pPr marL="11516" marR="4607" indent="-576" algn="ctr" defTabSz="829178">
                <a:spcBef>
                  <a:spcPts val="145"/>
                </a:spcBef>
              </a:pPr>
              <a:r>
                <a:rPr lang="en-GB" sz="1810">
                  <a:solidFill>
                    <a:srgbClr val="FFFFFF"/>
                  </a:solidFill>
                  <a:cs typeface="Calibri"/>
                </a:rPr>
                <a:t>Countries</a:t>
              </a:r>
              <a:r>
                <a:rPr lang="en-GB" sz="1810" b="1">
                  <a:solidFill>
                    <a:srgbClr val="FFFFFF"/>
                  </a:solidFill>
                  <a:cs typeface="Calibri"/>
                </a:rPr>
                <a:t>*</a:t>
              </a:r>
              <a:endParaRPr sz="1810" b="1">
                <a:solidFill>
                  <a:prstClr val="black"/>
                </a:solidFill>
                <a:cs typeface="Calibri"/>
              </a:endParaRPr>
            </a:p>
          </p:txBody>
        </p:sp>
      </p:grpSp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FDFB804A-CB2F-7E18-240E-B143EFD3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70618-5ED9-B5A1-D4C7-ED3F3A1506AB}"/>
              </a:ext>
            </a:extLst>
          </p:cNvPr>
          <p:cNvSpPr txBox="1"/>
          <p:nvPr/>
        </p:nvSpPr>
        <p:spPr>
          <a:xfrm>
            <a:off x="-25399" y="5883502"/>
            <a:ext cx="9042400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indent="-576" defTabSz="829178">
              <a:spcBef>
                <a:spcPts val="145"/>
              </a:spcBef>
            </a:pPr>
            <a:r>
              <a:rPr lang="en-GB">
                <a:cs typeface="Calibri"/>
              </a:rPr>
              <a:t>*Australia, Bahamas, Canada, China, Hong Kong, India, Japan, Monaco, New</a:t>
            </a:r>
            <a:r>
              <a:rPr lang="en-GB" spc="-63">
                <a:cs typeface="Calibri"/>
              </a:rPr>
              <a:t> </a:t>
            </a:r>
            <a:r>
              <a:rPr lang="en-GB">
                <a:cs typeface="Calibri"/>
              </a:rPr>
              <a:t>Zealand,</a:t>
            </a:r>
            <a:r>
              <a:rPr lang="en-GB" spc="-27">
                <a:cs typeface="Calibri"/>
              </a:rPr>
              <a:t> </a:t>
            </a:r>
            <a:r>
              <a:rPr lang="en-GB">
                <a:cs typeface="Calibri"/>
              </a:rPr>
              <a:t>Pakistan,  Singapore, South</a:t>
            </a:r>
            <a:r>
              <a:rPr lang="en-GB" spc="-23">
                <a:cs typeface="Calibri"/>
              </a:rPr>
              <a:t> </a:t>
            </a:r>
            <a:r>
              <a:rPr lang="en-GB">
                <a:cs typeface="Calibri"/>
              </a:rPr>
              <a:t>Africa, South Korea, Switzerland,  United Arab Emirates,</a:t>
            </a:r>
            <a:r>
              <a:rPr lang="en-GB" spc="-91">
                <a:cs typeface="Calibri"/>
              </a:rPr>
              <a:t> </a:t>
            </a:r>
            <a:r>
              <a:rPr lang="en-GB">
                <a:cs typeface="Calibri"/>
              </a:rPr>
              <a:t>USA</a:t>
            </a:r>
          </a:p>
          <a:p>
            <a:pPr marL="11516" marR="4607" indent="-576" defTabSz="829178">
              <a:spcBef>
                <a:spcPts val="145"/>
              </a:spcBef>
            </a:pPr>
            <a:r>
              <a:rPr lang="en-GB">
                <a:cs typeface="Calibri"/>
              </a:rPr>
              <a:t>&amp; more</a:t>
            </a:r>
          </a:p>
          <a:p>
            <a:endParaRPr lang="en-GB"/>
          </a:p>
        </p:txBody>
      </p:sp>
    </p:spTree>
    <p:extLst>
      <p:ext uri="{BB962C8B-B14F-4D97-AF65-F5344CB8AC3E}">
        <p14:creationId val="18147000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Picture 32" descr="A blue and black logo&#10;&#10;AI-generated content may be incorrect.">
            <a:extLst>
              <a:ext uri="{FF2B5EF4-FFF2-40B4-BE49-F238E27FC236}">
                <a16:creationId xmlns:a16="http://schemas.microsoft.com/office/drawing/2014/main" id="{2B4466AA-2C92-0784-B0C4-BF32953B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1CD3B0F-102F-23B1-2CA7-7754EECEC364}"/>
              </a:ext>
            </a:extLst>
          </p:cNvPr>
          <p:cNvGrpSpPr/>
          <p:nvPr/>
        </p:nvGrpSpPr>
        <p:grpSpPr>
          <a:xfrm>
            <a:off x="2586971" y="618938"/>
            <a:ext cx="7045710" cy="5373902"/>
            <a:chOff x="2506318" y="911034"/>
            <a:chExt cx="7045710" cy="5373902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01FCC62-B0E3-19CD-A6F1-3C51E69CA0B2}"/>
                </a:ext>
              </a:extLst>
            </p:cNvPr>
            <p:cNvSpPr/>
            <p:nvPr/>
          </p:nvSpPr>
          <p:spPr>
            <a:xfrm>
              <a:off x="2847000" y="1089120"/>
              <a:ext cx="1278572" cy="1224539"/>
            </a:xfrm>
            <a:custGeom>
              <a:rect l="l" t="t" r="r" b="b"/>
              <a:pathLst>
                <a:path w="1096645" h="1049655">
                  <a:moveTo>
                    <a:pt x="176849" y="846497"/>
                  </a:moveTo>
                  <a:lnTo>
                    <a:pt x="188873" y="365568"/>
                  </a:lnTo>
                  <a:lnTo>
                    <a:pt x="278234" y="365593"/>
                  </a:lnTo>
                  <a:lnTo>
                    <a:pt x="291972" y="846494"/>
                  </a:lnTo>
                  <a:lnTo>
                    <a:pt x="176849" y="846497"/>
                  </a:lnTo>
                  <a:close/>
                </a:path>
                <a:path w="1096645" h="1049655">
                  <a:moveTo>
                    <a:pt x="1096053" y="1049414"/>
                  </a:moveTo>
                  <a:lnTo>
                    <a:pt x="0" y="1049409"/>
                  </a:lnTo>
                  <a:lnTo>
                    <a:pt x="0" y="987542"/>
                  </a:lnTo>
                  <a:lnTo>
                    <a:pt x="51526" y="987542"/>
                  </a:lnTo>
                  <a:lnTo>
                    <a:pt x="51526" y="925664"/>
                  </a:lnTo>
                  <a:lnTo>
                    <a:pt x="104653" y="925664"/>
                  </a:lnTo>
                  <a:lnTo>
                    <a:pt x="104653" y="863786"/>
                  </a:lnTo>
                  <a:lnTo>
                    <a:pt x="991400" y="863788"/>
                  </a:lnTo>
                  <a:lnTo>
                    <a:pt x="991400" y="925666"/>
                  </a:lnTo>
                  <a:lnTo>
                    <a:pt x="1044530" y="925666"/>
                  </a:lnTo>
                  <a:lnTo>
                    <a:pt x="1044527" y="987544"/>
                  </a:lnTo>
                  <a:lnTo>
                    <a:pt x="1096053" y="987544"/>
                  </a:lnTo>
                  <a:lnTo>
                    <a:pt x="1096053" y="1049414"/>
                  </a:lnTo>
                  <a:close/>
                </a:path>
                <a:path w="1096645" h="1049655">
                  <a:moveTo>
                    <a:pt x="1037635" y="269134"/>
                  </a:moveTo>
                  <a:lnTo>
                    <a:pt x="58369" y="269131"/>
                  </a:lnTo>
                  <a:lnTo>
                    <a:pt x="58365" y="231314"/>
                  </a:lnTo>
                  <a:lnTo>
                    <a:pt x="548013" y="0"/>
                  </a:lnTo>
                  <a:lnTo>
                    <a:pt x="1037635" y="231314"/>
                  </a:lnTo>
                  <a:lnTo>
                    <a:pt x="1037635" y="269134"/>
                  </a:lnTo>
                  <a:close/>
                </a:path>
                <a:path w="1096645" h="1049655">
                  <a:moveTo>
                    <a:pt x="943257" y="348298"/>
                  </a:moveTo>
                  <a:lnTo>
                    <a:pt x="152768" y="348298"/>
                  </a:lnTo>
                  <a:lnTo>
                    <a:pt x="152768" y="286431"/>
                  </a:lnTo>
                  <a:lnTo>
                    <a:pt x="943257" y="286431"/>
                  </a:lnTo>
                  <a:lnTo>
                    <a:pt x="943257" y="348298"/>
                  </a:lnTo>
                  <a:close/>
                </a:path>
                <a:path w="1096645" h="1049655">
                  <a:moveTo>
                    <a:pt x="919194" y="846519"/>
                  </a:moveTo>
                  <a:lnTo>
                    <a:pt x="804074" y="846514"/>
                  </a:lnTo>
                  <a:lnTo>
                    <a:pt x="816092" y="365590"/>
                  </a:lnTo>
                  <a:lnTo>
                    <a:pt x="905453" y="365590"/>
                  </a:lnTo>
                  <a:lnTo>
                    <a:pt x="919194" y="846519"/>
                  </a:lnTo>
                  <a:close/>
                </a:path>
                <a:path w="1096645" h="1049655">
                  <a:moveTo>
                    <a:pt x="594996" y="846498"/>
                  </a:moveTo>
                  <a:lnTo>
                    <a:pt x="607020" y="365568"/>
                  </a:lnTo>
                  <a:lnTo>
                    <a:pt x="696380" y="365593"/>
                  </a:lnTo>
                  <a:lnTo>
                    <a:pt x="710121" y="846494"/>
                  </a:lnTo>
                  <a:lnTo>
                    <a:pt x="594996" y="846498"/>
                  </a:lnTo>
                  <a:close/>
                </a:path>
                <a:path w="1096645" h="1049655">
                  <a:moveTo>
                    <a:pt x="501052" y="846514"/>
                  </a:moveTo>
                  <a:lnTo>
                    <a:pt x="385924" y="846514"/>
                  </a:lnTo>
                  <a:lnTo>
                    <a:pt x="397946" y="365590"/>
                  </a:lnTo>
                  <a:lnTo>
                    <a:pt x="487305" y="365590"/>
                  </a:lnTo>
                  <a:lnTo>
                    <a:pt x="501052" y="846514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BD4779F-D020-5E23-B04C-0640952AD9FB}"/>
                </a:ext>
              </a:extLst>
            </p:cNvPr>
            <p:cNvSpPr/>
            <p:nvPr/>
          </p:nvSpPr>
          <p:spPr>
            <a:xfrm>
              <a:off x="4600733" y="1587241"/>
              <a:ext cx="918024" cy="726723"/>
            </a:xfrm>
            <a:custGeom>
              <a:rect l="l" t="t" r="r" b="b"/>
              <a:pathLst>
                <a:path w="787400" h="622935">
                  <a:moveTo>
                    <a:pt x="709248" y="622573"/>
                  </a:moveTo>
                  <a:lnTo>
                    <a:pt x="77793" y="622573"/>
                  </a:lnTo>
                  <a:lnTo>
                    <a:pt x="47545" y="616452"/>
                  </a:lnTo>
                  <a:lnTo>
                    <a:pt x="22814" y="599767"/>
                  </a:lnTo>
                  <a:lnTo>
                    <a:pt x="6124" y="575036"/>
                  </a:lnTo>
                  <a:lnTo>
                    <a:pt x="0" y="544780"/>
                  </a:lnTo>
                  <a:lnTo>
                    <a:pt x="0" y="77793"/>
                  </a:lnTo>
                  <a:lnTo>
                    <a:pt x="6124" y="47545"/>
                  </a:lnTo>
                  <a:lnTo>
                    <a:pt x="22814" y="22814"/>
                  </a:lnTo>
                  <a:lnTo>
                    <a:pt x="47545" y="6124"/>
                  </a:lnTo>
                  <a:lnTo>
                    <a:pt x="77793" y="0"/>
                  </a:lnTo>
                  <a:lnTo>
                    <a:pt x="709248" y="0"/>
                  </a:lnTo>
                  <a:lnTo>
                    <a:pt x="739504" y="6124"/>
                  </a:lnTo>
                  <a:lnTo>
                    <a:pt x="764234" y="22814"/>
                  </a:lnTo>
                  <a:lnTo>
                    <a:pt x="765433" y="24591"/>
                  </a:lnTo>
                  <a:lnTo>
                    <a:pt x="77793" y="24591"/>
                  </a:lnTo>
                  <a:lnTo>
                    <a:pt x="57107" y="28779"/>
                  </a:lnTo>
                  <a:lnTo>
                    <a:pt x="40194" y="40193"/>
                  </a:lnTo>
                  <a:lnTo>
                    <a:pt x="28779" y="57107"/>
                  </a:lnTo>
                  <a:lnTo>
                    <a:pt x="24591" y="77793"/>
                  </a:lnTo>
                  <a:lnTo>
                    <a:pt x="24591" y="544780"/>
                  </a:lnTo>
                  <a:lnTo>
                    <a:pt x="28779" y="565466"/>
                  </a:lnTo>
                  <a:lnTo>
                    <a:pt x="40194" y="582379"/>
                  </a:lnTo>
                  <a:lnTo>
                    <a:pt x="57107" y="593794"/>
                  </a:lnTo>
                  <a:lnTo>
                    <a:pt x="77793" y="597982"/>
                  </a:lnTo>
                  <a:lnTo>
                    <a:pt x="765438" y="597982"/>
                  </a:lnTo>
                  <a:lnTo>
                    <a:pt x="764234" y="599767"/>
                  </a:lnTo>
                  <a:lnTo>
                    <a:pt x="739504" y="616452"/>
                  </a:lnTo>
                  <a:lnTo>
                    <a:pt x="709248" y="622573"/>
                  </a:lnTo>
                  <a:close/>
                </a:path>
                <a:path w="787400" h="622935">
                  <a:moveTo>
                    <a:pt x="765438" y="597982"/>
                  </a:moveTo>
                  <a:lnTo>
                    <a:pt x="709248" y="597982"/>
                  </a:lnTo>
                  <a:lnTo>
                    <a:pt x="729934" y="593794"/>
                  </a:lnTo>
                  <a:lnTo>
                    <a:pt x="746847" y="582379"/>
                  </a:lnTo>
                  <a:lnTo>
                    <a:pt x="758262" y="565466"/>
                  </a:lnTo>
                  <a:lnTo>
                    <a:pt x="762450" y="544780"/>
                  </a:lnTo>
                  <a:lnTo>
                    <a:pt x="762450" y="77793"/>
                  </a:lnTo>
                  <a:lnTo>
                    <a:pt x="758262" y="57107"/>
                  </a:lnTo>
                  <a:lnTo>
                    <a:pt x="746847" y="40193"/>
                  </a:lnTo>
                  <a:lnTo>
                    <a:pt x="729934" y="28779"/>
                  </a:lnTo>
                  <a:lnTo>
                    <a:pt x="709248" y="24591"/>
                  </a:lnTo>
                  <a:lnTo>
                    <a:pt x="765433" y="24591"/>
                  </a:lnTo>
                  <a:lnTo>
                    <a:pt x="780920" y="47545"/>
                  </a:lnTo>
                  <a:lnTo>
                    <a:pt x="787041" y="77793"/>
                  </a:lnTo>
                  <a:lnTo>
                    <a:pt x="787041" y="544780"/>
                  </a:lnTo>
                  <a:lnTo>
                    <a:pt x="780920" y="575036"/>
                  </a:lnTo>
                  <a:lnTo>
                    <a:pt x="765438" y="597982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5AF19BC-CBD0-E013-A2FB-7028C0D200C0}"/>
                </a:ext>
              </a:extLst>
            </p:cNvPr>
            <p:cNvSpPr/>
            <p:nvPr/>
          </p:nvSpPr>
          <p:spPr>
            <a:xfrm>
              <a:off x="4744374" y="1089226"/>
              <a:ext cx="630771" cy="526706"/>
            </a:xfrm>
            <a:custGeom>
              <a:rect l="l" t="t" r="r" b="b"/>
              <a:pathLst>
                <a:path w="541020" h="451484">
                  <a:moveTo>
                    <a:pt x="528331" y="451481"/>
                  </a:moveTo>
                  <a:lnTo>
                    <a:pt x="9044" y="451481"/>
                  </a:lnTo>
                  <a:lnTo>
                    <a:pt x="5906" y="450189"/>
                  </a:lnTo>
                  <a:lnTo>
                    <a:pt x="1292" y="445574"/>
                  </a:lnTo>
                  <a:lnTo>
                    <a:pt x="0" y="442457"/>
                  </a:lnTo>
                  <a:lnTo>
                    <a:pt x="0" y="264309"/>
                  </a:lnTo>
                  <a:lnTo>
                    <a:pt x="4266" y="216860"/>
                  </a:lnTo>
                  <a:lnTo>
                    <a:pt x="16563" y="172176"/>
                  </a:lnTo>
                  <a:lnTo>
                    <a:pt x="36140" y="131010"/>
                  </a:lnTo>
                  <a:lnTo>
                    <a:pt x="62245" y="94113"/>
                  </a:lnTo>
                  <a:lnTo>
                    <a:pt x="94126" y="62238"/>
                  </a:lnTo>
                  <a:lnTo>
                    <a:pt x="131036" y="36137"/>
                  </a:lnTo>
                  <a:lnTo>
                    <a:pt x="172232" y="16562"/>
                  </a:lnTo>
                  <a:lnTo>
                    <a:pt x="216846" y="4285"/>
                  </a:lnTo>
                  <a:lnTo>
                    <a:pt x="264288" y="20"/>
                  </a:lnTo>
                  <a:lnTo>
                    <a:pt x="276348" y="0"/>
                  </a:lnTo>
                  <a:lnTo>
                    <a:pt x="323791" y="4266"/>
                  </a:lnTo>
                  <a:lnTo>
                    <a:pt x="368508" y="16580"/>
                  </a:lnTo>
                  <a:lnTo>
                    <a:pt x="385396" y="24611"/>
                  </a:lnTo>
                  <a:lnTo>
                    <a:pt x="264288" y="24611"/>
                  </a:lnTo>
                  <a:lnTo>
                    <a:pt x="216040" y="29490"/>
                  </a:lnTo>
                  <a:lnTo>
                    <a:pt x="171073" y="43478"/>
                  </a:lnTo>
                  <a:lnTo>
                    <a:pt x="130360" y="65605"/>
                  </a:lnTo>
                  <a:lnTo>
                    <a:pt x="94871" y="94898"/>
                  </a:lnTo>
                  <a:lnTo>
                    <a:pt x="65580" y="130387"/>
                  </a:lnTo>
                  <a:lnTo>
                    <a:pt x="43455" y="171099"/>
                  </a:lnTo>
                  <a:lnTo>
                    <a:pt x="29469" y="216058"/>
                  </a:lnTo>
                  <a:lnTo>
                    <a:pt x="24591" y="264309"/>
                  </a:lnTo>
                  <a:lnTo>
                    <a:pt x="24591" y="426890"/>
                  </a:lnTo>
                  <a:lnTo>
                    <a:pt x="540637" y="426890"/>
                  </a:lnTo>
                  <a:lnTo>
                    <a:pt x="540637" y="445984"/>
                  </a:lnTo>
                  <a:lnTo>
                    <a:pt x="535120" y="451481"/>
                  </a:lnTo>
                  <a:lnTo>
                    <a:pt x="528331" y="451481"/>
                  </a:lnTo>
                  <a:close/>
                </a:path>
                <a:path w="541020" h="451484">
                  <a:moveTo>
                    <a:pt x="540637" y="426890"/>
                  </a:moveTo>
                  <a:lnTo>
                    <a:pt x="516046" y="426890"/>
                  </a:lnTo>
                  <a:lnTo>
                    <a:pt x="516046" y="264309"/>
                  </a:lnTo>
                  <a:lnTo>
                    <a:pt x="511165" y="216058"/>
                  </a:lnTo>
                  <a:lnTo>
                    <a:pt x="497174" y="171090"/>
                  </a:lnTo>
                  <a:lnTo>
                    <a:pt x="475045" y="130378"/>
                  </a:lnTo>
                  <a:lnTo>
                    <a:pt x="445750" y="94890"/>
                  </a:lnTo>
                  <a:lnTo>
                    <a:pt x="410260" y="65599"/>
                  </a:lnTo>
                  <a:lnTo>
                    <a:pt x="369549" y="43475"/>
                  </a:lnTo>
                  <a:lnTo>
                    <a:pt x="324585" y="29489"/>
                  </a:lnTo>
                  <a:lnTo>
                    <a:pt x="276348" y="24611"/>
                  </a:lnTo>
                  <a:lnTo>
                    <a:pt x="385396" y="24611"/>
                  </a:lnTo>
                  <a:lnTo>
                    <a:pt x="446539" y="62250"/>
                  </a:lnTo>
                  <a:lnTo>
                    <a:pt x="478406" y="94122"/>
                  </a:lnTo>
                  <a:lnTo>
                    <a:pt x="504503" y="131015"/>
                  </a:lnTo>
                  <a:lnTo>
                    <a:pt x="524075" y="172179"/>
                  </a:lnTo>
                  <a:lnTo>
                    <a:pt x="536371" y="216861"/>
                  </a:lnTo>
                  <a:lnTo>
                    <a:pt x="540637" y="264309"/>
                  </a:lnTo>
                  <a:lnTo>
                    <a:pt x="540637" y="426890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C0DED12-D4B7-3C46-3ED9-DCD7B7D9FED4}"/>
                </a:ext>
              </a:extLst>
            </p:cNvPr>
            <p:cNvSpPr/>
            <p:nvPr/>
          </p:nvSpPr>
          <p:spPr>
            <a:xfrm>
              <a:off x="4874003" y="1664477"/>
              <a:ext cx="371652" cy="367436"/>
            </a:xfrm>
            <a:custGeom>
              <a:rect l="l" t="t" r="r" b="b"/>
              <a:pathLst>
                <a:path w="318770" h="314960">
                  <a:moveTo>
                    <a:pt x="123530" y="314394"/>
                  </a:moveTo>
                  <a:lnTo>
                    <a:pt x="69640" y="290684"/>
                  </a:lnTo>
                  <a:lnTo>
                    <a:pt x="32659" y="255564"/>
                  </a:lnTo>
                  <a:lnTo>
                    <a:pt x="8591" y="210599"/>
                  </a:lnTo>
                  <a:lnTo>
                    <a:pt x="0" y="159155"/>
                  </a:lnTo>
                  <a:lnTo>
                    <a:pt x="8124" y="108903"/>
                  </a:lnTo>
                  <a:lnTo>
                    <a:pt x="30740" y="65220"/>
                  </a:lnTo>
                  <a:lnTo>
                    <a:pt x="65206" y="30747"/>
                  </a:lnTo>
                  <a:lnTo>
                    <a:pt x="108884" y="8127"/>
                  </a:lnTo>
                  <a:lnTo>
                    <a:pt x="159135" y="0"/>
                  </a:lnTo>
                  <a:lnTo>
                    <a:pt x="209377" y="8127"/>
                  </a:lnTo>
                  <a:lnTo>
                    <a:pt x="241207" y="24611"/>
                  </a:lnTo>
                  <a:lnTo>
                    <a:pt x="159135" y="24611"/>
                  </a:lnTo>
                  <a:lnTo>
                    <a:pt x="116656" y="31482"/>
                  </a:lnTo>
                  <a:lnTo>
                    <a:pt x="79728" y="50606"/>
                  </a:lnTo>
                  <a:lnTo>
                    <a:pt x="50585" y="79748"/>
                  </a:lnTo>
                  <a:lnTo>
                    <a:pt x="31462" y="116676"/>
                  </a:lnTo>
                  <a:lnTo>
                    <a:pt x="24591" y="159155"/>
                  </a:lnTo>
                  <a:lnTo>
                    <a:pt x="31855" y="202648"/>
                  </a:lnTo>
                  <a:lnTo>
                    <a:pt x="52205" y="240661"/>
                  </a:lnTo>
                  <a:lnTo>
                    <a:pt x="83471" y="270352"/>
                  </a:lnTo>
                  <a:lnTo>
                    <a:pt x="123489" y="288880"/>
                  </a:lnTo>
                  <a:lnTo>
                    <a:pt x="130056" y="290691"/>
                  </a:lnTo>
                  <a:lnTo>
                    <a:pt x="133887" y="297453"/>
                  </a:lnTo>
                  <a:lnTo>
                    <a:pt x="130298" y="310558"/>
                  </a:lnTo>
                  <a:lnTo>
                    <a:pt x="123530" y="314394"/>
                  </a:lnTo>
                  <a:close/>
                </a:path>
                <a:path w="318770" h="314960">
                  <a:moveTo>
                    <a:pt x="199108" y="313040"/>
                  </a:moveTo>
                  <a:lnTo>
                    <a:pt x="192627" y="313040"/>
                  </a:lnTo>
                  <a:lnTo>
                    <a:pt x="187664" y="309471"/>
                  </a:lnTo>
                  <a:lnTo>
                    <a:pt x="184362" y="297453"/>
                  </a:lnTo>
                  <a:lnTo>
                    <a:pt x="188218" y="290684"/>
                  </a:lnTo>
                  <a:lnTo>
                    <a:pt x="194781" y="288880"/>
                  </a:lnTo>
                  <a:lnTo>
                    <a:pt x="234798" y="270352"/>
                  </a:lnTo>
                  <a:lnTo>
                    <a:pt x="266065" y="240661"/>
                  </a:lnTo>
                  <a:lnTo>
                    <a:pt x="286414" y="202648"/>
                  </a:lnTo>
                  <a:lnTo>
                    <a:pt x="293679" y="159155"/>
                  </a:lnTo>
                  <a:lnTo>
                    <a:pt x="286808" y="116676"/>
                  </a:lnTo>
                  <a:lnTo>
                    <a:pt x="267684" y="79748"/>
                  </a:lnTo>
                  <a:lnTo>
                    <a:pt x="238542" y="50606"/>
                  </a:lnTo>
                  <a:lnTo>
                    <a:pt x="201614" y="31482"/>
                  </a:lnTo>
                  <a:lnTo>
                    <a:pt x="159135" y="24611"/>
                  </a:lnTo>
                  <a:lnTo>
                    <a:pt x="241207" y="24611"/>
                  </a:lnTo>
                  <a:lnTo>
                    <a:pt x="253054" y="30747"/>
                  </a:lnTo>
                  <a:lnTo>
                    <a:pt x="287524" y="65220"/>
                  </a:lnTo>
                  <a:lnTo>
                    <a:pt x="310143" y="108903"/>
                  </a:lnTo>
                  <a:lnTo>
                    <a:pt x="318270" y="159155"/>
                  </a:lnTo>
                  <a:lnTo>
                    <a:pt x="309679" y="210607"/>
                  </a:lnTo>
                  <a:lnTo>
                    <a:pt x="285611" y="255572"/>
                  </a:lnTo>
                  <a:lnTo>
                    <a:pt x="248626" y="290691"/>
                  </a:lnTo>
                  <a:lnTo>
                    <a:pt x="201282" y="312609"/>
                  </a:lnTo>
                  <a:lnTo>
                    <a:pt x="200195" y="312897"/>
                  </a:lnTo>
                  <a:lnTo>
                    <a:pt x="199108" y="313040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8A421AF-AC3D-D687-1129-79C90B80F9E1}"/>
                </a:ext>
              </a:extLst>
            </p:cNvPr>
            <p:cNvSpPr/>
            <p:nvPr/>
          </p:nvSpPr>
          <p:spPr>
            <a:xfrm>
              <a:off x="4997532" y="1709030"/>
              <a:ext cx="124008" cy="52727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B6DFD20-66DE-7D83-3C84-D4BA9906A8BB}"/>
                </a:ext>
              </a:extLst>
            </p:cNvPr>
            <p:cNvSpPr/>
            <p:nvPr/>
          </p:nvSpPr>
          <p:spPr>
            <a:xfrm>
              <a:off x="6174860" y="1089000"/>
              <a:ext cx="1257842" cy="1224539"/>
            </a:xfrm>
            <a:custGeom>
              <a:rect l="l" t="t" r="r" b="b"/>
              <a:pathLst>
                <a:path w="1078865" h="1049655">
                  <a:moveTo>
                    <a:pt x="23615" y="353598"/>
                  </a:moveTo>
                  <a:lnTo>
                    <a:pt x="15023" y="346333"/>
                  </a:lnTo>
                  <a:lnTo>
                    <a:pt x="12805" y="335031"/>
                  </a:lnTo>
                  <a:lnTo>
                    <a:pt x="19886" y="324770"/>
                  </a:lnTo>
                  <a:lnTo>
                    <a:pt x="532623" y="0"/>
                  </a:lnTo>
                  <a:lnTo>
                    <a:pt x="539253" y="35"/>
                  </a:lnTo>
                  <a:lnTo>
                    <a:pt x="598891" y="37324"/>
                  </a:lnTo>
                  <a:lnTo>
                    <a:pt x="536339" y="37324"/>
                  </a:lnTo>
                  <a:lnTo>
                    <a:pt x="97341" y="315389"/>
                  </a:lnTo>
                  <a:lnTo>
                    <a:pt x="97341" y="332466"/>
                  </a:lnTo>
                  <a:lnTo>
                    <a:pt x="66097" y="332466"/>
                  </a:lnTo>
                  <a:lnTo>
                    <a:pt x="35656" y="351748"/>
                  </a:lnTo>
                  <a:lnTo>
                    <a:pt x="23615" y="353598"/>
                  </a:lnTo>
                  <a:close/>
                </a:path>
                <a:path w="1078865" h="1049655">
                  <a:moveTo>
                    <a:pt x="1012459" y="435722"/>
                  </a:moveTo>
                  <a:lnTo>
                    <a:pt x="981149" y="435722"/>
                  </a:lnTo>
                  <a:lnTo>
                    <a:pt x="981048" y="315389"/>
                  </a:lnTo>
                  <a:lnTo>
                    <a:pt x="536339" y="37324"/>
                  </a:lnTo>
                  <a:lnTo>
                    <a:pt x="598891" y="37324"/>
                  </a:lnTo>
                  <a:lnTo>
                    <a:pt x="1058603" y="324770"/>
                  </a:lnTo>
                  <a:lnTo>
                    <a:pt x="1064398" y="333074"/>
                  </a:lnTo>
                  <a:lnTo>
                    <a:pt x="1012969" y="333074"/>
                  </a:lnTo>
                  <a:lnTo>
                    <a:pt x="1013133" y="358764"/>
                  </a:lnTo>
                  <a:lnTo>
                    <a:pt x="1012989" y="384475"/>
                  </a:lnTo>
                  <a:lnTo>
                    <a:pt x="1012707" y="410186"/>
                  </a:lnTo>
                  <a:lnTo>
                    <a:pt x="1012459" y="435722"/>
                  </a:lnTo>
                  <a:close/>
                </a:path>
                <a:path w="1078865" h="1049655">
                  <a:moveTo>
                    <a:pt x="97341" y="435173"/>
                  </a:moveTo>
                  <a:lnTo>
                    <a:pt x="66097" y="435173"/>
                  </a:lnTo>
                  <a:lnTo>
                    <a:pt x="66097" y="332466"/>
                  </a:lnTo>
                  <a:lnTo>
                    <a:pt x="97341" y="332466"/>
                  </a:lnTo>
                  <a:lnTo>
                    <a:pt x="97341" y="435173"/>
                  </a:lnTo>
                  <a:close/>
                </a:path>
                <a:path w="1078865" h="1049655">
                  <a:moveTo>
                    <a:pt x="1054906" y="353540"/>
                  </a:moveTo>
                  <a:lnTo>
                    <a:pt x="1042834" y="351748"/>
                  </a:lnTo>
                  <a:lnTo>
                    <a:pt x="1012969" y="333074"/>
                  </a:lnTo>
                  <a:lnTo>
                    <a:pt x="1064398" y="333074"/>
                  </a:lnTo>
                  <a:lnTo>
                    <a:pt x="1065728" y="334981"/>
                  </a:lnTo>
                  <a:lnTo>
                    <a:pt x="1063516" y="346261"/>
                  </a:lnTo>
                  <a:lnTo>
                    <a:pt x="1054906" y="353540"/>
                  </a:lnTo>
                  <a:close/>
                </a:path>
                <a:path w="1078865" h="1049655">
                  <a:moveTo>
                    <a:pt x="149719" y="435299"/>
                  </a:moveTo>
                  <a:lnTo>
                    <a:pt x="97341" y="435299"/>
                  </a:lnTo>
                  <a:lnTo>
                    <a:pt x="121601" y="435072"/>
                  </a:lnTo>
                  <a:lnTo>
                    <a:pt x="149719" y="435299"/>
                  </a:lnTo>
                  <a:close/>
                </a:path>
                <a:path w="1078865" h="1049655">
                  <a:moveTo>
                    <a:pt x="1063452" y="435899"/>
                  </a:moveTo>
                  <a:lnTo>
                    <a:pt x="16264" y="435899"/>
                  </a:lnTo>
                  <a:lnTo>
                    <a:pt x="29139" y="435492"/>
                  </a:lnTo>
                  <a:lnTo>
                    <a:pt x="41446" y="435265"/>
                  </a:lnTo>
                  <a:lnTo>
                    <a:pt x="53767" y="435168"/>
                  </a:lnTo>
                  <a:lnTo>
                    <a:pt x="97341" y="435173"/>
                  </a:lnTo>
                  <a:lnTo>
                    <a:pt x="149719" y="435299"/>
                  </a:lnTo>
                  <a:lnTo>
                    <a:pt x="1012459" y="435722"/>
                  </a:lnTo>
                  <a:lnTo>
                    <a:pt x="1012458" y="435876"/>
                  </a:lnTo>
                  <a:lnTo>
                    <a:pt x="1063400" y="435876"/>
                  </a:lnTo>
                  <a:close/>
                </a:path>
                <a:path w="1078865" h="1049655">
                  <a:moveTo>
                    <a:pt x="1055186" y="950953"/>
                  </a:moveTo>
                  <a:lnTo>
                    <a:pt x="32937" y="950953"/>
                  </a:lnTo>
                  <a:lnTo>
                    <a:pt x="49788" y="950471"/>
                  </a:lnTo>
                  <a:lnTo>
                    <a:pt x="66097" y="950273"/>
                  </a:lnTo>
                  <a:lnTo>
                    <a:pt x="66097" y="467120"/>
                  </a:lnTo>
                  <a:lnTo>
                    <a:pt x="15090" y="467120"/>
                  </a:lnTo>
                  <a:lnTo>
                    <a:pt x="3767" y="462238"/>
                  </a:lnTo>
                  <a:lnTo>
                    <a:pt x="0" y="451498"/>
                  </a:lnTo>
                  <a:lnTo>
                    <a:pt x="3777" y="440758"/>
                  </a:lnTo>
                  <a:lnTo>
                    <a:pt x="15090" y="435876"/>
                  </a:lnTo>
                  <a:lnTo>
                    <a:pt x="16264" y="435899"/>
                  </a:lnTo>
                  <a:lnTo>
                    <a:pt x="1063452" y="435899"/>
                  </a:lnTo>
                  <a:lnTo>
                    <a:pt x="1074722" y="440758"/>
                  </a:lnTo>
                  <a:lnTo>
                    <a:pt x="1078490" y="451498"/>
                  </a:lnTo>
                  <a:lnTo>
                    <a:pt x="1074713" y="462238"/>
                  </a:lnTo>
                  <a:lnTo>
                    <a:pt x="1063452" y="467097"/>
                  </a:lnTo>
                  <a:lnTo>
                    <a:pt x="1062225" y="467097"/>
                  </a:lnTo>
                  <a:lnTo>
                    <a:pt x="1061516" y="467120"/>
                  </a:lnTo>
                  <a:lnTo>
                    <a:pt x="97341" y="467120"/>
                  </a:lnTo>
                  <a:lnTo>
                    <a:pt x="97341" y="835307"/>
                  </a:lnTo>
                  <a:lnTo>
                    <a:pt x="97341" y="950376"/>
                  </a:lnTo>
                  <a:lnTo>
                    <a:pt x="147827" y="950896"/>
                  </a:lnTo>
                  <a:lnTo>
                    <a:pt x="344735" y="950896"/>
                  </a:lnTo>
                  <a:lnTo>
                    <a:pt x="1012392" y="950931"/>
                  </a:lnTo>
                  <a:lnTo>
                    <a:pt x="1055164" y="950931"/>
                  </a:lnTo>
                  <a:close/>
                </a:path>
                <a:path w="1078865" h="1049655">
                  <a:moveTo>
                    <a:pt x="1063400" y="467120"/>
                  </a:moveTo>
                  <a:lnTo>
                    <a:pt x="1062225" y="467097"/>
                  </a:lnTo>
                  <a:lnTo>
                    <a:pt x="1063452" y="467097"/>
                  </a:lnTo>
                  <a:close/>
                </a:path>
                <a:path w="1078865" h="1049655">
                  <a:moveTo>
                    <a:pt x="333901" y="518606"/>
                  </a:moveTo>
                  <a:lnTo>
                    <a:pt x="154984" y="518606"/>
                  </a:lnTo>
                  <a:lnTo>
                    <a:pt x="147827" y="511429"/>
                  </a:lnTo>
                  <a:lnTo>
                    <a:pt x="147827" y="467120"/>
                  </a:lnTo>
                  <a:lnTo>
                    <a:pt x="344735" y="467120"/>
                  </a:lnTo>
                  <a:lnTo>
                    <a:pt x="344735" y="468035"/>
                  </a:lnTo>
                  <a:lnTo>
                    <a:pt x="179071" y="468035"/>
                  </a:lnTo>
                  <a:lnTo>
                    <a:pt x="179071" y="487362"/>
                  </a:lnTo>
                  <a:lnTo>
                    <a:pt x="344735" y="487362"/>
                  </a:lnTo>
                  <a:lnTo>
                    <a:pt x="344735" y="507902"/>
                  </a:lnTo>
                  <a:lnTo>
                    <a:pt x="342863" y="511609"/>
                  </a:lnTo>
                  <a:lnTo>
                    <a:pt x="340046" y="514122"/>
                  </a:lnTo>
                  <a:lnTo>
                    <a:pt x="337537" y="516822"/>
                  </a:lnTo>
                  <a:lnTo>
                    <a:pt x="333901" y="518606"/>
                  </a:lnTo>
                  <a:close/>
                </a:path>
                <a:path w="1078865" h="1049655">
                  <a:moveTo>
                    <a:pt x="626865" y="518606"/>
                  </a:moveTo>
                  <a:lnTo>
                    <a:pt x="447948" y="518606"/>
                  </a:lnTo>
                  <a:lnTo>
                    <a:pt x="440791" y="511429"/>
                  </a:lnTo>
                  <a:lnTo>
                    <a:pt x="440791" y="467120"/>
                  </a:lnTo>
                  <a:lnTo>
                    <a:pt x="637698" y="467120"/>
                  </a:lnTo>
                  <a:lnTo>
                    <a:pt x="637698" y="468035"/>
                  </a:lnTo>
                  <a:lnTo>
                    <a:pt x="472034" y="468035"/>
                  </a:lnTo>
                  <a:lnTo>
                    <a:pt x="472034" y="487362"/>
                  </a:lnTo>
                  <a:lnTo>
                    <a:pt x="637698" y="487362"/>
                  </a:lnTo>
                  <a:lnTo>
                    <a:pt x="637698" y="507902"/>
                  </a:lnTo>
                  <a:lnTo>
                    <a:pt x="635827" y="511609"/>
                  </a:lnTo>
                  <a:lnTo>
                    <a:pt x="633010" y="514122"/>
                  </a:lnTo>
                  <a:lnTo>
                    <a:pt x="630501" y="516822"/>
                  </a:lnTo>
                  <a:lnTo>
                    <a:pt x="626865" y="518606"/>
                  </a:lnTo>
                  <a:close/>
                </a:path>
                <a:path w="1078865" h="1049655">
                  <a:moveTo>
                    <a:pt x="921572" y="518606"/>
                  </a:moveTo>
                  <a:lnTo>
                    <a:pt x="742656" y="518606"/>
                  </a:lnTo>
                  <a:lnTo>
                    <a:pt x="735498" y="511429"/>
                  </a:lnTo>
                  <a:lnTo>
                    <a:pt x="735498" y="467120"/>
                  </a:lnTo>
                  <a:lnTo>
                    <a:pt x="932406" y="467120"/>
                  </a:lnTo>
                  <a:lnTo>
                    <a:pt x="932406" y="468035"/>
                  </a:lnTo>
                  <a:lnTo>
                    <a:pt x="766742" y="468035"/>
                  </a:lnTo>
                  <a:lnTo>
                    <a:pt x="766742" y="487362"/>
                  </a:lnTo>
                  <a:lnTo>
                    <a:pt x="932406" y="487362"/>
                  </a:lnTo>
                  <a:lnTo>
                    <a:pt x="932406" y="507902"/>
                  </a:lnTo>
                  <a:lnTo>
                    <a:pt x="930535" y="511609"/>
                  </a:lnTo>
                  <a:lnTo>
                    <a:pt x="927718" y="514122"/>
                  </a:lnTo>
                  <a:lnTo>
                    <a:pt x="925208" y="516822"/>
                  </a:lnTo>
                  <a:lnTo>
                    <a:pt x="921572" y="518606"/>
                  </a:lnTo>
                  <a:close/>
                </a:path>
                <a:path w="1078865" h="1049655">
                  <a:moveTo>
                    <a:pt x="1012392" y="950931"/>
                  </a:moveTo>
                  <a:lnTo>
                    <a:pt x="981149" y="950931"/>
                  </a:lnTo>
                  <a:lnTo>
                    <a:pt x="981149" y="467536"/>
                  </a:lnTo>
                  <a:lnTo>
                    <a:pt x="932406" y="467120"/>
                  </a:lnTo>
                  <a:lnTo>
                    <a:pt x="1061516" y="467120"/>
                  </a:lnTo>
                  <a:lnTo>
                    <a:pt x="1049351" y="467504"/>
                  </a:lnTo>
                  <a:lnTo>
                    <a:pt x="1037043" y="467731"/>
                  </a:lnTo>
                  <a:lnTo>
                    <a:pt x="1012392" y="467824"/>
                  </a:lnTo>
                  <a:lnTo>
                    <a:pt x="1012392" y="950931"/>
                  </a:lnTo>
                  <a:close/>
                </a:path>
                <a:path w="1078865" h="1049655">
                  <a:moveTo>
                    <a:pt x="1024723" y="467828"/>
                  </a:moveTo>
                  <a:lnTo>
                    <a:pt x="1012392" y="467824"/>
                  </a:lnTo>
                  <a:lnTo>
                    <a:pt x="1025327" y="467824"/>
                  </a:lnTo>
                  <a:lnTo>
                    <a:pt x="1024723" y="467828"/>
                  </a:lnTo>
                  <a:close/>
                </a:path>
                <a:path w="1078865" h="1049655">
                  <a:moveTo>
                    <a:pt x="344735" y="487362"/>
                  </a:moveTo>
                  <a:lnTo>
                    <a:pt x="313491" y="487362"/>
                  </a:lnTo>
                  <a:lnTo>
                    <a:pt x="313491" y="468035"/>
                  </a:lnTo>
                  <a:lnTo>
                    <a:pt x="344735" y="468035"/>
                  </a:lnTo>
                  <a:lnTo>
                    <a:pt x="344735" y="487362"/>
                  </a:lnTo>
                  <a:close/>
                </a:path>
                <a:path w="1078865" h="1049655">
                  <a:moveTo>
                    <a:pt x="637698" y="487362"/>
                  </a:moveTo>
                  <a:lnTo>
                    <a:pt x="606455" y="487362"/>
                  </a:lnTo>
                  <a:lnTo>
                    <a:pt x="606455" y="468035"/>
                  </a:lnTo>
                  <a:lnTo>
                    <a:pt x="637698" y="468035"/>
                  </a:lnTo>
                  <a:lnTo>
                    <a:pt x="637698" y="487362"/>
                  </a:lnTo>
                  <a:close/>
                </a:path>
                <a:path w="1078865" h="1049655">
                  <a:moveTo>
                    <a:pt x="932406" y="487362"/>
                  </a:moveTo>
                  <a:lnTo>
                    <a:pt x="901162" y="487362"/>
                  </a:lnTo>
                  <a:lnTo>
                    <a:pt x="901162" y="468035"/>
                  </a:lnTo>
                  <a:lnTo>
                    <a:pt x="932406" y="468035"/>
                  </a:lnTo>
                  <a:lnTo>
                    <a:pt x="932406" y="487362"/>
                  </a:lnTo>
                  <a:close/>
                </a:path>
                <a:path w="1078865" h="1049655">
                  <a:moveTo>
                    <a:pt x="212948" y="899585"/>
                  </a:moveTo>
                  <a:lnTo>
                    <a:pt x="181705" y="899585"/>
                  </a:lnTo>
                  <a:lnTo>
                    <a:pt x="181705" y="518606"/>
                  </a:lnTo>
                  <a:lnTo>
                    <a:pt x="308347" y="518606"/>
                  </a:lnTo>
                  <a:lnTo>
                    <a:pt x="212948" y="518606"/>
                  </a:lnTo>
                  <a:lnTo>
                    <a:pt x="212948" y="899585"/>
                  </a:lnTo>
                  <a:close/>
                </a:path>
                <a:path w="1078865" h="1049655">
                  <a:moveTo>
                    <a:pt x="602408" y="899585"/>
                  </a:moveTo>
                  <a:lnTo>
                    <a:pt x="475765" y="899585"/>
                  </a:lnTo>
                  <a:lnTo>
                    <a:pt x="475765" y="518606"/>
                  </a:lnTo>
                  <a:lnTo>
                    <a:pt x="507008" y="518606"/>
                  </a:lnTo>
                  <a:lnTo>
                    <a:pt x="507008" y="899585"/>
                  </a:lnTo>
                  <a:lnTo>
                    <a:pt x="602408" y="899585"/>
                  </a:lnTo>
                  <a:close/>
                </a:path>
                <a:path w="1078865" h="1049655">
                  <a:moveTo>
                    <a:pt x="602408" y="899585"/>
                  </a:moveTo>
                  <a:lnTo>
                    <a:pt x="571164" y="899585"/>
                  </a:lnTo>
                  <a:lnTo>
                    <a:pt x="571164" y="518606"/>
                  </a:lnTo>
                  <a:lnTo>
                    <a:pt x="602408" y="518606"/>
                  </a:lnTo>
                  <a:lnTo>
                    <a:pt x="602408" y="899585"/>
                  </a:lnTo>
                  <a:close/>
                </a:path>
                <a:path w="1078865" h="1049655">
                  <a:moveTo>
                    <a:pt x="801386" y="899585"/>
                  </a:moveTo>
                  <a:lnTo>
                    <a:pt x="770142" y="899585"/>
                  </a:lnTo>
                  <a:lnTo>
                    <a:pt x="770142" y="518606"/>
                  </a:lnTo>
                  <a:lnTo>
                    <a:pt x="801386" y="518606"/>
                  </a:lnTo>
                  <a:lnTo>
                    <a:pt x="801386" y="899585"/>
                  </a:lnTo>
                  <a:close/>
                </a:path>
                <a:path w="1078865" h="1049655">
                  <a:moveTo>
                    <a:pt x="896785" y="899585"/>
                  </a:moveTo>
                  <a:lnTo>
                    <a:pt x="865541" y="899585"/>
                  </a:lnTo>
                  <a:lnTo>
                    <a:pt x="865541" y="518606"/>
                  </a:lnTo>
                  <a:lnTo>
                    <a:pt x="896785" y="518606"/>
                  </a:lnTo>
                  <a:lnTo>
                    <a:pt x="896785" y="899585"/>
                  </a:lnTo>
                  <a:close/>
                </a:path>
                <a:path w="1078865" h="1049655">
                  <a:moveTo>
                    <a:pt x="308347" y="899585"/>
                  </a:moveTo>
                  <a:lnTo>
                    <a:pt x="277104" y="899585"/>
                  </a:lnTo>
                  <a:lnTo>
                    <a:pt x="277104" y="518606"/>
                  </a:lnTo>
                  <a:lnTo>
                    <a:pt x="308347" y="518606"/>
                  </a:lnTo>
                  <a:lnTo>
                    <a:pt x="308347" y="899585"/>
                  </a:lnTo>
                  <a:close/>
                </a:path>
                <a:path w="1078865" h="1049655">
                  <a:moveTo>
                    <a:pt x="344735" y="950896"/>
                  </a:moveTo>
                  <a:lnTo>
                    <a:pt x="147827" y="950896"/>
                  </a:lnTo>
                  <a:lnTo>
                    <a:pt x="147827" y="906742"/>
                  </a:lnTo>
                  <a:lnTo>
                    <a:pt x="155004" y="899585"/>
                  </a:lnTo>
                  <a:lnTo>
                    <a:pt x="337577" y="899585"/>
                  </a:lnTo>
                  <a:lnTo>
                    <a:pt x="344715" y="906742"/>
                  </a:lnTo>
                  <a:lnTo>
                    <a:pt x="344735" y="930829"/>
                  </a:lnTo>
                  <a:lnTo>
                    <a:pt x="179071" y="930829"/>
                  </a:lnTo>
                  <a:lnTo>
                    <a:pt x="179071" y="950156"/>
                  </a:lnTo>
                  <a:lnTo>
                    <a:pt x="344735" y="950156"/>
                  </a:lnTo>
                  <a:lnTo>
                    <a:pt x="344735" y="950896"/>
                  </a:lnTo>
                  <a:close/>
                </a:path>
                <a:path w="1078865" h="1049655">
                  <a:moveTo>
                    <a:pt x="637698" y="950931"/>
                  </a:moveTo>
                  <a:lnTo>
                    <a:pt x="440791" y="950931"/>
                  </a:lnTo>
                  <a:lnTo>
                    <a:pt x="440791" y="906742"/>
                  </a:lnTo>
                  <a:lnTo>
                    <a:pt x="447968" y="899585"/>
                  </a:lnTo>
                  <a:lnTo>
                    <a:pt x="630541" y="899585"/>
                  </a:lnTo>
                  <a:lnTo>
                    <a:pt x="637679" y="906742"/>
                  </a:lnTo>
                  <a:lnTo>
                    <a:pt x="637698" y="930829"/>
                  </a:lnTo>
                  <a:lnTo>
                    <a:pt x="472034" y="930829"/>
                  </a:lnTo>
                  <a:lnTo>
                    <a:pt x="472034" y="950156"/>
                  </a:lnTo>
                  <a:lnTo>
                    <a:pt x="637698" y="950156"/>
                  </a:lnTo>
                  <a:lnTo>
                    <a:pt x="637698" y="950931"/>
                  </a:lnTo>
                  <a:close/>
                </a:path>
                <a:path w="1078865" h="1049655">
                  <a:moveTo>
                    <a:pt x="932406" y="950931"/>
                  </a:moveTo>
                  <a:lnTo>
                    <a:pt x="735498" y="950931"/>
                  </a:lnTo>
                  <a:lnTo>
                    <a:pt x="735498" y="906742"/>
                  </a:lnTo>
                  <a:lnTo>
                    <a:pt x="742675" y="899585"/>
                  </a:lnTo>
                  <a:lnTo>
                    <a:pt x="925249" y="899585"/>
                  </a:lnTo>
                  <a:lnTo>
                    <a:pt x="932387" y="906742"/>
                  </a:lnTo>
                  <a:lnTo>
                    <a:pt x="932406" y="930829"/>
                  </a:lnTo>
                  <a:lnTo>
                    <a:pt x="766742" y="930829"/>
                  </a:lnTo>
                  <a:lnTo>
                    <a:pt x="766742" y="950156"/>
                  </a:lnTo>
                  <a:lnTo>
                    <a:pt x="932406" y="950156"/>
                  </a:lnTo>
                  <a:lnTo>
                    <a:pt x="932406" y="950931"/>
                  </a:lnTo>
                  <a:close/>
                </a:path>
                <a:path w="1078865" h="1049655">
                  <a:moveTo>
                    <a:pt x="637698" y="950156"/>
                  </a:moveTo>
                  <a:lnTo>
                    <a:pt x="606455" y="950156"/>
                  </a:lnTo>
                  <a:lnTo>
                    <a:pt x="606455" y="930829"/>
                  </a:lnTo>
                  <a:lnTo>
                    <a:pt x="637698" y="930829"/>
                  </a:lnTo>
                  <a:lnTo>
                    <a:pt x="637698" y="950156"/>
                  </a:lnTo>
                  <a:close/>
                </a:path>
                <a:path w="1078865" h="1049655">
                  <a:moveTo>
                    <a:pt x="344735" y="950156"/>
                  </a:moveTo>
                  <a:lnTo>
                    <a:pt x="313491" y="950156"/>
                  </a:lnTo>
                  <a:lnTo>
                    <a:pt x="313491" y="930829"/>
                  </a:lnTo>
                  <a:lnTo>
                    <a:pt x="344735" y="930829"/>
                  </a:lnTo>
                  <a:lnTo>
                    <a:pt x="344735" y="950156"/>
                  </a:lnTo>
                  <a:close/>
                </a:path>
                <a:path w="1078865" h="1049655">
                  <a:moveTo>
                    <a:pt x="932406" y="950156"/>
                  </a:moveTo>
                  <a:lnTo>
                    <a:pt x="901162" y="950156"/>
                  </a:lnTo>
                  <a:lnTo>
                    <a:pt x="901162" y="930829"/>
                  </a:lnTo>
                  <a:lnTo>
                    <a:pt x="932406" y="930829"/>
                  </a:lnTo>
                  <a:lnTo>
                    <a:pt x="932406" y="950156"/>
                  </a:lnTo>
                  <a:close/>
                </a:path>
                <a:path w="1078865" h="1049655">
                  <a:moveTo>
                    <a:pt x="953006" y="1049063"/>
                  </a:moveTo>
                  <a:lnTo>
                    <a:pt x="884077" y="1048441"/>
                  </a:lnTo>
                  <a:lnTo>
                    <a:pt x="23325" y="1048441"/>
                  </a:lnTo>
                  <a:lnTo>
                    <a:pt x="16168" y="1041264"/>
                  </a:lnTo>
                  <a:lnTo>
                    <a:pt x="16168" y="958089"/>
                  </a:lnTo>
                  <a:lnTo>
                    <a:pt x="23345" y="950931"/>
                  </a:lnTo>
                  <a:lnTo>
                    <a:pt x="32361" y="950931"/>
                  </a:lnTo>
                  <a:lnTo>
                    <a:pt x="32937" y="950953"/>
                  </a:lnTo>
                  <a:lnTo>
                    <a:pt x="1055186" y="950953"/>
                  </a:lnTo>
                  <a:lnTo>
                    <a:pt x="1062302" y="958089"/>
                  </a:lnTo>
                  <a:lnTo>
                    <a:pt x="1062322" y="982175"/>
                  </a:lnTo>
                  <a:lnTo>
                    <a:pt x="47412" y="982175"/>
                  </a:lnTo>
                  <a:lnTo>
                    <a:pt x="47412" y="1016599"/>
                  </a:lnTo>
                  <a:lnTo>
                    <a:pt x="53640" y="1016622"/>
                  </a:lnTo>
                  <a:lnTo>
                    <a:pt x="59922" y="1016910"/>
                  </a:lnTo>
                  <a:lnTo>
                    <a:pt x="70899" y="1017197"/>
                  </a:lnTo>
                  <a:lnTo>
                    <a:pt x="1062322" y="1017197"/>
                  </a:lnTo>
                  <a:lnTo>
                    <a:pt x="1062322" y="1037737"/>
                  </a:lnTo>
                  <a:lnTo>
                    <a:pt x="1060451" y="1041443"/>
                  </a:lnTo>
                  <a:lnTo>
                    <a:pt x="1057634" y="1043956"/>
                  </a:lnTo>
                  <a:lnTo>
                    <a:pt x="1055124" y="1046657"/>
                  </a:lnTo>
                  <a:lnTo>
                    <a:pt x="1051533" y="1048419"/>
                  </a:lnTo>
                  <a:lnTo>
                    <a:pt x="1045552" y="1048419"/>
                  </a:lnTo>
                  <a:lnTo>
                    <a:pt x="1027767" y="1048923"/>
                  </a:lnTo>
                  <a:lnTo>
                    <a:pt x="1026432" y="1048938"/>
                  </a:lnTo>
                  <a:lnTo>
                    <a:pt x="975984" y="1048938"/>
                  </a:lnTo>
                  <a:lnTo>
                    <a:pt x="953006" y="1049063"/>
                  </a:lnTo>
                  <a:close/>
                </a:path>
                <a:path w="1078865" h="1049655">
                  <a:moveTo>
                    <a:pt x="1062322" y="1017197"/>
                  </a:moveTo>
                  <a:lnTo>
                    <a:pt x="1031078" y="1017197"/>
                  </a:lnTo>
                  <a:lnTo>
                    <a:pt x="1031078" y="982773"/>
                  </a:lnTo>
                  <a:lnTo>
                    <a:pt x="1024849" y="982750"/>
                  </a:lnTo>
                  <a:lnTo>
                    <a:pt x="1018567" y="982462"/>
                  </a:lnTo>
                  <a:lnTo>
                    <a:pt x="1007591" y="982175"/>
                  </a:lnTo>
                  <a:lnTo>
                    <a:pt x="1062322" y="982175"/>
                  </a:lnTo>
                  <a:lnTo>
                    <a:pt x="1062322" y="1017197"/>
                  </a:lnTo>
                  <a:close/>
                </a:path>
                <a:path w="1078865" h="1049655">
                  <a:moveTo>
                    <a:pt x="1051488" y="1048441"/>
                  </a:moveTo>
                  <a:lnTo>
                    <a:pt x="1046128" y="1048441"/>
                  </a:lnTo>
                  <a:lnTo>
                    <a:pt x="1045552" y="1048419"/>
                  </a:lnTo>
                  <a:lnTo>
                    <a:pt x="1051533" y="1048419"/>
                  </a:lnTo>
                  <a:close/>
                </a:path>
                <a:path w="1078865" h="1049655">
                  <a:moveTo>
                    <a:pt x="1010522" y="1049114"/>
                  </a:moveTo>
                  <a:lnTo>
                    <a:pt x="975984" y="1048938"/>
                  </a:lnTo>
                  <a:lnTo>
                    <a:pt x="1026432" y="1048938"/>
                  </a:lnTo>
                  <a:lnTo>
                    <a:pt x="1010522" y="1049114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01985DA-2635-18C7-1EB1-F7CEDA76AADF}"/>
                </a:ext>
              </a:extLst>
            </p:cNvPr>
            <p:cNvSpPr/>
            <p:nvPr/>
          </p:nvSpPr>
          <p:spPr>
            <a:xfrm>
              <a:off x="6662709" y="1258390"/>
              <a:ext cx="287734" cy="28731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325BEA1-F012-E9F6-E461-F5575E4CF4DF}"/>
                </a:ext>
              </a:extLst>
            </p:cNvPr>
            <p:cNvSpPr/>
            <p:nvPr/>
          </p:nvSpPr>
          <p:spPr>
            <a:xfrm>
              <a:off x="2991920" y="3591481"/>
              <a:ext cx="980969" cy="118931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47CD8CD-159B-D207-4EDF-145F0CC393CC}"/>
                </a:ext>
              </a:extLst>
            </p:cNvPr>
            <p:cNvSpPr/>
            <p:nvPr/>
          </p:nvSpPr>
          <p:spPr>
            <a:xfrm>
              <a:off x="6392260" y="3485830"/>
              <a:ext cx="1022084" cy="129639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A82F124F-F63E-4B9A-8F94-81FCF457DEA6}"/>
                </a:ext>
              </a:extLst>
            </p:cNvPr>
            <p:cNvSpPr/>
            <p:nvPr/>
          </p:nvSpPr>
          <p:spPr>
            <a:xfrm>
              <a:off x="8023127" y="3485282"/>
              <a:ext cx="1296339" cy="1297137"/>
            </a:xfrm>
            <a:custGeom>
              <a:rect l="l" t="t" r="r" b="b"/>
              <a:pathLst>
                <a:path w="1111884" h="1111885">
                  <a:moveTo>
                    <a:pt x="555937" y="1111875"/>
                  </a:moveTo>
                  <a:lnTo>
                    <a:pt x="507967" y="1109834"/>
                  </a:lnTo>
                  <a:lnTo>
                    <a:pt x="461130" y="1103824"/>
                  </a:lnTo>
                  <a:lnTo>
                    <a:pt x="415593" y="1094011"/>
                  </a:lnTo>
                  <a:lnTo>
                    <a:pt x="371524" y="1080561"/>
                  </a:lnTo>
                  <a:lnTo>
                    <a:pt x="329088" y="1063643"/>
                  </a:lnTo>
                  <a:lnTo>
                    <a:pt x="288454" y="1043421"/>
                  </a:lnTo>
                  <a:lnTo>
                    <a:pt x="249787" y="1020065"/>
                  </a:lnTo>
                  <a:lnTo>
                    <a:pt x="213255" y="993739"/>
                  </a:lnTo>
                  <a:lnTo>
                    <a:pt x="179025" y="964612"/>
                  </a:lnTo>
                  <a:lnTo>
                    <a:pt x="147262" y="932850"/>
                  </a:lnTo>
                  <a:lnTo>
                    <a:pt x="118135" y="898619"/>
                  </a:lnTo>
                  <a:lnTo>
                    <a:pt x="91809" y="862087"/>
                  </a:lnTo>
                  <a:lnTo>
                    <a:pt x="68453" y="823420"/>
                  </a:lnTo>
                  <a:lnTo>
                    <a:pt x="48232" y="782786"/>
                  </a:lnTo>
                  <a:lnTo>
                    <a:pt x="31313" y="740350"/>
                  </a:lnTo>
                  <a:lnTo>
                    <a:pt x="17864" y="696281"/>
                  </a:lnTo>
                  <a:lnTo>
                    <a:pt x="8050" y="650744"/>
                  </a:lnTo>
                  <a:lnTo>
                    <a:pt x="2040" y="603908"/>
                  </a:lnTo>
                  <a:lnTo>
                    <a:pt x="0" y="555937"/>
                  </a:lnTo>
                  <a:lnTo>
                    <a:pt x="2040" y="507971"/>
                  </a:lnTo>
                  <a:lnTo>
                    <a:pt x="8050" y="461138"/>
                  </a:lnTo>
                  <a:lnTo>
                    <a:pt x="17864" y="415604"/>
                  </a:lnTo>
                  <a:lnTo>
                    <a:pt x="31313" y="371536"/>
                  </a:lnTo>
                  <a:lnTo>
                    <a:pt x="48232" y="329102"/>
                  </a:lnTo>
                  <a:lnTo>
                    <a:pt x="68453" y="288468"/>
                  </a:lnTo>
                  <a:lnTo>
                    <a:pt x="91809" y="249801"/>
                  </a:lnTo>
                  <a:lnTo>
                    <a:pt x="118135" y="213269"/>
                  </a:lnTo>
                  <a:lnTo>
                    <a:pt x="147262" y="179037"/>
                  </a:lnTo>
                  <a:lnTo>
                    <a:pt x="179025" y="147273"/>
                  </a:lnTo>
                  <a:lnTo>
                    <a:pt x="213255" y="118145"/>
                  </a:lnTo>
                  <a:lnTo>
                    <a:pt x="249787" y="91818"/>
                  </a:lnTo>
                  <a:lnTo>
                    <a:pt x="288454" y="68459"/>
                  </a:lnTo>
                  <a:lnTo>
                    <a:pt x="329088" y="48236"/>
                  </a:lnTo>
                  <a:lnTo>
                    <a:pt x="371524" y="31316"/>
                  </a:lnTo>
                  <a:lnTo>
                    <a:pt x="415593" y="17866"/>
                  </a:lnTo>
                  <a:lnTo>
                    <a:pt x="461130" y="8051"/>
                  </a:lnTo>
                  <a:lnTo>
                    <a:pt x="507967" y="2040"/>
                  </a:lnTo>
                  <a:lnTo>
                    <a:pt x="555937" y="0"/>
                  </a:lnTo>
                  <a:lnTo>
                    <a:pt x="603908" y="2040"/>
                  </a:lnTo>
                  <a:lnTo>
                    <a:pt x="650744" y="8051"/>
                  </a:lnTo>
                  <a:lnTo>
                    <a:pt x="696281" y="17866"/>
                  </a:lnTo>
                  <a:lnTo>
                    <a:pt x="740350" y="31316"/>
                  </a:lnTo>
                  <a:lnTo>
                    <a:pt x="782786" y="48236"/>
                  </a:lnTo>
                  <a:lnTo>
                    <a:pt x="823420" y="68459"/>
                  </a:lnTo>
                  <a:lnTo>
                    <a:pt x="862087" y="91818"/>
                  </a:lnTo>
                  <a:lnTo>
                    <a:pt x="898619" y="118145"/>
                  </a:lnTo>
                  <a:lnTo>
                    <a:pt x="932850" y="147273"/>
                  </a:lnTo>
                  <a:lnTo>
                    <a:pt x="964612" y="179037"/>
                  </a:lnTo>
                  <a:lnTo>
                    <a:pt x="993739" y="213269"/>
                  </a:lnTo>
                  <a:lnTo>
                    <a:pt x="1020065" y="249801"/>
                  </a:lnTo>
                  <a:lnTo>
                    <a:pt x="1043421" y="288468"/>
                  </a:lnTo>
                  <a:lnTo>
                    <a:pt x="1063643" y="329102"/>
                  </a:lnTo>
                  <a:lnTo>
                    <a:pt x="1080561" y="371536"/>
                  </a:lnTo>
                  <a:lnTo>
                    <a:pt x="1094011" y="415604"/>
                  </a:lnTo>
                  <a:lnTo>
                    <a:pt x="1103824" y="461138"/>
                  </a:lnTo>
                  <a:lnTo>
                    <a:pt x="1109834" y="507971"/>
                  </a:lnTo>
                  <a:lnTo>
                    <a:pt x="1111875" y="555937"/>
                  </a:lnTo>
                  <a:lnTo>
                    <a:pt x="1109834" y="603908"/>
                  </a:lnTo>
                  <a:lnTo>
                    <a:pt x="1103824" y="650744"/>
                  </a:lnTo>
                  <a:lnTo>
                    <a:pt x="1094011" y="696281"/>
                  </a:lnTo>
                  <a:lnTo>
                    <a:pt x="1080561" y="740350"/>
                  </a:lnTo>
                  <a:lnTo>
                    <a:pt x="1063643" y="782786"/>
                  </a:lnTo>
                  <a:lnTo>
                    <a:pt x="1043421" y="823420"/>
                  </a:lnTo>
                  <a:lnTo>
                    <a:pt x="1020065" y="862087"/>
                  </a:lnTo>
                  <a:lnTo>
                    <a:pt x="993739" y="898619"/>
                  </a:lnTo>
                  <a:lnTo>
                    <a:pt x="964612" y="932850"/>
                  </a:lnTo>
                  <a:lnTo>
                    <a:pt x="932850" y="964612"/>
                  </a:lnTo>
                  <a:lnTo>
                    <a:pt x="898619" y="993739"/>
                  </a:lnTo>
                  <a:lnTo>
                    <a:pt x="862087" y="1020065"/>
                  </a:lnTo>
                  <a:lnTo>
                    <a:pt x="823420" y="1043421"/>
                  </a:lnTo>
                  <a:lnTo>
                    <a:pt x="782786" y="1063643"/>
                  </a:lnTo>
                  <a:lnTo>
                    <a:pt x="740350" y="1080561"/>
                  </a:lnTo>
                  <a:lnTo>
                    <a:pt x="696281" y="1094011"/>
                  </a:lnTo>
                  <a:lnTo>
                    <a:pt x="650744" y="1103824"/>
                  </a:lnTo>
                  <a:lnTo>
                    <a:pt x="603908" y="1109834"/>
                  </a:lnTo>
                  <a:lnTo>
                    <a:pt x="555937" y="1111875"/>
                  </a:lnTo>
                  <a:close/>
                </a:path>
              </a:pathLst>
            </a:custGeom>
            <a:solidFill>
              <a:srgbClr val="086FB8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A104421-8CB6-2580-D776-7DDAD4994E78}"/>
                </a:ext>
              </a:extLst>
            </p:cNvPr>
            <p:cNvSpPr/>
            <p:nvPr/>
          </p:nvSpPr>
          <p:spPr>
            <a:xfrm>
              <a:off x="8579202" y="3897496"/>
              <a:ext cx="170278" cy="25187"/>
            </a:xfrm>
            <a:custGeom>
              <a:rect l="l" t="t" r="r" b="b"/>
              <a:pathLst>
                <a:path w="146050" h="21589">
                  <a:moveTo>
                    <a:pt x="72792" y="21558"/>
                  </a:moveTo>
                  <a:lnTo>
                    <a:pt x="0" y="17837"/>
                  </a:lnTo>
                  <a:lnTo>
                    <a:pt x="0" y="3721"/>
                  </a:lnTo>
                  <a:lnTo>
                    <a:pt x="72792" y="0"/>
                  </a:lnTo>
                  <a:lnTo>
                    <a:pt x="145585" y="3721"/>
                  </a:lnTo>
                  <a:lnTo>
                    <a:pt x="145585" y="17837"/>
                  </a:lnTo>
                  <a:lnTo>
                    <a:pt x="72792" y="215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4138C78E-9536-A15B-D0CB-146D7F41FA40}"/>
                </a:ext>
              </a:extLst>
            </p:cNvPr>
            <p:cNvSpPr/>
            <p:nvPr/>
          </p:nvSpPr>
          <p:spPr>
            <a:xfrm>
              <a:off x="8284734" y="4148066"/>
              <a:ext cx="193742" cy="19899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300A7D88-A414-8FD6-4491-A9D7EFBB9A1B}"/>
                </a:ext>
              </a:extLst>
            </p:cNvPr>
            <p:cNvSpPr/>
            <p:nvPr/>
          </p:nvSpPr>
          <p:spPr>
            <a:xfrm>
              <a:off x="8849666" y="4148066"/>
              <a:ext cx="193742" cy="198995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E588287E-C757-0AEA-4857-542A75561724}"/>
                </a:ext>
              </a:extLst>
            </p:cNvPr>
            <p:cNvSpPr/>
            <p:nvPr/>
          </p:nvSpPr>
          <p:spPr>
            <a:xfrm>
              <a:off x="8509334" y="3650070"/>
              <a:ext cx="310203" cy="970445"/>
            </a:xfrm>
            <a:custGeom>
              <a:rect l="l" t="t" r="r" b="b"/>
              <a:pathLst>
                <a:path w="266065" h="831850">
                  <a:moveTo>
                    <a:pt x="161080" y="162716"/>
                  </a:moveTo>
                  <a:lnTo>
                    <a:pt x="104360" y="162716"/>
                  </a:lnTo>
                  <a:lnTo>
                    <a:pt x="104649" y="119214"/>
                  </a:lnTo>
                  <a:lnTo>
                    <a:pt x="90489" y="109541"/>
                  </a:lnTo>
                  <a:lnTo>
                    <a:pt x="79481" y="96452"/>
                  </a:lnTo>
                  <a:lnTo>
                    <a:pt x="72347" y="80668"/>
                  </a:lnTo>
                  <a:lnTo>
                    <a:pt x="69808" y="62911"/>
                  </a:lnTo>
                  <a:lnTo>
                    <a:pt x="74753" y="38423"/>
                  </a:lnTo>
                  <a:lnTo>
                    <a:pt x="88235" y="18426"/>
                  </a:lnTo>
                  <a:lnTo>
                    <a:pt x="108232" y="4944"/>
                  </a:lnTo>
                  <a:lnTo>
                    <a:pt x="132720" y="0"/>
                  </a:lnTo>
                  <a:lnTo>
                    <a:pt x="157208" y="4944"/>
                  </a:lnTo>
                  <a:lnTo>
                    <a:pt x="177205" y="18426"/>
                  </a:lnTo>
                  <a:lnTo>
                    <a:pt x="184637" y="29450"/>
                  </a:lnTo>
                  <a:lnTo>
                    <a:pt x="132720" y="29450"/>
                  </a:lnTo>
                  <a:lnTo>
                    <a:pt x="119677" y="32080"/>
                  </a:lnTo>
                  <a:lnTo>
                    <a:pt x="109032" y="39251"/>
                  </a:lnTo>
                  <a:lnTo>
                    <a:pt x="101857" y="49887"/>
                  </a:lnTo>
                  <a:lnTo>
                    <a:pt x="99227" y="62911"/>
                  </a:lnTo>
                  <a:lnTo>
                    <a:pt x="101857" y="75935"/>
                  </a:lnTo>
                  <a:lnTo>
                    <a:pt x="109032" y="86571"/>
                  </a:lnTo>
                  <a:lnTo>
                    <a:pt x="119677" y="93742"/>
                  </a:lnTo>
                  <a:lnTo>
                    <a:pt x="132720" y="96372"/>
                  </a:lnTo>
                  <a:lnTo>
                    <a:pt x="185979" y="96372"/>
                  </a:lnTo>
                  <a:lnTo>
                    <a:pt x="174924" y="109541"/>
                  </a:lnTo>
                  <a:lnTo>
                    <a:pt x="160759" y="119214"/>
                  </a:lnTo>
                  <a:lnTo>
                    <a:pt x="161080" y="162716"/>
                  </a:lnTo>
                  <a:close/>
                </a:path>
                <a:path w="266065" h="831850">
                  <a:moveTo>
                    <a:pt x="185979" y="96372"/>
                  </a:moveTo>
                  <a:lnTo>
                    <a:pt x="132720" y="96372"/>
                  </a:lnTo>
                  <a:lnTo>
                    <a:pt x="145744" y="93742"/>
                  </a:lnTo>
                  <a:lnTo>
                    <a:pt x="156380" y="86571"/>
                  </a:lnTo>
                  <a:lnTo>
                    <a:pt x="163551" y="75935"/>
                  </a:lnTo>
                  <a:lnTo>
                    <a:pt x="166181" y="62911"/>
                  </a:lnTo>
                  <a:lnTo>
                    <a:pt x="163551" y="49887"/>
                  </a:lnTo>
                  <a:lnTo>
                    <a:pt x="156380" y="39251"/>
                  </a:lnTo>
                  <a:lnTo>
                    <a:pt x="145744" y="32080"/>
                  </a:lnTo>
                  <a:lnTo>
                    <a:pt x="132720" y="29450"/>
                  </a:lnTo>
                  <a:lnTo>
                    <a:pt x="184637" y="29450"/>
                  </a:lnTo>
                  <a:lnTo>
                    <a:pt x="190687" y="38423"/>
                  </a:lnTo>
                  <a:lnTo>
                    <a:pt x="195632" y="62911"/>
                  </a:lnTo>
                  <a:lnTo>
                    <a:pt x="193088" y="80668"/>
                  </a:lnTo>
                  <a:lnTo>
                    <a:pt x="185979" y="96372"/>
                  </a:lnTo>
                  <a:close/>
                </a:path>
                <a:path w="266065" h="831850">
                  <a:moveTo>
                    <a:pt x="25857" y="199866"/>
                  </a:moveTo>
                  <a:lnTo>
                    <a:pt x="15794" y="197834"/>
                  </a:lnTo>
                  <a:lnTo>
                    <a:pt x="7575" y="192291"/>
                  </a:lnTo>
                  <a:lnTo>
                    <a:pt x="2032" y="184072"/>
                  </a:lnTo>
                  <a:lnTo>
                    <a:pt x="0" y="174009"/>
                  </a:lnTo>
                  <a:lnTo>
                    <a:pt x="2032" y="163946"/>
                  </a:lnTo>
                  <a:lnTo>
                    <a:pt x="7575" y="155726"/>
                  </a:lnTo>
                  <a:lnTo>
                    <a:pt x="15794" y="150184"/>
                  </a:lnTo>
                  <a:lnTo>
                    <a:pt x="25857" y="148151"/>
                  </a:lnTo>
                  <a:lnTo>
                    <a:pt x="33199" y="149213"/>
                  </a:lnTo>
                  <a:lnTo>
                    <a:pt x="39720" y="152197"/>
                  </a:lnTo>
                  <a:lnTo>
                    <a:pt x="45116" y="156800"/>
                  </a:lnTo>
                  <a:lnTo>
                    <a:pt x="49084" y="162716"/>
                  </a:lnTo>
                  <a:lnTo>
                    <a:pt x="262579" y="162716"/>
                  </a:lnTo>
                  <a:lnTo>
                    <a:pt x="263408" y="163946"/>
                  </a:lnTo>
                  <a:lnTo>
                    <a:pt x="265441" y="174009"/>
                  </a:lnTo>
                  <a:lnTo>
                    <a:pt x="263408" y="184072"/>
                  </a:lnTo>
                  <a:lnTo>
                    <a:pt x="262557" y="185333"/>
                  </a:lnTo>
                  <a:lnTo>
                    <a:pt x="49084" y="185333"/>
                  </a:lnTo>
                  <a:lnTo>
                    <a:pt x="45116" y="191231"/>
                  </a:lnTo>
                  <a:lnTo>
                    <a:pt x="39720" y="195824"/>
                  </a:lnTo>
                  <a:lnTo>
                    <a:pt x="33199" y="198805"/>
                  </a:lnTo>
                  <a:lnTo>
                    <a:pt x="25857" y="199866"/>
                  </a:lnTo>
                  <a:close/>
                </a:path>
                <a:path w="266065" h="831850">
                  <a:moveTo>
                    <a:pt x="262579" y="162716"/>
                  </a:moveTo>
                  <a:lnTo>
                    <a:pt x="216356" y="162716"/>
                  </a:lnTo>
                  <a:lnTo>
                    <a:pt x="220319" y="156800"/>
                  </a:lnTo>
                  <a:lnTo>
                    <a:pt x="225708" y="152197"/>
                  </a:lnTo>
                  <a:lnTo>
                    <a:pt x="232227" y="149213"/>
                  </a:lnTo>
                  <a:lnTo>
                    <a:pt x="239583" y="148151"/>
                  </a:lnTo>
                  <a:lnTo>
                    <a:pt x="249646" y="150184"/>
                  </a:lnTo>
                  <a:lnTo>
                    <a:pt x="257865" y="155726"/>
                  </a:lnTo>
                  <a:lnTo>
                    <a:pt x="262579" y="162716"/>
                  </a:lnTo>
                  <a:close/>
                </a:path>
                <a:path w="266065" h="831850">
                  <a:moveTo>
                    <a:pt x="132720" y="831516"/>
                  </a:moveTo>
                  <a:lnTo>
                    <a:pt x="124315" y="822597"/>
                  </a:lnTo>
                  <a:lnTo>
                    <a:pt x="113696" y="812235"/>
                  </a:lnTo>
                  <a:lnTo>
                    <a:pt x="107312" y="806556"/>
                  </a:lnTo>
                  <a:lnTo>
                    <a:pt x="100863" y="802161"/>
                  </a:lnTo>
                  <a:lnTo>
                    <a:pt x="100863" y="661196"/>
                  </a:lnTo>
                  <a:lnTo>
                    <a:pt x="104200" y="185333"/>
                  </a:lnTo>
                  <a:lnTo>
                    <a:pt x="161208" y="185333"/>
                  </a:lnTo>
                  <a:lnTo>
                    <a:pt x="164096" y="598381"/>
                  </a:lnTo>
                  <a:lnTo>
                    <a:pt x="164096" y="802482"/>
                  </a:lnTo>
                  <a:lnTo>
                    <a:pt x="157808" y="806813"/>
                  </a:lnTo>
                  <a:lnTo>
                    <a:pt x="151584" y="812363"/>
                  </a:lnTo>
                  <a:lnTo>
                    <a:pt x="141125" y="822597"/>
                  </a:lnTo>
                  <a:lnTo>
                    <a:pt x="136762" y="827185"/>
                  </a:lnTo>
                  <a:lnTo>
                    <a:pt x="132720" y="831516"/>
                  </a:lnTo>
                  <a:close/>
                </a:path>
                <a:path w="266065" h="831850">
                  <a:moveTo>
                    <a:pt x="239583" y="199866"/>
                  </a:moveTo>
                  <a:lnTo>
                    <a:pt x="232227" y="198805"/>
                  </a:lnTo>
                  <a:lnTo>
                    <a:pt x="225708" y="195824"/>
                  </a:lnTo>
                  <a:lnTo>
                    <a:pt x="220319" y="191231"/>
                  </a:lnTo>
                  <a:lnTo>
                    <a:pt x="216356" y="185333"/>
                  </a:lnTo>
                  <a:lnTo>
                    <a:pt x="262557" y="185333"/>
                  </a:lnTo>
                  <a:lnTo>
                    <a:pt x="257865" y="192291"/>
                  </a:lnTo>
                  <a:lnTo>
                    <a:pt x="249646" y="197834"/>
                  </a:lnTo>
                  <a:lnTo>
                    <a:pt x="239583" y="199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9642768E-1C47-74F8-F539-CAC6A7821A0C}"/>
                </a:ext>
              </a:extLst>
            </p:cNvPr>
            <p:cNvSpPr/>
            <p:nvPr/>
          </p:nvSpPr>
          <p:spPr>
            <a:xfrm>
              <a:off x="8322840" y="4264387"/>
              <a:ext cx="682596" cy="322988"/>
            </a:xfrm>
            <a:custGeom>
              <a:rect l="l" t="t" r="r" b="b"/>
              <a:pathLst>
                <a:path w="585470" h="276860">
                  <a:moveTo>
                    <a:pt x="292678" y="276380"/>
                  </a:moveTo>
                  <a:lnTo>
                    <a:pt x="250640" y="272295"/>
                  </a:lnTo>
                  <a:lnTo>
                    <a:pt x="210210" y="260376"/>
                  </a:lnTo>
                  <a:lnTo>
                    <a:pt x="171720" y="241128"/>
                  </a:lnTo>
                  <a:lnTo>
                    <a:pt x="135500" y="215055"/>
                  </a:lnTo>
                  <a:lnTo>
                    <a:pt x="101879" y="182663"/>
                  </a:lnTo>
                  <a:lnTo>
                    <a:pt x="71188" y="144457"/>
                  </a:lnTo>
                  <a:lnTo>
                    <a:pt x="43758" y="100941"/>
                  </a:lnTo>
                  <a:lnTo>
                    <a:pt x="19918" y="52620"/>
                  </a:lnTo>
                  <a:lnTo>
                    <a:pt x="0" y="0"/>
                  </a:lnTo>
                  <a:lnTo>
                    <a:pt x="70001" y="0"/>
                  </a:lnTo>
                  <a:lnTo>
                    <a:pt x="96521" y="52002"/>
                  </a:lnTo>
                  <a:lnTo>
                    <a:pt x="128138" y="96765"/>
                  </a:lnTo>
                  <a:lnTo>
                    <a:pt x="164208" y="133301"/>
                  </a:lnTo>
                  <a:lnTo>
                    <a:pt x="204084" y="160622"/>
                  </a:lnTo>
                  <a:lnTo>
                    <a:pt x="247123" y="177740"/>
                  </a:lnTo>
                  <a:lnTo>
                    <a:pt x="292678" y="183665"/>
                  </a:lnTo>
                  <a:lnTo>
                    <a:pt x="482431" y="183665"/>
                  </a:lnTo>
                  <a:lnTo>
                    <a:pt x="449853" y="215055"/>
                  </a:lnTo>
                  <a:lnTo>
                    <a:pt x="413634" y="241128"/>
                  </a:lnTo>
                  <a:lnTo>
                    <a:pt x="375144" y="260376"/>
                  </a:lnTo>
                  <a:lnTo>
                    <a:pt x="334716" y="272295"/>
                  </a:lnTo>
                  <a:lnTo>
                    <a:pt x="292678" y="276380"/>
                  </a:lnTo>
                  <a:close/>
                </a:path>
                <a:path w="585470" h="276860">
                  <a:moveTo>
                    <a:pt x="482431" y="183665"/>
                  </a:moveTo>
                  <a:lnTo>
                    <a:pt x="292678" y="183665"/>
                  </a:lnTo>
                  <a:lnTo>
                    <a:pt x="338221" y="177740"/>
                  </a:lnTo>
                  <a:lnTo>
                    <a:pt x="381255" y="160622"/>
                  </a:lnTo>
                  <a:lnTo>
                    <a:pt x="421131" y="133301"/>
                  </a:lnTo>
                  <a:lnTo>
                    <a:pt x="457200" y="96765"/>
                  </a:lnTo>
                  <a:lnTo>
                    <a:pt x="488813" y="52002"/>
                  </a:lnTo>
                  <a:lnTo>
                    <a:pt x="515322" y="0"/>
                  </a:lnTo>
                  <a:lnTo>
                    <a:pt x="585324" y="0"/>
                  </a:lnTo>
                  <a:lnTo>
                    <a:pt x="565415" y="52620"/>
                  </a:lnTo>
                  <a:lnTo>
                    <a:pt x="541582" y="100941"/>
                  </a:lnTo>
                  <a:lnTo>
                    <a:pt x="514158" y="144457"/>
                  </a:lnTo>
                  <a:lnTo>
                    <a:pt x="483471" y="182663"/>
                  </a:lnTo>
                  <a:lnTo>
                    <a:pt x="482431" y="183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92105F3-2B33-B40B-3709-B8392D1BBD8C}"/>
                </a:ext>
              </a:extLst>
            </p:cNvPr>
            <p:cNvSpPr txBox="1"/>
            <p:nvPr/>
          </p:nvSpPr>
          <p:spPr>
            <a:xfrm>
              <a:off x="2832168" y="2428081"/>
              <a:ext cx="1300472" cy="812636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131862" marR="4607" indent="-120922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Secure</a:t>
              </a:r>
              <a:r>
                <a:rPr lang="en-GB" sz="1600" spc="-5">
                  <a:solidFill>
                    <a:prstClr val="black"/>
                  </a:solidFill>
                  <a:cs typeface="Calibri"/>
                </a:rPr>
                <a:t> and</a:t>
              </a:r>
            </a:p>
            <a:p>
              <a:pPr marL="131862" marR="4607" indent="-120922" algn="ctr" defTabSz="829178">
                <a:spcBef>
                  <a:spcPts val="177"/>
                </a:spcBef>
              </a:pPr>
              <a:r>
                <a:rPr lang="en-GB" sz="1600" spc="-5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table</a:t>
              </a:r>
              <a:endParaRPr lang="en-GB" sz="1600" spc="-5">
                <a:solidFill>
                  <a:prstClr val="black"/>
                </a:solidFill>
                <a:cs typeface="Calibri"/>
              </a:endParaRPr>
            </a:p>
            <a:p>
              <a:pPr marL="131862" marR="4607" indent="-120922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Government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F3AA233-8820-10E6-2290-EFFEF420F7ED}"/>
                </a:ext>
              </a:extLst>
            </p:cNvPr>
            <p:cNvSpPr txBox="1"/>
            <p:nvPr/>
          </p:nvSpPr>
          <p:spPr>
            <a:xfrm>
              <a:off x="4415906" y="2428780"/>
              <a:ext cx="1301337" cy="504071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algn="ctr" defTabSz="829178">
                <a:spcBef>
                  <a:spcPts val="91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Financially</a:t>
              </a:r>
              <a:r>
                <a:rPr sz="1600" spc="-45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secure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9E78061-1EC5-7874-7A4D-B47EBF61F7B5}"/>
                </a:ext>
              </a:extLst>
            </p:cNvPr>
            <p:cNvSpPr txBox="1"/>
            <p:nvPr/>
          </p:nvSpPr>
          <p:spPr>
            <a:xfrm>
              <a:off x="6113417" y="2426532"/>
              <a:ext cx="1380728" cy="761340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11516" marR="4607" indent="35125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Preferred </a:t>
              </a:r>
              <a:r>
                <a:rPr lang="en-GB" sz="1600" spc="-5">
                  <a:solidFill>
                    <a:prstClr val="black"/>
                  </a:solidFill>
                  <a:cs typeface="Calibri"/>
                </a:rPr>
                <a:t>F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lag</a:t>
              </a:r>
              <a:r>
                <a:rPr lang="en-GB" sz="1600" spc="-5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by banks and</a:t>
              </a:r>
              <a:r>
                <a:rPr sz="1600" spc="-68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insurers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199F616-71CA-7AB8-B0F5-01304728A1F2}"/>
                </a:ext>
              </a:extLst>
            </p:cNvPr>
            <p:cNvSpPr txBox="1"/>
            <p:nvPr/>
          </p:nvSpPr>
          <p:spPr>
            <a:xfrm>
              <a:off x="7946932" y="2426532"/>
              <a:ext cx="1605096" cy="761340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86373" marR="4607" indent="-75432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Located </a:t>
              </a:r>
              <a:r>
                <a:rPr sz="1600">
                  <a:solidFill>
                    <a:prstClr val="black"/>
                  </a:solidFill>
                  <a:cs typeface="Calibri"/>
                </a:rPr>
                <a:t>in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Europe</a:t>
              </a:r>
              <a:r>
                <a:rPr sz="1600" spc="-77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but not an EU</a:t>
              </a:r>
              <a:r>
                <a:rPr sz="1600" spc="-41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member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CD00802A-F594-1846-1DC4-6E7C356FB029}"/>
                </a:ext>
              </a:extLst>
            </p:cNvPr>
            <p:cNvSpPr txBox="1"/>
            <p:nvPr/>
          </p:nvSpPr>
          <p:spPr>
            <a:xfrm>
              <a:off x="2506318" y="4895219"/>
              <a:ext cx="1849251" cy="540767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189444" marR="4607" indent="-178504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Tax friendly</a:t>
              </a:r>
              <a:r>
                <a:rPr sz="1600" spc="-59">
                  <a:solidFill>
                    <a:prstClr val="black"/>
                  </a:solidFill>
                  <a:cs typeface="Calibri"/>
                </a:rPr>
                <a:t> </a:t>
              </a:r>
              <a:endParaRPr lang="en-GB" sz="1600" spc="-59">
                <a:solidFill>
                  <a:prstClr val="black"/>
                </a:solidFill>
                <a:cs typeface="Calibri"/>
              </a:endParaRPr>
            </a:p>
            <a:p>
              <a:pPr marL="189444" marR="4607" indent="-178504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OECD whitelisted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74792B5-92E2-F2EE-2046-010C8234987E}"/>
                </a:ext>
              </a:extLst>
            </p:cNvPr>
            <p:cNvSpPr txBox="1"/>
            <p:nvPr/>
          </p:nvSpPr>
          <p:spPr>
            <a:xfrm>
              <a:off x="4628952" y="4895613"/>
              <a:ext cx="1077198" cy="750292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algn="ctr" defTabSz="829178">
                <a:spcBef>
                  <a:spcPts val="91"/>
                </a:spcBef>
              </a:pPr>
              <a:r>
                <a:rPr sz="1600" spc="-5">
                  <a:solidFill>
                    <a:prstClr val="black"/>
                  </a:solidFill>
                  <a:cs typeface="Calibri"/>
                </a:rPr>
                <a:t>0% corporate</a:t>
              </a:r>
              <a:r>
                <a:rPr sz="1600" spc="-59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tax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5BF8E651-CECC-BE79-6E6B-E4A23DC2D510}"/>
                </a:ext>
              </a:extLst>
            </p:cNvPr>
            <p:cNvSpPr txBox="1"/>
            <p:nvPr/>
          </p:nvSpPr>
          <p:spPr>
            <a:xfrm>
              <a:off x="6240084" y="4895219"/>
              <a:ext cx="1420717" cy="1389717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12092" marR="5182" algn="ctr" defTabSz="829178">
                <a:spcBef>
                  <a:spcPts val="177"/>
                </a:spcBef>
              </a:pPr>
              <a:r>
                <a:rPr sz="16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Part of the British</a:t>
              </a:r>
              <a:r>
                <a:rPr sz="1600" spc="-41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Isles  but not </a:t>
              </a:r>
              <a:r>
                <a:rPr sz="160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in </a:t>
              </a:r>
              <a:r>
                <a:rPr sz="16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sz="1600" spc="-41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UK</a:t>
              </a:r>
              <a:endParaRPr sz="160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829178"/>
              <a:r>
                <a:rPr sz="16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sz="12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VAT linked with</a:t>
              </a:r>
              <a:r>
                <a:rPr sz="1200" spc="-27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2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UK</a:t>
              </a:r>
              <a:endParaRPr sz="120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1516" marR="4607" algn="ctr" defTabSz="829178">
                <a:spcBef>
                  <a:spcPts val="54"/>
                </a:spcBef>
              </a:pPr>
              <a:r>
                <a:rPr sz="12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-Independent of UK</a:t>
              </a:r>
              <a:r>
                <a:rPr sz="1200" spc="-54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2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for  other tax</a:t>
              </a:r>
              <a:r>
                <a:rPr sz="1200" spc="-23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200" spc="-5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matters</a:t>
              </a:r>
              <a:endParaRPr sz="120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5" name="Graphic 34" descr="Europe with solid fill">
              <a:extLst>
                <a:ext uri="{FF2B5EF4-FFF2-40B4-BE49-F238E27FC236}">
                  <a16:creationId xmlns:a16="http://schemas.microsoft.com/office/drawing/2014/main" id="{D87E7B7C-4A6F-63CA-70C6-214D6166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19279" y="911034"/>
              <a:ext cx="1605096" cy="1605096"/>
            </a:xfrm>
            <a:prstGeom prst="rect">
              <a:avLst/>
            </a:prstGeom>
          </p:spPr>
        </p:pic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BB94855B-4F0B-3EE7-648F-A82B24732A95}"/>
                </a:ext>
              </a:extLst>
            </p:cNvPr>
            <p:cNvSpPr txBox="1"/>
            <p:nvPr/>
          </p:nvSpPr>
          <p:spPr>
            <a:xfrm>
              <a:off x="8007772" y="4911750"/>
              <a:ext cx="1299301" cy="1007561"/>
            </a:xfrm>
            <a:prstGeom prst="rect">
              <a:avLst/>
            </a:prstGeom>
          </p:spPr>
          <p:txBody>
            <a:bodyPr vert="horz" wrap="square" lIns="0" tIns="22457" rIns="0" bIns="0" rtlCol="0">
              <a:spAutoFit/>
            </a:bodyPr>
            <a:lstStyle/>
            <a:p>
              <a:pPr marL="62188" marR="4607" indent="-51248" algn="ctr" defTabSz="829178">
                <a:spcBef>
                  <a:spcPts val="177"/>
                </a:spcBef>
              </a:pPr>
              <a:r>
                <a:rPr lang="en-GB" sz="1600" spc="-5">
                  <a:solidFill>
                    <a:prstClr val="black"/>
                  </a:solidFill>
                  <a:cs typeface="Calibri"/>
                </a:rPr>
                <a:t>Maritime cluster built on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maritime</a:t>
              </a:r>
              <a:r>
                <a:rPr sz="1600" spc="-23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600" spc="-5">
                  <a:solidFill>
                    <a:prstClr val="black"/>
                  </a:solidFill>
                  <a:cs typeface="Calibri"/>
                </a:rPr>
                <a:t>tradition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7E4E0A-AF2A-F985-FADD-CB86AE0434BF}"/>
                </a:ext>
              </a:extLst>
            </p:cNvPr>
            <p:cNvGrpSpPr/>
            <p:nvPr/>
          </p:nvGrpSpPr>
          <p:grpSpPr>
            <a:xfrm>
              <a:off x="4600733" y="3650070"/>
              <a:ext cx="1126459" cy="1130727"/>
              <a:chOff x="4600733" y="3650070"/>
              <a:chExt cx="1126459" cy="1130727"/>
            </a:xfrm>
          </p:grpSpPr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id="{2676A0B1-05B6-8954-F328-FD8013691EA5}"/>
                  </a:ext>
                </a:extLst>
              </p:cNvPr>
              <p:cNvSpPr txBox="1"/>
              <p:nvPr/>
            </p:nvSpPr>
            <p:spPr>
              <a:xfrm>
                <a:off x="5028681" y="4056399"/>
                <a:ext cx="396083" cy="374127"/>
              </a:xfrm>
              <a:prstGeom prst="rect">
                <a:avLst/>
              </a:prstGeom>
            </p:spPr>
            <p:txBody>
              <a:bodyPr vert="horz" wrap="square" lIns="0" tIns="11516" rIns="0" bIns="0" rtlCol="0">
                <a:spAutoFit/>
              </a:bodyPr>
              <a:lstStyle/>
              <a:p>
                <a:pPr marL="11516" defTabSz="829178">
                  <a:spcBef>
                    <a:spcPts val="91"/>
                  </a:spcBef>
                </a:pPr>
                <a:r>
                  <a:rPr sz="1814" b="1" spc="-5">
                    <a:solidFill>
                      <a:srgbClr val="086FB8"/>
                    </a:solidFill>
                    <a:latin typeface="Calibri"/>
                    <a:cs typeface="Calibri"/>
                  </a:rPr>
                  <a:t>0</a:t>
                </a:r>
                <a:r>
                  <a:rPr sz="1814" b="1">
                    <a:solidFill>
                      <a:srgbClr val="086FB8"/>
                    </a:solidFill>
                    <a:latin typeface="Calibri"/>
                    <a:cs typeface="Calibri"/>
                  </a:rPr>
                  <a:t>%</a:t>
                </a:r>
                <a:endParaRPr sz="1814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5190298B-C6E8-9B4E-0297-08DA63C09576}"/>
                  </a:ext>
                </a:extLst>
              </p:cNvPr>
              <p:cNvSpPr/>
              <p:nvPr/>
            </p:nvSpPr>
            <p:spPr>
              <a:xfrm>
                <a:off x="4600733" y="3650070"/>
                <a:ext cx="1126459" cy="1130727"/>
              </a:xfrm>
              <a:prstGeom prst="donut">
                <a:avLst/>
              </a:prstGeom>
              <a:solidFill>
                <a:srgbClr val="0870B8"/>
              </a:solidFill>
              <a:ln>
                <a:solidFill>
                  <a:srgbClr val="0870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20993191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3783-2EEC-4894-5D43-533EABA1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29064"/>
            <a:ext cx="11366500" cy="1222167"/>
          </a:xfrm>
        </p:spPr>
        <p:txBody>
          <a:bodyPr/>
          <a:lstStyle/>
          <a:p>
            <a:r>
              <a:rPr lang="en-GB"/>
              <a:t>The IOM MORU Framework – Important Concepts</a:t>
            </a:r>
            <a:endParaRPr lang="en-IM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5B027D-47B6-6562-EB6F-F02ABA5E2C0F}"/>
              </a:ext>
            </a:extLst>
          </p:cNvPr>
          <p:cNvGrpSpPr/>
          <p:nvPr/>
        </p:nvGrpSpPr>
        <p:grpSpPr>
          <a:xfrm>
            <a:off x="3140826" y="1551231"/>
            <a:ext cx="6930274" cy="3980790"/>
            <a:chOff x="3249151" y="1690688"/>
            <a:chExt cx="6930274" cy="39807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0271B2-502B-2D37-09E0-D0BC640F6804}"/>
                </a:ext>
              </a:extLst>
            </p:cNvPr>
            <p:cNvGrpSpPr/>
            <p:nvPr/>
          </p:nvGrpSpPr>
          <p:grpSpPr>
            <a:xfrm>
              <a:off x="3249151" y="1690688"/>
              <a:ext cx="1488631" cy="914400"/>
              <a:chOff x="5064569" y="2971800"/>
              <a:chExt cx="1488631" cy="914400"/>
            </a:xfrm>
            <a:solidFill>
              <a:srgbClr val="0870B8"/>
            </a:solidFill>
          </p:grpSpPr>
          <p:pic>
            <p:nvPicPr>
              <p:cNvPr id="21" name="Graphic 20" descr="Cruise ship with solid fill">
                <a:extLst>
                  <a:ext uri="{FF2B5EF4-FFF2-40B4-BE49-F238E27FC236}">
                    <a16:creationId xmlns:a16="http://schemas.microsoft.com/office/drawing/2014/main" id="{0973EA31-FC5C-A2BB-68B0-E4FFB3117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64569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Graphic 22" descr="Question Mark with solid fill">
                <a:extLst>
                  <a:ext uri="{FF2B5EF4-FFF2-40B4-BE49-F238E27FC236}">
                    <a16:creationId xmlns:a16="http://schemas.microsoft.com/office/drawing/2014/main" id="{E672EB23-4F9C-1927-2605-C99C0BB0D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6" name="Graphic 5" descr="CheckList with solid fill">
              <a:extLst>
                <a:ext uri="{FF2B5EF4-FFF2-40B4-BE49-F238E27FC236}">
                  <a16:creationId xmlns:a16="http://schemas.microsoft.com/office/drawing/2014/main" id="{28FCB9C5-520E-7ED9-00C2-670B46EA1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49151" y="3223883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Earth globe: Africa and Europe with solid fill">
              <a:extLst>
                <a:ext uri="{FF2B5EF4-FFF2-40B4-BE49-F238E27FC236}">
                  <a16:creationId xmlns:a16="http://schemas.microsoft.com/office/drawing/2014/main" id="{BFEE64C5-AA5E-75D1-FCC5-3B1A2382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151" y="4757078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DEC7CF-BB02-D36F-2529-D8B2500F940C}"/>
                </a:ext>
              </a:extLst>
            </p:cNvPr>
            <p:cNvSpPr txBox="1"/>
            <p:nvPr/>
          </p:nvSpPr>
          <p:spPr>
            <a:xfrm>
              <a:off x="4763590" y="1915783"/>
              <a:ext cx="4395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MORU are floating, movable assets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A ship in certain areas of Maritime law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5B3876-BD4F-BBBF-294B-20AEDB2CF76C}"/>
                </a:ext>
              </a:extLst>
            </p:cNvPr>
            <p:cNvSpPr txBox="1"/>
            <p:nvPr/>
          </p:nvSpPr>
          <p:spPr>
            <a:xfrm>
              <a:off x="4763591" y="3357917"/>
              <a:ext cx="4395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Clarifies a MORU’s status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Complements Coastal State Regulation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3D5A55-CB9E-6185-7035-A23889189A17}"/>
                </a:ext>
              </a:extLst>
            </p:cNvPr>
            <p:cNvSpPr txBox="1"/>
            <p:nvPr/>
          </p:nvSpPr>
          <p:spPr>
            <a:xfrm>
              <a:off x="4763590" y="4891112"/>
              <a:ext cx="541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IOM Shipping Register is an International Register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Targeted at global market</a:t>
              </a:r>
            </a:p>
          </p:txBody>
        </p:sp>
      </p:grp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7171B022-E746-9535-BE37-C4B40358C1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</p:spTree>
    <p:extLst>
      <p:ext uri="{BB962C8B-B14F-4D97-AF65-F5344CB8AC3E}">
        <p14:creationId val="180438321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A70E7F04-33B4-33E4-D6FC-ABDD8055A5C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" name="Content Placeholder 5" descr="A blue and black logo&#10;&#10;AI-generated content may be incorrect.">
            <a:extLst>
              <a:ext uri="{FF2B5EF4-FFF2-40B4-BE49-F238E27FC236}">
                <a16:creationId xmlns:a16="http://schemas.microsoft.com/office/drawing/2014/main" id="{C7377634-0ABF-AB9F-ED6F-9D7FD5710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7600" y="4024506"/>
            <a:ext cx="4724400" cy="2857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0E02C-CF30-2D57-08B9-FDB85F5F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262592"/>
            <a:ext cx="11468100" cy="1325563"/>
          </a:xfrm>
        </p:spPr>
        <p:txBody>
          <a:bodyPr/>
          <a:lstStyle/>
          <a:p>
            <a:pPr algn="ctr"/>
            <a:r>
              <a:rPr lang="en-GB"/>
              <a:t>The IOM MORU Framework – Legislative Process</a:t>
            </a:r>
            <a:endParaRPr lang="en-IM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70A6C-A500-50A8-E78C-3C0FE36E0960}"/>
              </a:ext>
            </a:extLst>
          </p:cNvPr>
          <p:cNvGrpSpPr/>
          <p:nvPr/>
        </p:nvGrpSpPr>
        <p:grpSpPr>
          <a:xfrm>
            <a:off x="2031192" y="2369398"/>
            <a:ext cx="8129614" cy="3083858"/>
            <a:chOff x="2030386" y="2848768"/>
            <a:chExt cx="8129614" cy="308385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2F6B7F-F6BC-2F33-E7BC-35457B9BE865}"/>
                </a:ext>
              </a:extLst>
            </p:cNvPr>
            <p:cNvGrpSpPr/>
            <p:nvPr/>
          </p:nvGrpSpPr>
          <p:grpSpPr>
            <a:xfrm>
              <a:off x="2030386" y="2848768"/>
              <a:ext cx="2905151" cy="3083858"/>
              <a:chOff x="2030386" y="2848768"/>
              <a:chExt cx="2905151" cy="3083858"/>
            </a:xfrm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D674C887-4EDC-677A-1EF8-5BC0CECFF816}"/>
                  </a:ext>
                </a:extLst>
              </p:cNvPr>
              <p:cNvSpPr/>
              <p:nvPr/>
            </p:nvSpPr>
            <p:spPr>
              <a:xfrm>
                <a:off x="2034381" y="2848768"/>
                <a:ext cx="2901156" cy="1160462"/>
              </a:xfrm>
              <a:custGeom>
                <a:gdLst>
                  <a:gd name="csX0" fmla="*/ 0 w 2901156"/>
                  <a:gd name="csY0" fmla="*/ 0 h 1160462"/>
                  <a:gd name="csX1" fmla="*/ 2320925 w 2901156"/>
                  <a:gd name="csY1" fmla="*/ 0 h 1160462"/>
                  <a:gd name="csX2" fmla="*/ 2901156 w 2901156"/>
                  <a:gd name="csY2" fmla="*/ 580231 h 1160462"/>
                  <a:gd name="csX3" fmla="*/ 2320925 w 2901156"/>
                  <a:gd name="csY3" fmla="*/ 1160462 h 1160462"/>
                  <a:gd name="csX4" fmla="*/ 0 w 2901156"/>
                  <a:gd name="csY4" fmla="*/ 1160462 h 1160462"/>
                  <a:gd name="csX5" fmla="*/ 580231 w 2901156"/>
                  <a:gd name="csY5" fmla="*/ 580231 h 1160462"/>
                  <a:gd name="csX6" fmla="*/ 0 w 2901156"/>
                  <a:gd name="csY6" fmla="*/ 0 h 1160462"/>
                </a:gdLst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70B8"/>
              </a:solidFill>
              <a:ln>
                <a:solidFill>
                  <a:srgbClr val="0870B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4244" tIns="34671" rIns="614902" bIns="34671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/>
                  <a:t>Regulatory Review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D173D5-6B47-1999-8AA1-3105298AE9A5}"/>
                  </a:ext>
                </a:extLst>
              </p:cNvPr>
              <p:cNvSpPr txBox="1"/>
              <p:nvPr/>
            </p:nvSpPr>
            <p:spPr>
              <a:xfrm>
                <a:off x="2030386" y="4178300"/>
                <a:ext cx="2601778" cy="17543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Comprehensive Review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Specialist Consultant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Industry Support (NDA)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FD0B94-E506-F05D-3B30-DEE9B771BFA7}"/>
                </a:ext>
              </a:extLst>
            </p:cNvPr>
            <p:cNvGrpSpPr/>
            <p:nvPr/>
          </p:nvGrpSpPr>
          <p:grpSpPr>
            <a:xfrm>
              <a:off x="4645421" y="2848768"/>
              <a:ext cx="2901156" cy="2806860"/>
              <a:chOff x="4645421" y="2848768"/>
              <a:chExt cx="2901156" cy="2806860"/>
            </a:xfrm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1E9E01DB-1976-50A5-4AED-5D79759310A0}"/>
                  </a:ext>
                </a:extLst>
              </p:cNvPr>
              <p:cNvSpPr/>
              <p:nvPr/>
            </p:nvSpPr>
            <p:spPr>
              <a:xfrm>
                <a:off x="4645421" y="2848768"/>
                <a:ext cx="2901156" cy="1160462"/>
              </a:xfrm>
              <a:custGeom>
                <a:gdLst>
                  <a:gd name="csX0" fmla="*/ 0 w 2901156"/>
                  <a:gd name="csY0" fmla="*/ 0 h 1160462"/>
                  <a:gd name="csX1" fmla="*/ 2320925 w 2901156"/>
                  <a:gd name="csY1" fmla="*/ 0 h 1160462"/>
                  <a:gd name="csX2" fmla="*/ 2901156 w 2901156"/>
                  <a:gd name="csY2" fmla="*/ 580231 h 1160462"/>
                  <a:gd name="csX3" fmla="*/ 2320925 w 2901156"/>
                  <a:gd name="csY3" fmla="*/ 1160462 h 1160462"/>
                  <a:gd name="csX4" fmla="*/ 0 w 2901156"/>
                  <a:gd name="csY4" fmla="*/ 1160462 h 1160462"/>
                  <a:gd name="csX5" fmla="*/ 580231 w 2901156"/>
                  <a:gd name="csY5" fmla="*/ 580231 h 1160462"/>
                  <a:gd name="csX6" fmla="*/ 0 w 2901156"/>
                  <a:gd name="csY6" fmla="*/ 0 h 1160462"/>
                </a:gdLst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70B8"/>
              </a:solidFill>
              <a:ln>
                <a:solidFill>
                  <a:srgbClr val="0870B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4244" tIns="34671" rIns="614902" bIns="34671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/>
                  <a:t>Legislative package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80A2A-9B8A-C343-40B4-E595C8C561DF}"/>
                  </a:ext>
                </a:extLst>
              </p:cNvPr>
              <p:cNvSpPr txBox="1"/>
              <p:nvPr/>
            </p:nvSpPr>
            <p:spPr>
              <a:xfrm>
                <a:off x="4791129" y="4178300"/>
                <a:ext cx="24799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Three stage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Application Order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MORU Order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Bespoke Regulation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69A1B4-647D-BDF0-FA2B-D6BA28FBA68D}"/>
                </a:ext>
              </a:extLst>
            </p:cNvPr>
            <p:cNvGrpSpPr/>
            <p:nvPr/>
          </p:nvGrpSpPr>
          <p:grpSpPr>
            <a:xfrm>
              <a:off x="7256462" y="2848768"/>
              <a:ext cx="2903538" cy="2539117"/>
              <a:chOff x="7256462" y="2848768"/>
              <a:chExt cx="2903538" cy="2539117"/>
            </a:xfrm>
          </p:grpSpPr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5F52A119-8131-DD5C-5BF0-AF72142C5D97}"/>
                  </a:ext>
                </a:extLst>
              </p:cNvPr>
              <p:cNvSpPr/>
              <p:nvPr/>
            </p:nvSpPr>
            <p:spPr>
              <a:xfrm>
                <a:off x="7256462" y="2848768"/>
                <a:ext cx="2901156" cy="1160462"/>
              </a:xfrm>
              <a:custGeom>
                <a:gdLst>
                  <a:gd name="csX0" fmla="*/ 0 w 2901156"/>
                  <a:gd name="csY0" fmla="*/ 0 h 1160462"/>
                  <a:gd name="csX1" fmla="*/ 2320925 w 2901156"/>
                  <a:gd name="csY1" fmla="*/ 0 h 1160462"/>
                  <a:gd name="csX2" fmla="*/ 2901156 w 2901156"/>
                  <a:gd name="csY2" fmla="*/ 580231 h 1160462"/>
                  <a:gd name="csX3" fmla="*/ 2320925 w 2901156"/>
                  <a:gd name="csY3" fmla="*/ 1160462 h 1160462"/>
                  <a:gd name="csX4" fmla="*/ 0 w 2901156"/>
                  <a:gd name="csY4" fmla="*/ 1160462 h 1160462"/>
                  <a:gd name="csX5" fmla="*/ 580231 w 2901156"/>
                  <a:gd name="csY5" fmla="*/ 580231 h 1160462"/>
                  <a:gd name="csX6" fmla="*/ 0 w 2901156"/>
                  <a:gd name="csY6" fmla="*/ 0 h 1160462"/>
                </a:gdLst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70B8"/>
              </a:solidFill>
              <a:ln>
                <a:solidFill>
                  <a:srgbClr val="0870B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4244" tIns="34671" rIns="614902" bIns="34671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/>
                  <a:t>MORU</a:t>
                </a:r>
                <a:r>
                  <a:rPr lang="en-GB" sz="2600" kern="1200"/>
                  <a:t> Framework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F9EFF-11C6-E5EF-CFAD-239D88F61CF0}"/>
                  </a:ext>
                </a:extLst>
              </p:cNvPr>
              <p:cNvSpPr txBox="1"/>
              <p:nvPr/>
            </p:nvSpPr>
            <p:spPr>
              <a:xfrm>
                <a:off x="7475565" y="4187556"/>
                <a:ext cx="26844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MORU Registration permitted under Part I of the Merchant Shipping Register</a:t>
                </a:r>
              </a:p>
            </p:txBody>
          </p:sp>
        </p:grpSp>
      </p:grp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CFBEC1AB-520B-388C-662E-79C822448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368800"/>
            <a:ext cx="4495800" cy="2489200"/>
          </a:xfrm>
          <a:prstGeom prst="rect">
            <a:avLst/>
          </a:prstGeom>
        </p:spPr>
      </p:pic>
    </p:spTree>
    <p:extLst>
      <p:ext uri="{BB962C8B-B14F-4D97-AF65-F5344CB8AC3E}">
        <p14:creationId val="20711106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22631.0"/>
  <p:tag name="AS_RELEASE_DATE" val="2024.11.14"/>
  <p:tag name="AS_TITLE" val="Aspose.Slides for .NET 4.0 Client Profile"/>
  <p:tag name="AS_VERSION" val="24.1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297FD5"/>
      </a:hlink>
      <a:folHlink>
        <a:srgbClr val="7030A0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93493085537448D4D260FF0280B71" ma:contentTypeVersion="15" ma:contentTypeDescription="Create a new document." ma:contentTypeScope="" ma:versionID="2790a5b42523ac884dc7a9966ad46eaa">
  <xsd:schema xmlns:xsd="http://www.w3.org/2001/XMLSchema" xmlns:xs="http://www.w3.org/2001/XMLSchema" xmlns:p="http://schemas.microsoft.com/office/2006/metadata/properties" xmlns:ns2="9c04fbca-1cf3-4ea4-b8c6-8da1d27ad77e" xmlns:ns3="e515421a-385e-4362-97c9-a79b9746b966" targetNamespace="http://schemas.microsoft.com/office/2006/metadata/properties" ma:root="true" ma:fieldsID="b4991af8427b51362dde5f335aa2a033" ns2:_="" ns3:_="">
    <xsd:import namespace="9c04fbca-1cf3-4ea4-b8c6-8da1d27ad77e"/>
    <xsd:import namespace="e515421a-385e-4362-97c9-a79b9746b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4fbca-1cf3-4ea4-b8c6-8da1d27ad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daf3528-25ce-4031-bf38-e345f746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5421a-385e-4362-97c9-a79b9746b96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76cb60-a637-4f2b-b648-340bb6a10871}" ma:internalName="TaxCatchAll" ma:showField="CatchAllData" ma:web="e515421a-385e-4362-97c9-a79b9746b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15421a-385e-4362-97c9-a79b9746b966" xsi:nil="true"/>
    <lcf76f155ced4ddcb4097134ff3c332f xmlns="9c04fbca-1cf3-4ea4-b8c6-8da1d27ad7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4D0CD5-8FB3-4B51-A876-190E8C04C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C8E62F-9BE2-41C1-84A0-76BF2CA01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4fbca-1cf3-4ea4-b8c6-8da1d27ad77e"/>
    <ds:schemaRef ds:uri="e515421a-385e-4362-97c9-a79b9746b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451DAA-3232-47C6-B617-D32779C566F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e515421a-385e-4362-97c9-a79b9746b96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c04fbca-1cf3-4ea4-b8c6-8da1d27ad77e"/>
    <ds:schemaRef ds:uri="http://www.w3.org/XML/1998/namespace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24.1100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0x010100B1593493085537448D4D260FF0280B71</vt:lpwstr>
  </property>
</Properties>
</file>