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</p:sldMasterIdLst>
  <p:notesMasterIdLst>
    <p:notesMasterId r:id="rId4"/>
  </p:notesMasterIdLst>
  <p:handoutMasterIdLst>
    <p:handoutMasterId r:id="rId5"/>
  </p:handoutMasterIdLst>
  <p:sldIdLst>
    <p:sldId id="349" r:id="rId2"/>
    <p:sldId id="348" r:id="rId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y Delapaz" initials="BD" lastIdx="3" clrIdx="0">
    <p:extLst>
      <p:ext uri="{19B8F6BF-5375-455C-9EA6-DF929625EA0E}">
        <p15:presenceInfo xmlns:p15="http://schemas.microsoft.com/office/powerpoint/2012/main" userId="S::BDelapaz@eagle.org::e02c2870-be5b-4899-8f2e-f77220e4c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E"/>
    <a:srgbClr val="767171"/>
    <a:srgbClr val="A6A6A6"/>
    <a:srgbClr val="DA1F33"/>
    <a:srgbClr val="FFFFFF"/>
    <a:srgbClr val="DA1A32"/>
    <a:srgbClr val="5B89B4"/>
    <a:srgbClr val="4F9E45"/>
    <a:srgbClr val="FBAD1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9777" autoAdjust="0"/>
  </p:normalViewPr>
  <p:slideViewPr>
    <p:cSldViewPr snapToObjects="1">
      <p:cViewPr varScale="1">
        <p:scale>
          <a:sx n="53" d="100"/>
          <a:sy n="53" d="100"/>
        </p:scale>
        <p:origin x="11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6" d="100"/>
          <a:sy n="156" d="100"/>
        </p:scale>
        <p:origin x="2226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8B80-0403-D045-92C4-F62398F7316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C93A-2314-C14C-BC2A-B9EBBC66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4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331A-02E9-794B-A5E4-62D509649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5F06A-D059-DF40-8F37-B3738D7D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719B00-5E74-4A40-908F-80F54579B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F7D975-B37C-44FE-76B6-55FB7196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7" r="1420"/>
          <a:stretch>
            <a:fillRect/>
          </a:stretch>
        </p:blipFill>
        <p:spPr>
          <a:xfrm>
            <a:off x="9104765" y="438973"/>
            <a:ext cx="2713016" cy="1043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CE6962-D6D1-435E-BEDB-1C1A82C6D703}"/>
              </a:ext>
            </a:extLst>
          </p:cNvPr>
          <p:cNvSpPr txBox="1"/>
          <p:nvPr userDrawn="1"/>
        </p:nvSpPr>
        <p:spPr>
          <a:xfrm>
            <a:off x="500550" y="6553200"/>
            <a:ext cx="5631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Book Antiqua" charset="0"/>
                <a:cs typeface="Arial" panose="020B0604020202020204" pitchFamily="34" charset="0"/>
              </a:rPr>
              <a:t>© 2026 American Bureau of Shipping. All rights reserved.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C4B21789-5911-48CB-B2F1-8878F377A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910" y="2898170"/>
            <a:ext cx="5863890" cy="756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Month Day, Year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C634741-4120-4EA5-86D0-EABE41D36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911" y="2213831"/>
            <a:ext cx="6778290" cy="7604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232157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D6230-6376-8729-2053-D645C0717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C634741-4120-4EA5-86D0-EABE41D36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088" y="2743200"/>
            <a:ext cx="6632712" cy="760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667477E9-AE50-42CC-8A39-C9D4B0C35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39376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070A3-1C1A-5BFA-54C2-A3F2FD8BB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7" r="1420"/>
          <a:stretch>
            <a:fillRect/>
          </a:stretch>
        </p:blipFill>
        <p:spPr>
          <a:xfrm>
            <a:off x="9104765" y="438973"/>
            <a:ext cx="2713016" cy="10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2136B-508F-3D4E-7073-46BC04ABD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C634741-4120-4EA5-86D0-EABE41D36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088" y="2743200"/>
            <a:ext cx="6632712" cy="760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0046C08-486D-96F1-26C3-5D3A621A0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AF53D-5393-05D1-806C-09456120A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7" r="1420"/>
          <a:stretch>
            <a:fillRect/>
          </a:stretch>
        </p:blipFill>
        <p:spPr>
          <a:xfrm>
            <a:off x="9104765" y="438973"/>
            <a:ext cx="2713016" cy="10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8BABC94-E287-640C-C62C-3AE72E270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F2E09D-0379-2031-5305-76F64CC970F3}"/>
              </a:ext>
            </a:extLst>
          </p:cNvPr>
          <p:cNvCxnSpPr>
            <a:cxnSpLocks/>
          </p:cNvCxnSpPr>
          <p:nvPr userDrawn="1"/>
        </p:nvCxnSpPr>
        <p:spPr>
          <a:xfrm>
            <a:off x="3962400" y="1439713"/>
            <a:ext cx="42672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D6C87DB-76C4-1ADD-1E7D-05DC098F2C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760411"/>
            <a:ext cx="10363200" cy="61277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Meet the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A523A-5C74-B98A-95C5-6AD440CA7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5DF0B-1495-C51D-FC09-CA0A4765B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8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1331C4-3751-E2D7-B871-23716BAD5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26F6DF-B20A-D3DE-0CF6-64B48D859A97}"/>
              </a:ext>
            </a:extLst>
          </p:cNvPr>
          <p:cNvCxnSpPr>
            <a:cxnSpLocks/>
          </p:cNvCxnSpPr>
          <p:nvPr userDrawn="1"/>
        </p:nvCxnSpPr>
        <p:spPr>
          <a:xfrm>
            <a:off x="3390900" y="1439713"/>
            <a:ext cx="54102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902E1D9-20E4-8E70-F1B8-D66A7BA084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760411"/>
            <a:ext cx="10363200" cy="61277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Meet the Speakers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06795-BF3E-5211-7E33-5498E738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68703-A91F-5794-747A-CCD340754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41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Dark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84201EB9-671D-F07F-6CA4-372DC9279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2841"/>
            <a:ext cx="6019800" cy="6880841"/>
          </a:xfrm>
          <a:prstGeom prst="rect">
            <a:avLst/>
          </a:prstGeom>
        </p:spPr>
      </p:pic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543984" y="1600200"/>
            <a:ext cx="4891617" cy="410579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7432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-27432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188720" indent="-27432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4480" indent="-36576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84" y="547688"/>
            <a:ext cx="4891616" cy="10525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6604000" y="547688"/>
            <a:ext cx="5096933" cy="515830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1000"/>
              </a:spcBef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1000"/>
              </a:spcBef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AF61745C-ED89-41B8-AA67-C7912EF5AB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2CA7D-789F-EFB8-CC62-F70E8F29E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1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Dark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84201EB9-671D-F07F-6CA4-372DC9279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22841"/>
            <a:ext cx="6096000" cy="6880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54949-0DE1-1070-2FB5-9828DF75E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7" r="1420"/>
          <a:stretch>
            <a:fillRect/>
          </a:stretch>
        </p:blipFill>
        <p:spPr>
          <a:xfrm>
            <a:off x="10749121" y="6216885"/>
            <a:ext cx="1029835" cy="39622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84" y="547688"/>
            <a:ext cx="4891616" cy="10525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6604000" y="547688"/>
            <a:ext cx="5096933" cy="515830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DA1A32"/>
              </a:buClr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1000"/>
              </a:spcBef>
              <a:buClr>
                <a:srgbClr val="DA1A32"/>
              </a:buClr>
              <a:buFont typeface=".AppleSystemUIFont" charset="-120"/>
              <a:buChar char="-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1000"/>
              </a:spcBef>
              <a:buClr>
                <a:srgbClr val="DA1A32"/>
              </a:buCl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1000"/>
              </a:spcBef>
              <a:buClr>
                <a:srgbClr val="DA1A32"/>
              </a:buClr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1000"/>
              </a:spcBef>
              <a:buClr>
                <a:srgbClr val="DA1A32"/>
              </a:buClr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F2D76-1A83-6532-C349-E052E5916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937D6A9-1F20-EB4C-E90C-4E09F985D0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3984" y="1600200"/>
            <a:ext cx="4891616" cy="441059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1000"/>
              </a:spcBef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1000"/>
              </a:spcBef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30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81E05D7-AD21-1B57-93A9-56184AB97FDD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74651" y="1290638"/>
            <a:ext cx="5598583" cy="441535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1000"/>
              </a:spcBef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1000"/>
              </a:spcBef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/>
          </p:nvPr>
        </p:nvSpPr>
        <p:spPr>
          <a:xfrm>
            <a:off x="6102351" y="1290638"/>
            <a:ext cx="5598583" cy="441535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1000"/>
              </a:spcBef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1000"/>
              </a:spcBef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08D90FA-423B-489A-8886-60A5A755D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D3BFC8-6657-4149-B155-660265A57D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8ABBD-A1C9-C3F4-656D-45F6C7FF8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25084-AFA0-27D6-7274-5488635BA8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6FA06A1-3EF1-C140-A14D-3BBE004706F3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4140" y="1293137"/>
            <a:ext cx="5599093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SUBHEAD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01840" y="1293137"/>
            <a:ext cx="5599093" cy="38326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SUBHEAD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1"/>
          </p:nvPr>
        </p:nvSpPr>
        <p:spPr>
          <a:xfrm>
            <a:off x="374651" y="1676401"/>
            <a:ext cx="5598583" cy="441535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1000"/>
              </a:spcBef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5"/>
          </p:nvPr>
        </p:nvSpPr>
        <p:spPr>
          <a:xfrm>
            <a:off x="6102351" y="1676401"/>
            <a:ext cx="5598583" cy="441535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1000"/>
              </a:spcBef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100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89D014C-D03F-4F32-BA1C-F32B1B33A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1BC569B-9CB6-49B6-806A-E659C5F190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69788-A645-093C-F8D2-5AC82A887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1A7339-3E04-F879-86BD-5CB4DBD23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7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8C091BF-F555-FB26-5AE7-89E06F86CEC8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70466" y="1290638"/>
            <a:ext cx="32512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1933" y="1290638"/>
            <a:ext cx="32512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53400" y="1290638"/>
            <a:ext cx="32512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770467" y="3817510"/>
            <a:ext cx="3302000" cy="2049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4461934" y="3817510"/>
            <a:ext cx="3251200" cy="2049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8"/>
          </p:nvPr>
        </p:nvSpPr>
        <p:spPr>
          <a:xfrm>
            <a:off x="8155517" y="3817510"/>
            <a:ext cx="3249083" cy="2049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A33FDCA-9306-41A6-9CC2-F5DF8751D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F831581-0138-4E67-8848-6A17CC70E6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BC12A-FE6B-B1C7-111E-EC27F359C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8AE3C-EC9B-7DFA-642A-6D928EEEB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3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s with Subhead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32FDB3-90E8-AAD4-5F86-07ECBC918342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02746" y="1290638"/>
            <a:ext cx="3437467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92607" y="1290638"/>
            <a:ext cx="3437467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882468" y="1290638"/>
            <a:ext cx="3437467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92748" y="4200775"/>
            <a:ext cx="3436956" cy="166662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DA1A32"/>
              </a:buClr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2236" y="3817511"/>
            <a:ext cx="3447977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7"/>
          </p:nvPr>
        </p:nvSpPr>
        <p:spPr>
          <a:xfrm>
            <a:off x="4193119" y="4200775"/>
            <a:ext cx="3436955" cy="166662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DA1A32"/>
              </a:buClr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192607" y="3817511"/>
            <a:ext cx="3437467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7893490" y="4200775"/>
            <a:ext cx="3436955" cy="166662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DA1A32"/>
              </a:buClr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892978" y="3817511"/>
            <a:ext cx="3437467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F89F1EEB-8361-40EA-B438-0353DE2E7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A2B7F70-67CD-451C-A0DC-4D885CD75E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70D06-E4A0-5019-97A8-E33580850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80580B-A752-3B9C-FA89-CB0D86AC2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719B00-5E74-4A40-908F-80F54579B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CE6962-D6D1-435E-BEDB-1C1A82C6D703}"/>
              </a:ext>
            </a:extLst>
          </p:cNvPr>
          <p:cNvSpPr txBox="1"/>
          <p:nvPr userDrawn="1"/>
        </p:nvSpPr>
        <p:spPr>
          <a:xfrm>
            <a:off x="500550" y="6553200"/>
            <a:ext cx="5631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767171"/>
                </a:solidFill>
                <a:latin typeface="Arial" panose="020B0604020202020204" pitchFamily="34" charset="0"/>
                <a:ea typeface="Book Antiqua" charset="0"/>
                <a:cs typeface="Arial" panose="020B0604020202020204" pitchFamily="34" charset="0"/>
              </a:rPr>
              <a:t>© 2026 American Bureau of Shipping. All rights reserved.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C4B21789-5911-48CB-B2F1-8878F377A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910" y="2898170"/>
            <a:ext cx="5863890" cy="756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2A4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Month Day, Year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C634741-4120-4EA5-86D0-EABE41D36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911" y="2213831"/>
            <a:ext cx="6778290" cy="7604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 b="1" baseline="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373E1-B7DA-2A5F-EDE8-F1FFACEA0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7" r="1420"/>
          <a:stretch>
            <a:fillRect/>
          </a:stretch>
        </p:blipFill>
        <p:spPr>
          <a:xfrm>
            <a:off x="9104765" y="438973"/>
            <a:ext cx="2713016" cy="10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39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A3C2E8-2544-DDE8-4C98-FF222762DC72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1331384" y="2277069"/>
            <a:ext cx="2732616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82600" y="1600200"/>
            <a:ext cx="84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1331384" y="1677457"/>
            <a:ext cx="2732616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5"/>
          </p:nvPr>
        </p:nvSpPr>
        <p:spPr>
          <a:xfrm>
            <a:off x="5159255" y="2277069"/>
            <a:ext cx="2732616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4310471" y="1600200"/>
            <a:ext cx="84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6"/>
          </p:nvPr>
        </p:nvSpPr>
        <p:spPr>
          <a:xfrm>
            <a:off x="5159255" y="1677457"/>
            <a:ext cx="2732616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/>
          </p:nvPr>
        </p:nvSpPr>
        <p:spPr>
          <a:xfrm>
            <a:off x="8976784" y="2277069"/>
            <a:ext cx="2732616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128000" y="1600200"/>
            <a:ext cx="84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8"/>
          </p:nvPr>
        </p:nvSpPr>
        <p:spPr>
          <a:xfrm>
            <a:off x="8976784" y="1677457"/>
            <a:ext cx="2732616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19"/>
          </p:nvPr>
        </p:nvSpPr>
        <p:spPr>
          <a:xfrm>
            <a:off x="1331384" y="4562013"/>
            <a:ext cx="2732616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82600" y="3885144"/>
            <a:ext cx="84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04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0"/>
          </p:nvPr>
        </p:nvSpPr>
        <p:spPr>
          <a:xfrm>
            <a:off x="1331384" y="3962401"/>
            <a:ext cx="2732616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1"/>
          </p:nvPr>
        </p:nvSpPr>
        <p:spPr>
          <a:xfrm>
            <a:off x="5159255" y="4562013"/>
            <a:ext cx="2732616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310471" y="3885144"/>
            <a:ext cx="84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05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22"/>
          </p:nvPr>
        </p:nvSpPr>
        <p:spPr>
          <a:xfrm>
            <a:off x="5159255" y="3962401"/>
            <a:ext cx="2732616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23"/>
          </p:nvPr>
        </p:nvSpPr>
        <p:spPr>
          <a:xfrm>
            <a:off x="8976784" y="4562013"/>
            <a:ext cx="2732616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128000" y="3885144"/>
            <a:ext cx="84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06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24"/>
          </p:nvPr>
        </p:nvSpPr>
        <p:spPr>
          <a:xfrm>
            <a:off x="8976784" y="3962401"/>
            <a:ext cx="2732616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ABC11FEF-09DE-448F-8072-3CD30FD71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B7B0FFA-6BBF-4882-9718-A694EA38B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40793-07A3-3707-C205-E7614A26B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E5537-1A68-CE9E-6E1F-CF8E00B6B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8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py with Header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F519D2B-C24F-8272-958E-21702DDF3CA7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374652" y="1524001"/>
            <a:ext cx="3689349" cy="4053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374652" y="1929383"/>
            <a:ext cx="3689349" cy="2910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374652" y="2362201"/>
            <a:ext cx="3689349" cy="33500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182533" y="1562101"/>
            <a:ext cx="0" cy="4401311"/>
          </a:xfrm>
          <a:prstGeom prst="line">
            <a:avLst/>
          </a:prstGeom>
          <a:ln>
            <a:solidFill>
              <a:srgbClr val="C5C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/>
          <p:cNvSpPr>
            <a:spLocks noGrp="1"/>
          </p:cNvSpPr>
          <p:nvPr>
            <p:ph sz="quarter" idx="16"/>
          </p:nvPr>
        </p:nvSpPr>
        <p:spPr>
          <a:xfrm>
            <a:off x="4184651" y="1524001"/>
            <a:ext cx="3689349" cy="4053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/>
          </p:nvPr>
        </p:nvSpPr>
        <p:spPr>
          <a:xfrm>
            <a:off x="4184651" y="1929383"/>
            <a:ext cx="3689349" cy="2910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8"/>
          </p:nvPr>
        </p:nvSpPr>
        <p:spPr>
          <a:xfrm>
            <a:off x="4184651" y="2362201"/>
            <a:ext cx="3689349" cy="33500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992532" y="1562101"/>
            <a:ext cx="0" cy="4401311"/>
          </a:xfrm>
          <a:prstGeom prst="line">
            <a:avLst/>
          </a:prstGeom>
          <a:ln>
            <a:solidFill>
              <a:srgbClr val="C5C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7"/>
          <p:cNvSpPr>
            <a:spLocks noGrp="1"/>
          </p:cNvSpPr>
          <p:nvPr>
            <p:ph sz="quarter" idx="19"/>
          </p:nvPr>
        </p:nvSpPr>
        <p:spPr>
          <a:xfrm>
            <a:off x="8011584" y="1524001"/>
            <a:ext cx="3689349" cy="4053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0"/>
          </p:nvPr>
        </p:nvSpPr>
        <p:spPr>
          <a:xfrm>
            <a:off x="8011584" y="1929383"/>
            <a:ext cx="3689349" cy="2910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1"/>
          </p:nvPr>
        </p:nvSpPr>
        <p:spPr>
          <a:xfrm>
            <a:off x="8011584" y="2362201"/>
            <a:ext cx="3689349" cy="33500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F250913-1A8F-4182-96BB-62189567B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583876B-90C4-4DE2-819A-B1F36EC69F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C5FDD-BFC0-E25A-BB5E-8D6721253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714E7-EC73-0125-3B6E-30141B02C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py with Color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75079F-5394-78F2-8EBF-9AA80D96A0FB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89262" y="1895246"/>
            <a:ext cx="3574737" cy="4200754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489262" y="1295635"/>
            <a:ext cx="3574737" cy="598363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82600" y="1893997"/>
            <a:ext cx="358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quarter" idx="15"/>
          </p:nvPr>
        </p:nvSpPr>
        <p:spPr>
          <a:xfrm>
            <a:off x="4309534" y="1895246"/>
            <a:ext cx="3574737" cy="4200754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16"/>
          </p:nvPr>
        </p:nvSpPr>
        <p:spPr>
          <a:xfrm>
            <a:off x="4309534" y="1295635"/>
            <a:ext cx="3574737" cy="598363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4302872" y="1893997"/>
            <a:ext cx="358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7"/>
          <p:cNvSpPr>
            <a:spLocks noGrp="1"/>
          </p:cNvSpPr>
          <p:nvPr>
            <p:ph sz="quarter" idx="17"/>
          </p:nvPr>
        </p:nvSpPr>
        <p:spPr>
          <a:xfrm>
            <a:off x="8128001" y="1895246"/>
            <a:ext cx="3574737" cy="4200754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7"/>
          <p:cNvSpPr>
            <a:spLocks noGrp="1"/>
          </p:cNvSpPr>
          <p:nvPr>
            <p:ph sz="quarter" idx="18"/>
          </p:nvPr>
        </p:nvSpPr>
        <p:spPr>
          <a:xfrm>
            <a:off x="8128001" y="1295635"/>
            <a:ext cx="3574737" cy="598363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8121339" y="1893997"/>
            <a:ext cx="358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A01A8334-14BC-4245-8D8F-B51DE1AF8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39376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F872CC1-103D-4AB5-B20D-E5323108DB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12E59-79AA-4780-C349-3DEE174C2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827EE-2452-C250-E3BB-CE8271D88F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py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76B11-39EC-3597-25AB-5A18BC9B1131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82601" y="2971800"/>
            <a:ext cx="2628900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219200" y="1663700"/>
            <a:ext cx="1134533" cy="1075797"/>
          </a:xfrm>
          <a:prstGeom prst="ellips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6799" y="1663700"/>
            <a:ext cx="1439333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352182" y="2971800"/>
            <a:ext cx="2628900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7"/>
          </p:nvPr>
        </p:nvSpPr>
        <p:spPr>
          <a:xfrm>
            <a:off x="6223723" y="2971800"/>
            <a:ext cx="2628900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9"/>
          </p:nvPr>
        </p:nvSpPr>
        <p:spPr>
          <a:xfrm>
            <a:off x="9071002" y="2971800"/>
            <a:ext cx="2628900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072957" y="1654118"/>
            <a:ext cx="1134533" cy="1075797"/>
          </a:xfrm>
          <a:prstGeom prst="ellipse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3928500" y="1654118"/>
            <a:ext cx="1439333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6942600" y="1663700"/>
            <a:ext cx="1134533" cy="107579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790199" y="1663700"/>
            <a:ext cx="1439333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5" name="Oval 24"/>
          <p:cNvSpPr/>
          <p:nvPr userDrawn="1"/>
        </p:nvSpPr>
        <p:spPr>
          <a:xfrm>
            <a:off x="9796357" y="1654118"/>
            <a:ext cx="1134533" cy="10757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9643956" y="1654118"/>
            <a:ext cx="1439333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82E56249-7C59-4D33-9B10-249E2455F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8B7A064-A989-486A-87DF-639D7571AF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AAB86-A254-B503-7C4E-CA9E79057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01490-93C2-CA5B-0C3F-B138C3558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AB192D-32F7-E64D-8FB3-03D8A787C0F2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374651" y="1290638"/>
            <a:ext cx="5598583" cy="4576762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18767" y="1290638"/>
            <a:ext cx="5482167" cy="457676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589D3E47-537D-4306-9491-2D8BD5BB6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8E3475-65F2-454D-8E5B-667940BF9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09143-2343-3853-F65B-089C1CCAD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47438-04DC-61C2-57D2-2B59E24C5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04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93F82-6F56-461F-786B-5405C19A9E36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6472767" y="1584326"/>
            <a:ext cx="5228166" cy="37496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638800" y="1050926"/>
            <a:ext cx="245533" cy="5426074"/>
            <a:chOff x="4479925" y="609600"/>
            <a:chExt cx="184150" cy="5426074"/>
          </a:xfrm>
        </p:grpSpPr>
        <p:sp>
          <p:nvSpPr>
            <p:cNvPr id="3" name="Oval 2"/>
            <p:cNvSpPr/>
            <p:nvPr userDrawn="1"/>
          </p:nvSpPr>
          <p:spPr>
            <a:xfrm>
              <a:off x="4479925" y="609600"/>
              <a:ext cx="184150" cy="184150"/>
            </a:xfrm>
            <a:prstGeom prst="ellipse">
              <a:avLst/>
            </a:prstGeom>
            <a:solidFill>
              <a:srgbClr val="002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479925" y="701674"/>
              <a:ext cx="184150" cy="5241925"/>
            </a:xfrm>
            <a:prstGeom prst="rect">
              <a:avLst/>
            </a:prstGeom>
            <a:solidFill>
              <a:srgbClr val="002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79925" y="5851524"/>
              <a:ext cx="184150" cy="184150"/>
            </a:xfrm>
            <a:prstGeom prst="ellipse">
              <a:avLst/>
            </a:prstGeom>
            <a:solidFill>
              <a:srgbClr val="002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9" name="Content Placeholder 7"/>
          <p:cNvSpPr>
            <a:spLocks noGrp="1"/>
          </p:cNvSpPr>
          <p:nvPr userDrawn="1">
            <p:ph sz="quarter" idx="13" hasCustomPrompt="1"/>
          </p:nvPr>
        </p:nvSpPr>
        <p:spPr>
          <a:xfrm>
            <a:off x="1100666" y="1447800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1</a:t>
            </a:r>
          </a:p>
        </p:txBody>
      </p:sp>
      <p:sp>
        <p:nvSpPr>
          <p:cNvPr id="30" name="Content Placeholder 7"/>
          <p:cNvSpPr>
            <a:spLocks noGrp="1"/>
          </p:cNvSpPr>
          <p:nvPr userDrawn="1">
            <p:ph sz="quarter" idx="14" hasCustomPrompt="1"/>
          </p:nvPr>
        </p:nvSpPr>
        <p:spPr>
          <a:xfrm>
            <a:off x="1100666" y="2667000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2</a:t>
            </a:r>
          </a:p>
        </p:txBody>
      </p:sp>
      <p:sp>
        <p:nvSpPr>
          <p:cNvPr id="33" name="Content Placeholder 7"/>
          <p:cNvSpPr>
            <a:spLocks noGrp="1"/>
          </p:cNvSpPr>
          <p:nvPr userDrawn="1">
            <p:ph sz="quarter" idx="15" hasCustomPrompt="1"/>
          </p:nvPr>
        </p:nvSpPr>
        <p:spPr>
          <a:xfrm>
            <a:off x="1100666" y="3830782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3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937529" y="1584326"/>
            <a:ext cx="83396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937529" y="2803526"/>
            <a:ext cx="83396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937529" y="3967308"/>
            <a:ext cx="83396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4937529" y="5129067"/>
            <a:ext cx="83396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7"/>
          <p:cNvSpPr>
            <a:spLocks noGrp="1"/>
          </p:cNvSpPr>
          <p:nvPr userDrawn="1">
            <p:ph sz="quarter" idx="16" hasCustomPrompt="1"/>
          </p:nvPr>
        </p:nvSpPr>
        <p:spPr>
          <a:xfrm>
            <a:off x="1100666" y="4992541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0613D7-AD3D-4418-95C2-2BC0B624CFEF}"/>
              </a:ext>
            </a:extLst>
          </p:cNvPr>
          <p:cNvSpPr/>
          <p:nvPr userDrawn="1"/>
        </p:nvSpPr>
        <p:spPr>
          <a:xfrm>
            <a:off x="5685289" y="1529370"/>
            <a:ext cx="142626" cy="142626"/>
          </a:xfrm>
          <a:prstGeom prst="ellipse">
            <a:avLst/>
          </a:prstGeom>
          <a:solidFill>
            <a:srgbClr val="DA1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4408EB-0B29-40DF-872B-00757C62C764}"/>
              </a:ext>
            </a:extLst>
          </p:cNvPr>
          <p:cNvSpPr/>
          <p:nvPr userDrawn="1"/>
        </p:nvSpPr>
        <p:spPr>
          <a:xfrm>
            <a:off x="5685289" y="2732213"/>
            <a:ext cx="142626" cy="142626"/>
          </a:xfrm>
          <a:prstGeom prst="ellipse">
            <a:avLst/>
          </a:prstGeom>
          <a:solidFill>
            <a:srgbClr val="DA1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0F590C-1A47-426E-84F2-CC107B1905CD}"/>
              </a:ext>
            </a:extLst>
          </p:cNvPr>
          <p:cNvSpPr/>
          <p:nvPr userDrawn="1"/>
        </p:nvSpPr>
        <p:spPr>
          <a:xfrm>
            <a:off x="5685289" y="3911849"/>
            <a:ext cx="142626" cy="142626"/>
          </a:xfrm>
          <a:prstGeom prst="ellipse">
            <a:avLst/>
          </a:prstGeom>
          <a:solidFill>
            <a:srgbClr val="DA1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598A894-EEC3-4D39-B1BF-E74D0FA937F1}"/>
              </a:ext>
            </a:extLst>
          </p:cNvPr>
          <p:cNvSpPr/>
          <p:nvPr userDrawn="1"/>
        </p:nvSpPr>
        <p:spPr>
          <a:xfrm>
            <a:off x="5685289" y="5057754"/>
            <a:ext cx="142626" cy="142626"/>
          </a:xfrm>
          <a:prstGeom prst="ellipse">
            <a:avLst/>
          </a:prstGeom>
          <a:solidFill>
            <a:srgbClr val="DA1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0958BC4C-4F7E-4EF7-80DC-56BE3D733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E7D8A23-6047-410F-ADB2-197AAF29B1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C0AA7-8EC4-8841-2C2B-D90FACE9C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F644A-B3EB-3375-962C-D5EA09251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4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4F426A-6B70-68D0-9CBA-4BB1B3EBDA0E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74143" y="2981787"/>
            <a:ext cx="2737357" cy="2988856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1 Description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74143" y="1535043"/>
            <a:ext cx="2737357" cy="3270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600" b="1" baseline="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1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235876" y="2981786"/>
            <a:ext cx="2737357" cy="2988857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2 Description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235876" y="1535043"/>
            <a:ext cx="2737357" cy="3270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600" b="1" baseline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2</a:t>
            </a:r>
          </a:p>
        </p:txBody>
      </p:sp>
      <p:sp>
        <p:nvSpPr>
          <p:cNvPr id="4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101843" y="2981786"/>
            <a:ext cx="2737357" cy="2988857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3 Description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6101843" y="1535043"/>
            <a:ext cx="2737357" cy="3270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600" b="1" baseline="0">
                <a:solidFill>
                  <a:srgbClr val="76717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3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8963576" y="2981786"/>
            <a:ext cx="2737357" cy="2988857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000"/>
              </a:spcBef>
              <a:buClr>
                <a:srgbClr val="DA1A32"/>
              </a:buClr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4 Description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8963576" y="1535043"/>
            <a:ext cx="2737357" cy="3270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600" b="1" baseline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615A5-17AC-4864-84E8-6516790271BF}"/>
              </a:ext>
            </a:extLst>
          </p:cNvPr>
          <p:cNvCxnSpPr/>
          <p:nvPr userDrawn="1"/>
        </p:nvCxnSpPr>
        <p:spPr>
          <a:xfrm>
            <a:off x="0" y="2412151"/>
            <a:ext cx="12192000" cy="0"/>
          </a:xfrm>
          <a:prstGeom prst="line">
            <a:avLst/>
          </a:prstGeom>
          <a:ln w="476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EF8AF98-72B3-4882-8353-CAF5CA32876E}"/>
              </a:ext>
            </a:extLst>
          </p:cNvPr>
          <p:cNvSpPr/>
          <p:nvPr userDrawn="1"/>
        </p:nvSpPr>
        <p:spPr>
          <a:xfrm>
            <a:off x="4264426" y="2072440"/>
            <a:ext cx="680255" cy="680255"/>
          </a:xfrm>
          <a:prstGeom prst="ellipse">
            <a:avLst/>
          </a:prstGeom>
          <a:solidFill>
            <a:srgbClr val="DA1A3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6B0A13-1B21-45C6-B416-0790AF9A6945}"/>
              </a:ext>
            </a:extLst>
          </p:cNvPr>
          <p:cNvSpPr/>
          <p:nvPr userDrawn="1"/>
        </p:nvSpPr>
        <p:spPr>
          <a:xfrm>
            <a:off x="9986669" y="2072440"/>
            <a:ext cx="680255" cy="68025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04C027-D2FC-4B64-A5A3-07D16731DB21}"/>
              </a:ext>
            </a:extLst>
          </p:cNvPr>
          <p:cNvSpPr/>
          <p:nvPr userDrawn="1"/>
        </p:nvSpPr>
        <p:spPr>
          <a:xfrm>
            <a:off x="7130393" y="2072440"/>
            <a:ext cx="680255" cy="680255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46954E-D22D-439E-BA07-A0F6C27B63B4}"/>
              </a:ext>
            </a:extLst>
          </p:cNvPr>
          <p:cNvSpPr/>
          <p:nvPr userDrawn="1"/>
        </p:nvSpPr>
        <p:spPr>
          <a:xfrm>
            <a:off x="1398459" y="2072440"/>
            <a:ext cx="680255" cy="680255"/>
          </a:xfrm>
          <a:prstGeom prst="ellipse">
            <a:avLst/>
          </a:prstGeom>
          <a:solidFill>
            <a:srgbClr val="002A4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6F0BE19D-4AA4-411D-A09E-91AA9F69F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D16ED0-B387-42B8-9FD6-C2B584DDC0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33A8E-083C-22F8-1530-D1B21A86F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04136-D793-FF49-F3F7-6FA55C0AB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54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628459E7-1E43-1646-A606-129DB55FD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2841"/>
            <a:ext cx="6172200" cy="688084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11F28B-6342-4D99-AB4D-9060E2D526F3}"/>
              </a:ext>
            </a:extLst>
          </p:cNvPr>
          <p:cNvSpPr txBox="1">
            <a:spLocks/>
          </p:cNvSpPr>
          <p:nvPr userDrawn="1"/>
        </p:nvSpPr>
        <p:spPr>
          <a:xfrm>
            <a:off x="247144" y="2917259"/>
            <a:ext cx="5696456" cy="6127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1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kern="12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kern="12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kern="12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kern="12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Contact Us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92700-F67F-D167-75A9-EF7BC37D2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9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FCEC59-487F-EAAD-BB0C-A2A67136F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17B00-C8C5-4342-B472-A9C25A778DD4}"/>
              </a:ext>
            </a:extLst>
          </p:cNvPr>
          <p:cNvSpPr txBox="1"/>
          <p:nvPr userDrawn="1"/>
        </p:nvSpPr>
        <p:spPr>
          <a:xfrm>
            <a:off x="500550" y="3136612"/>
            <a:ext cx="414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www.eagle.org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04183-F4A1-76A1-756C-885C0CE1C7D9}"/>
              </a:ext>
            </a:extLst>
          </p:cNvPr>
          <p:cNvSpPr txBox="1"/>
          <p:nvPr userDrawn="1"/>
        </p:nvSpPr>
        <p:spPr>
          <a:xfrm>
            <a:off x="500550" y="6553200"/>
            <a:ext cx="5631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Book Antiqua" charset="0"/>
                <a:cs typeface="Arial" panose="020B0604020202020204" pitchFamily="34" charset="0"/>
              </a:rPr>
              <a:t>© 2026 American Bureau of Shipping. All rights reserved.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810C66C-6752-29D3-58FD-6AD00AD2C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668610"/>
            <a:ext cx="5334000" cy="5232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CC47E-97A8-5D23-1817-5930C70B6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7" r="1420"/>
          <a:stretch>
            <a:fillRect/>
          </a:stretch>
        </p:blipFill>
        <p:spPr>
          <a:xfrm>
            <a:off x="9104765" y="438973"/>
            <a:ext cx="2713016" cy="10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7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D2841354-1D18-DA68-67DE-F7322438A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-22841"/>
            <a:ext cx="5562600" cy="6880841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74144" y="6439376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65818" y="418283"/>
            <a:ext cx="4135582" cy="61277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DB025-AF69-2413-F223-45A2A916F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7" r="1420"/>
          <a:stretch>
            <a:fillRect/>
          </a:stretch>
        </p:blipFill>
        <p:spPr>
          <a:xfrm>
            <a:off x="10749121" y="6216885"/>
            <a:ext cx="1029835" cy="3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6CA08-345B-CE81-D9B0-04308F14B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2" name="Picture 1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3493FFE3-EC81-B5FE-8D39-4DC44275D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2841"/>
            <a:ext cx="4114800" cy="6880841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3947-D34F-8A4C-4E79-727F59D8B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196" y="418283"/>
            <a:ext cx="2895600" cy="61277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9126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hard hat and orange uniform&#10;&#10;Description automatically generated">
            <a:extLst>
              <a:ext uri="{FF2B5EF4-FFF2-40B4-BE49-F238E27FC236}">
                <a16:creationId xmlns:a16="http://schemas.microsoft.com/office/drawing/2014/main" id="{0DAE13F7-B8E3-3C21-FF94-BB24DE35D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901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8A703D-71FD-4343-9F66-E5A8C8B14BA1}"/>
              </a:ext>
            </a:extLst>
          </p:cNvPr>
          <p:cNvSpPr txBox="1"/>
          <p:nvPr userDrawn="1"/>
        </p:nvSpPr>
        <p:spPr>
          <a:xfrm>
            <a:off x="914400" y="143971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 MISSION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21FF6-0358-42F5-A545-2D5FFC23A7D8}"/>
              </a:ext>
            </a:extLst>
          </p:cNvPr>
          <p:cNvSpPr txBox="1"/>
          <p:nvPr userDrawn="1"/>
        </p:nvSpPr>
        <p:spPr>
          <a:xfrm>
            <a:off x="914400" y="2281574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serve the public interest as well as the needs of our members and clients by promoting the security of life and property, and preserving the natural environment.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03A17-68A2-01FE-EFF8-61D143526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75165" y="0"/>
            <a:ext cx="2731736" cy="213359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5FAE278-F024-A690-3EC1-574EA7985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39376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6759D6-0B84-6BEF-661C-80320DD90D0A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70331"/>
            <a:ext cx="4876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278760C-76BA-CF49-6261-AC198F3133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57" r="1420"/>
          <a:stretch>
            <a:fillRect/>
          </a:stretch>
        </p:blipFill>
        <p:spPr>
          <a:xfrm>
            <a:off x="10749121" y="6216885"/>
            <a:ext cx="1029835" cy="3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F4ED621-B46B-4EE9-B3A1-6B2862988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71561305-C3CE-4E01-A19E-22EEC1499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52600"/>
            <a:ext cx="4194016" cy="419401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43B465-BD63-3761-269E-C6F957714BCE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5509AA-1CD6-4810-B9A1-1138F72DB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2FDC4-2C33-34AB-00BC-F5EA0AA17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86B407-C0D9-BF4C-A06F-653414C06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09A15C66-9031-4B0B-3C9E-70CA92349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32155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1797E8D-C422-4389-BAC2-4CCB006F73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4651" y="1318951"/>
            <a:ext cx="11326283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F4ED621-B46B-4EE9-B3A1-6B2862988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5509AA-1CD6-4810-B9A1-1138F72DB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840DD-3F6C-18DD-F1C4-B0A4FF14B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7A268-26C4-5FBE-34BE-CF9C5476E0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Dark, No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09A15C66-9031-4B0B-3C9E-70CA92349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32155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1797E8D-C422-4389-BAC2-4CCB006F73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4651" y="1318951"/>
            <a:ext cx="11326283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F4ED621-B46B-4EE9-B3A1-6B2862988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5509AA-1CD6-4810-B9A1-1138F72DB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E94EE-65D9-6BED-7A20-10A8DA8477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A4C54-60B5-E897-600A-F20B0814413A}"/>
              </a:ext>
            </a:extLst>
          </p:cNvPr>
          <p:cNvCxnSpPr/>
          <p:nvPr userDrawn="1"/>
        </p:nvCxnSpPr>
        <p:spPr>
          <a:xfrm>
            <a:off x="0" y="914527"/>
            <a:ext cx="121158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1797E8D-C422-4389-BAC2-4CCB006F73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4651" y="1318951"/>
            <a:ext cx="11326283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F4ED621-B46B-4EE9-B3A1-6B2862988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4144" y="6447293"/>
            <a:ext cx="4339705" cy="165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 dirty="0"/>
              <a:t> | Title of Presentation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5509AA-1CD6-4810-B9A1-1138F72DB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51" y="304800"/>
            <a:ext cx="11326283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36AB4-A19E-37DA-6BCB-5F540539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56" r="-1561"/>
          <a:stretch>
            <a:fillRect/>
          </a:stretch>
        </p:blipFill>
        <p:spPr>
          <a:xfrm>
            <a:off x="10668906" y="6223723"/>
            <a:ext cx="1147439" cy="39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E3EEB-89D4-2A47-7970-0425A6E8E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264" y="0"/>
            <a:ext cx="2731736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E8CAF-F9F6-F5D4-89A4-CCE7DDCEE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fld id="{97550DA0-0A98-49B0-AA97-DE260AA0E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929" r:id="rId2"/>
    <p:sldLayoutId id="2147483914" r:id="rId3"/>
    <p:sldLayoutId id="2147483890" r:id="rId4"/>
    <p:sldLayoutId id="2147483916" r:id="rId5"/>
    <p:sldLayoutId id="2147483923" r:id="rId6"/>
    <p:sldLayoutId id="2147483930" r:id="rId7"/>
    <p:sldLayoutId id="2147483933" r:id="rId8"/>
    <p:sldLayoutId id="2147483915" r:id="rId9"/>
    <p:sldLayoutId id="2147483919" r:id="rId10"/>
    <p:sldLayoutId id="2147483932" r:id="rId11"/>
    <p:sldLayoutId id="2147483917" r:id="rId12"/>
    <p:sldLayoutId id="2147483928" r:id="rId13"/>
    <p:sldLayoutId id="2147483893" r:id="rId14"/>
    <p:sldLayoutId id="2147483931" r:id="rId15"/>
    <p:sldLayoutId id="2147483891" r:id="rId16"/>
    <p:sldLayoutId id="2147483892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900" r:id="rId23"/>
    <p:sldLayoutId id="2147483901" r:id="rId24"/>
    <p:sldLayoutId id="2147483904" r:id="rId25"/>
    <p:sldLayoutId id="2147483905" r:id="rId26"/>
    <p:sldLayoutId id="2147483921" r:id="rId27"/>
    <p:sldLayoutId id="2147483925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8">
          <p15:clr>
            <a:srgbClr val="F26B43"/>
          </p15:clr>
        </p15:guide>
        <p15:guide id="3" pos="567">
          <p15:clr>
            <a:srgbClr val="F26B43"/>
          </p15:clr>
        </p15:guide>
        <p15:guide id="4" pos="684">
          <p15:clr>
            <a:srgbClr val="F26B43"/>
          </p15:clr>
        </p15:guide>
        <p15:guide id="5" pos="1018">
          <p15:clr>
            <a:srgbClr val="F26B43"/>
          </p15:clr>
        </p15:guide>
        <p15:guide id="6" pos="1134">
          <p15:clr>
            <a:srgbClr val="F26B43"/>
          </p15:clr>
        </p15:guide>
        <p15:guide id="7" pos="1470">
          <p15:clr>
            <a:srgbClr val="F26B43"/>
          </p15:clr>
        </p15:guide>
        <p15:guide id="8" pos="1586">
          <p15:clr>
            <a:srgbClr val="F26B43"/>
          </p15:clr>
        </p15:guide>
        <p15:guide id="9" pos="1920">
          <p15:clr>
            <a:srgbClr val="F26B43"/>
          </p15:clr>
        </p15:guide>
        <p15:guide id="10" pos="2036">
          <p15:clr>
            <a:srgbClr val="F26B43"/>
          </p15:clr>
        </p15:guide>
        <p15:guide id="11" pos="2372">
          <p15:clr>
            <a:srgbClr val="F26B43"/>
          </p15:clr>
        </p15:guide>
        <p15:guide id="12" pos="2488">
          <p15:clr>
            <a:srgbClr val="F26B43"/>
          </p15:clr>
        </p15:guide>
        <p15:guide id="13" pos="2822">
          <p15:clr>
            <a:srgbClr val="F26B43"/>
          </p15:clr>
        </p15:guide>
        <p15:guide id="14" pos="2938">
          <p15:clr>
            <a:srgbClr val="F26B43"/>
          </p15:clr>
        </p15:guide>
        <p15:guide id="15" pos="3274">
          <p15:clr>
            <a:srgbClr val="F26B43"/>
          </p15:clr>
        </p15:guide>
        <p15:guide id="16" pos="3390">
          <p15:clr>
            <a:srgbClr val="F26B43"/>
          </p15:clr>
        </p15:guide>
        <p15:guide id="17" pos="3724">
          <p15:clr>
            <a:srgbClr val="F26B43"/>
          </p15:clr>
        </p15:guide>
        <p15:guide id="18" pos="3840">
          <p15:clr>
            <a:srgbClr val="F26B43"/>
          </p15:clr>
        </p15:guide>
        <p15:guide id="19" pos="4176">
          <p15:clr>
            <a:srgbClr val="F26B43"/>
          </p15:clr>
        </p15:guide>
        <p15:guide id="20" pos="4292">
          <p15:clr>
            <a:srgbClr val="F26B43"/>
          </p15:clr>
        </p15:guide>
        <p15:guide id="21" pos="4626">
          <p15:clr>
            <a:srgbClr val="F26B43"/>
          </p15:clr>
        </p15:guide>
        <p15:guide id="22" pos="4742">
          <p15:clr>
            <a:srgbClr val="F26B43"/>
          </p15:clr>
        </p15:guide>
        <p15:guide id="23" pos="5078">
          <p15:clr>
            <a:srgbClr val="F26B43"/>
          </p15:clr>
        </p15:guide>
        <p15:guide id="24" pos="5194">
          <p15:clr>
            <a:srgbClr val="F26B43"/>
          </p15:clr>
        </p15:guide>
        <p15:guide id="25" pos="5528">
          <p15:clr>
            <a:srgbClr val="F26B43"/>
          </p15:clr>
        </p15:guide>
        <p15:guide id="26" orient="horz" pos="4092">
          <p15:clr>
            <a:srgbClr val="F26B43"/>
          </p15:clr>
        </p15:guide>
        <p15:guide id="27" orient="horz" pos="8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65CFC-98A7-3E52-5496-A0354BC76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1071042"/>
            <a:ext cx="11811000" cy="5482158"/>
          </a:xfrm>
        </p:spPr>
        <p:txBody>
          <a:bodyPr/>
          <a:lstStyle/>
          <a:p>
            <a:r>
              <a:rPr lang="en-US" dirty="0"/>
              <a:t>Fraudulent Registries and Fraudulent Registrations are not just a legal concern; Poses a significant threat to Marine Safety &amp; Environmental Security.</a:t>
            </a:r>
          </a:p>
          <a:p>
            <a:r>
              <a:rPr lang="en-US" dirty="0"/>
              <a:t>In its role as Recognized Organizations (RO), members of the International Association of Classification Societies (IACS) are focused on safety and technical data accuracy.</a:t>
            </a:r>
          </a:p>
          <a:p>
            <a:r>
              <a:rPr lang="en-US" dirty="0"/>
              <a:t>IACS Task Force initiated in October 2025 following rapid rise in number of fraudulent registrations and an inquiry from IMO Legal Committee on due diligence standard.</a:t>
            </a:r>
          </a:p>
          <a:p>
            <a:pPr lvl="1"/>
            <a:r>
              <a:rPr lang="en-US" dirty="0"/>
              <a:t>Revisited due diligence standards vis-à-vis vessels coming into Class &amp; New Registries.</a:t>
            </a:r>
          </a:p>
          <a:p>
            <a:pPr marL="1371600" lvl="2" indent="-457200">
              <a:buFont typeface="+mj-lt"/>
              <a:buAutoNum type="arabicPeriod"/>
              <a:tabLst>
                <a:tab pos="577850" algn="l"/>
              </a:tabLst>
            </a:pPr>
            <a:r>
              <a:rPr lang="en-US" dirty="0"/>
              <a:t>PSC Performance</a:t>
            </a:r>
          </a:p>
          <a:p>
            <a:pPr marL="1371600" lvl="2" indent="-457200">
              <a:buFont typeface="+mj-lt"/>
              <a:buAutoNum type="arabicPeriod"/>
              <a:tabLst>
                <a:tab pos="577850" algn="l"/>
              </a:tabLst>
            </a:pPr>
            <a:r>
              <a:rPr lang="en-US" dirty="0"/>
              <a:t>Fleet Size &amp; Age</a:t>
            </a:r>
          </a:p>
          <a:p>
            <a:pPr marL="1371600" lvl="2" indent="-457200">
              <a:buFont typeface="+mj-lt"/>
              <a:buAutoNum type="arabicPeriod"/>
              <a:tabLst>
                <a:tab pos="577850" algn="l"/>
              </a:tabLst>
            </a:pPr>
            <a:r>
              <a:rPr lang="en-US" dirty="0"/>
              <a:t>Outgoing Class (IACS Member?)</a:t>
            </a:r>
          </a:p>
          <a:p>
            <a:pPr marL="1371600" lvl="2" indent="-457200">
              <a:buFont typeface="+mj-lt"/>
              <a:buAutoNum type="arabicPeriod"/>
              <a:tabLst>
                <a:tab pos="577850" algn="l"/>
              </a:tabLst>
            </a:pPr>
            <a:r>
              <a:rPr lang="en-US" dirty="0"/>
              <a:t>Accuracy of Data Base Information (GISIS; EQAUSIS)</a:t>
            </a:r>
          </a:p>
          <a:p>
            <a:pPr lvl="1">
              <a:tabLst>
                <a:tab pos="577850" algn="l"/>
              </a:tabLst>
            </a:pPr>
            <a:r>
              <a:rPr lang="en-US" dirty="0"/>
              <a:t>Final Recommendations to IACS Council by end of May.</a:t>
            </a:r>
          </a:p>
          <a:p>
            <a:pPr>
              <a:tabLst>
                <a:tab pos="577850" algn="l"/>
              </a:tabLst>
            </a:pPr>
            <a:r>
              <a:rPr lang="en-US" dirty="0"/>
              <a:t>Problem still exists: Vast majority of dark fleet vessels are not IACS Classed.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4E117-9B8B-FA15-E10E-F74AA8745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Fraudulent Registries: Role of Class</a:t>
            </a:r>
          </a:p>
        </p:txBody>
      </p:sp>
    </p:spTree>
    <p:extLst>
      <p:ext uri="{BB962C8B-B14F-4D97-AF65-F5344CB8AC3E}">
        <p14:creationId xmlns:p14="http://schemas.microsoft.com/office/powerpoint/2010/main" val="374016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38C1C-1F9A-C136-CC18-CC70225B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441E-6992-E25A-B374-C52C73527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Fraudulent Registries</a:t>
            </a:r>
          </a:p>
        </p:txBody>
      </p:sp>
      <p:sp>
        <p:nvSpPr>
          <p:cNvPr id="200" name="Outer Ring 1">
            <a:extLst>
              <a:ext uri="{FF2B5EF4-FFF2-40B4-BE49-F238E27FC236}">
                <a16:creationId xmlns:a16="http://schemas.microsoft.com/office/drawing/2014/main" id="{424B22CE-9060-B4C1-1413-1138E5D16B6A}"/>
              </a:ext>
            </a:extLst>
          </p:cNvPr>
          <p:cNvSpPr/>
          <p:nvPr/>
        </p:nvSpPr>
        <p:spPr>
          <a:xfrm>
            <a:off x="3161628" y="1167100"/>
            <a:ext cx="4600000" cy="4600000"/>
          </a:xfrm>
          <a:prstGeom prst="pie">
            <a:avLst>
              <a:gd name="adj1" fmla="val 60000"/>
              <a:gd name="adj2" fmla="val 7140000"/>
            </a:avLst>
          </a:prstGeom>
          <a:solidFill>
            <a:srgbClr val="002A4E"/>
          </a:solidFill>
          <a:ln w="19050">
            <a:solidFill>
              <a:srgbClr val="FFFFFF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Outer Ring 2">
            <a:extLst>
              <a:ext uri="{FF2B5EF4-FFF2-40B4-BE49-F238E27FC236}">
                <a16:creationId xmlns:a16="http://schemas.microsoft.com/office/drawing/2014/main" id="{353FA225-CB64-FDBD-2096-F1FE76CC89CF}"/>
              </a:ext>
            </a:extLst>
          </p:cNvPr>
          <p:cNvSpPr/>
          <p:nvPr/>
        </p:nvSpPr>
        <p:spPr>
          <a:xfrm>
            <a:off x="3161628" y="1167100"/>
            <a:ext cx="4600000" cy="4600000"/>
          </a:xfrm>
          <a:prstGeom prst="pie">
            <a:avLst>
              <a:gd name="adj1" fmla="val 7260000"/>
              <a:gd name="adj2" fmla="val 14340000"/>
            </a:avLst>
          </a:prstGeom>
          <a:solidFill>
            <a:srgbClr val="DA1F33"/>
          </a:solidFill>
          <a:ln w="19050">
            <a:solidFill>
              <a:srgbClr val="FFFFFF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Outer Ring 3">
            <a:extLst>
              <a:ext uri="{FF2B5EF4-FFF2-40B4-BE49-F238E27FC236}">
                <a16:creationId xmlns:a16="http://schemas.microsoft.com/office/drawing/2014/main" id="{DF4FDE00-630D-536D-D862-1EFE04A7CC1E}"/>
              </a:ext>
            </a:extLst>
          </p:cNvPr>
          <p:cNvSpPr/>
          <p:nvPr/>
        </p:nvSpPr>
        <p:spPr>
          <a:xfrm>
            <a:off x="3121873" y="1214460"/>
            <a:ext cx="4600000" cy="4600000"/>
          </a:xfrm>
          <a:prstGeom prst="pie">
            <a:avLst>
              <a:gd name="adj1" fmla="val 14460000"/>
              <a:gd name="adj2" fmla="val 21540000"/>
            </a:avLst>
          </a:prstGeom>
          <a:solidFill>
            <a:srgbClr val="335572"/>
          </a:solidFill>
          <a:ln w="19050">
            <a:solidFill>
              <a:srgbClr val="FFFFFF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3" name="Inner Ring 1">
            <a:extLst>
              <a:ext uri="{FF2B5EF4-FFF2-40B4-BE49-F238E27FC236}">
                <a16:creationId xmlns:a16="http://schemas.microsoft.com/office/drawing/2014/main" id="{B3F114D1-4838-4D7A-5FA9-8570B59F6601}"/>
              </a:ext>
            </a:extLst>
          </p:cNvPr>
          <p:cNvSpPr/>
          <p:nvPr/>
        </p:nvSpPr>
        <p:spPr>
          <a:xfrm>
            <a:off x="3961628" y="1967100"/>
            <a:ext cx="3000000" cy="3000000"/>
          </a:xfrm>
          <a:prstGeom prst="pie">
            <a:avLst>
              <a:gd name="adj1" fmla="val 180000"/>
              <a:gd name="adj2" fmla="val 5220000"/>
            </a:avLst>
          </a:prstGeom>
          <a:solidFill>
            <a:srgbClr val="1A5276"/>
          </a:solidFill>
          <a:ln w="19050">
            <a:solidFill>
              <a:srgbClr val="FFFFFF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4" name="Inner Ring 2">
            <a:extLst>
              <a:ext uri="{FF2B5EF4-FFF2-40B4-BE49-F238E27FC236}">
                <a16:creationId xmlns:a16="http://schemas.microsoft.com/office/drawing/2014/main" id="{FCD825FE-61BF-3280-6108-01833DE0ABAA}"/>
              </a:ext>
            </a:extLst>
          </p:cNvPr>
          <p:cNvSpPr/>
          <p:nvPr/>
        </p:nvSpPr>
        <p:spPr>
          <a:xfrm>
            <a:off x="3961628" y="1967100"/>
            <a:ext cx="3000000" cy="3000000"/>
          </a:xfrm>
          <a:prstGeom prst="pie">
            <a:avLst>
              <a:gd name="adj1" fmla="val 5580000"/>
              <a:gd name="adj2" fmla="val 10620000"/>
            </a:avLst>
          </a:prstGeom>
          <a:solidFill>
            <a:srgbClr val="5E8AB4"/>
          </a:solidFill>
          <a:ln w="19050">
            <a:solidFill>
              <a:srgbClr val="FFFFFF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5" name="Inner Ring 3">
            <a:extLst>
              <a:ext uri="{FF2B5EF4-FFF2-40B4-BE49-F238E27FC236}">
                <a16:creationId xmlns:a16="http://schemas.microsoft.com/office/drawing/2014/main" id="{63B2AC35-8AF9-6999-F2CA-EAE1F199713B}"/>
              </a:ext>
            </a:extLst>
          </p:cNvPr>
          <p:cNvSpPr/>
          <p:nvPr/>
        </p:nvSpPr>
        <p:spPr>
          <a:xfrm>
            <a:off x="3961628" y="1967100"/>
            <a:ext cx="3000000" cy="3000000"/>
          </a:xfrm>
          <a:prstGeom prst="pie">
            <a:avLst>
              <a:gd name="adj1" fmla="val 10980000"/>
              <a:gd name="adj2" fmla="val 16020000"/>
            </a:avLst>
          </a:prstGeom>
          <a:solidFill>
            <a:srgbClr val="E74C3C"/>
          </a:solidFill>
          <a:ln w="19050">
            <a:solidFill>
              <a:srgbClr val="FFFFFF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" name="Inner Ring 4">
            <a:extLst>
              <a:ext uri="{FF2B5EF4-FFF2-40B4-BE49-F238E27FC236}">
                <a16:creationId xmlns:a16="http://schemas.microsoft.com/office/drawing/2014/main" id="{993A1CDD-32C4-17C3-256E-7999182E570A}"/>
              </a:ext>
            </a:extLst>
          </p:cNvPr>
          <p:cNvSpPr/>
          <p:nvPr/>
        </p:nvSpPr>
        <p:spPr>
          <a:xfrm>
            <a:off x="3961628" y="1967100"/>
            <a:ext cx="3000000" cy="3000000"/>
          </a:xfrm>
          <a:prstGeom prst="pie">
            <a:avLst>
              <a:gd name="adj1" fmla="val 16380000"/>
              <a:gd name="adj2" fmla="val 21420000"/>
            </a:avLst>
          </a:prstGeom>
          <a:solidFill>
            <a:srgbClr val="B51227"/>
          </a:solidFill>
          <a:ln w="19050">
            <a:solidFill>
              <a:srgbClr val="FFFFFF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" name="Center Circle">
            <a:extLst>
              <a:ext uri="{FF2B5EF4-FFF2-40B4-BE49-F238E27FC236}">
                <a16:creationId xmlns:a16="http://schemas.microsoft.com/office/drawing/2014/main" id="{60439C0E-AB36-07F8-AE92-5DD03092AFF4}"/>
              </a:ext>
            </a:extLst>
          </p:cNvPr>
          <p:cNvSpPr/>
          <p:nvPr/>
        </p:nvSpPr>
        <p:spPr>
          <a:xfrm>
            <a:off x="4586628" y="2962350"/>
            <a:ext cx="1670490" cy="1204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FFFFF"/>
            </a:solidFill>
          </a:ln>
        </p:spPr>
        <p:txBody>
          <a:bodyPr wrap="square" lIns="36000" tIns="36000" rIns="36000" bIns="36000" rtlCol="0" anchor="ctr"/>
          <a:lstStyle/>
          <a:p>
            <a:pPr algn="ctr"/>
            <a:r>
              <a:rPr lang="en-US" sz="1600" b="1" dirty="0">
                <a:solidFill>
                  <a:srgbClr val="666666"/>
                </a:solidFill>
              </a:rPr>
              <a:t>Fraudulent Registries</a:t>
            </a:r>
          </a:p>
        </p:txBody>
      </p:sp>
      <p:sp>
        <p:nvSpPr>
          <p:cNvPr id="211" name="Inner Label 1">
            <a:extLst>
              <a:ext uri="{FF2B5EF4-FFF2-40B4-BE49-F238E27FC236}">
                <a16:creationId xmlns:a16="http://schemas.microsoft.com/office/drawing/2014/main" id="{0B44B471-AFE3-8478-832F-B45056FE20C9}"/>
              </a:ext>
            </a:extLst>
          </p:cNvPr>
          <p:cNvSpPr txBox="1"/>
          <p:nvPr/>
        </p:nvSpPr>
        <p:spPr>
          <a:xfrm rot="8100000">
            <a:off x="4361628" y="2367100"/>
            <a:ext cx="2200000" cy="22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prstTxWarp prst="textArchDow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</a:t>
            </a:r>
          </a:p>
        </p:txBody>
      </p:sp>
      <p:sp>
        <p:nvSpPr>
          <p:cNvPr id="212" name="Inner Label 2">
            <a:extLst>
              <a:ext uri="{FF2B5EF4-FFF2-40B4-BE49-F238E27FC236}">
                <a16:creationId xmlns:a16="http://schemas.microsoft.com/office/drawing/2014/main" id="{2E978A2F-2F3D-F4F7-13C8-BDF92E7F7AD8}"/>
              </a:ext>
            </a:extLst>
          </p:cNvPr>
          <p:cNvSpPr txBox="1"/>
          <p:nvPr/>
        </p:nvSpPr>
        <p:spPr>
          <a:xfrm rot="13500000">
            <a:off x="4361628" y="2367100"/>
            <a:ext cx="2200000" cy="22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prstTxWarp prst="textArchDow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</a:p>
        </p:txBody>
      </p:sp>
      <p:sp>
        <p:nvSpPr>
          <p:cNvPr id="213" name="Inner Label 3">
            <a:extLst>
              <a:ext uri="{FF2B5EF4-FFF2-40B4-BE49-F238E27FC236}">
                <a16:creationId xmlns:a16="http://schemas.microsoft.com/office/drawing/2014/main" id="{C0925E14-5AC7-8125-D15F-5E86FCD45CE8}"/>
              </a:ext>
            </a:extLst>
          </p:cNvPr>
          <p:cNvSpPr txBox="1"/>
          <p:nvPr/>
        </p:nvSpPr>
        <p:spPr>
          <a:xfrm rot="-2700000">
            <a:off x="4361628" y="2367100"/>
            <a:ext cx="2200000" cy="22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</a:t>
            </a:r>
          </a:p>
        </p:txBody>
      </p:sp>
      <p:sp>
        <p:nvSpPr>
          <p:cNvPr id="214" name="Inner Label 4">
            <a:extLst>
              <a:ext uri="{FF2B5EF4-FFF2-40B4-BE49-F238E27FC236}">
                <a16:creationId xmlns:a16="http://schemas.microsoft.com/office/drawing/2014/main" id="{54373EE6-8EE6-4FFF-1A6E-7D909FB24CF2}"/>
              </a:ext>
            </a:extLst>
          </p:cNvPr>
          <p:cNvSpPr txBox="1"/>
          <p:nvPr/>
        </p:nvSpPr>
        <p:spPr>
          <a:xfrm rot="2700000">
            <a:off x="4361628" y="2367100"/>
            <a:ext cx="2200000" cy="22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 States</a:t>
            </a:r>
          </a:p>
        </p:txBody>
      </p:sp>
      <p:sp>
        <p:nvSpPr>
          <p:cNvPr id="208" name="Outer Label 1">
            <a:extLst>
              <a:ext uri="{FF2B5EF4-FFF2-40B4-BE49-F238E27FC236}">
                <a16:creationId xmlns:a16="http://schemas.microsoft.com/office/drawing/2014/main" id="{2C3B1B64-E71C-23CB-453E-A634700FE745}"/>
              </a:ext>
            </a:extLst>
          </p:cNvPr>
          <p:cNvSpPr txBox="1"/>
          <p:nvPr/>
        </p:nvSpPr>
        <p:spPr>
          <a:xfrm rot="9000000">
            <a:off x="3561628" y="1567100"/>
            <a:ext cx="3800000" cy="38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prstTxWarp prst="textArchDow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Insurers</a:t>
            </a:r>
          </a:p>
        </p:txBody>
      </p:sp>
      <p:sp>
        <p:nvSpPr>
          <p:cNvPr id="209" name="Outer Label 2">
            <a:extLst>
              <a:ext uri="{FF2B5EF4-FFF2-40B4-BE49-F238E27FC236}">
                <a16:creationId xmlns:a16="http://schemas.microsoft.com/office/drawing/2014/main" id="{9CE4F74C-8393-3B46-9685-3CE583F899B2}"/>
              </a:ext>
            </a:extLst>
          </p:cNvPr>
          <p:cNvSpPr txBox="1"/>
          <p:nvPr/>
        </p:nvSpPr>
        <p:spPr>
          <a:xfrm rot="16200000">
            <a:off x="3561628" y="1567100"/>
            <a:ext cx="3800000" cy="38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Charterers</a:t>
            </a:r>
          </a:p>
        </p:txBody>
      </p:sp>
      <p:sp>
        <p:nvSpPr>
          <p:cNvPr id="210" name="Outer Label 3">
            <a:extLst>
              <a:ext uri="{FF2B5EF4-FFF2-40B4-BE49-F238E27FC236}">
                <a16:creationId xmlns:a16="http://schemas.microsoft.com/office/drawing/2014/main" id="{27270C11-6A30-9477-7F03-0E3A1A5CC766}"/>
              </a:ext>
            </a:extLst>
          </p:cNvPr>
          <p:cNvSpPr txBox="1"/>
          <p:nvPr/>
        </p:nvSpPr>
        <p:spPr>
          <a:xfrm rot="1800000">
            <a:off x="4016333" y="1793197"/>
            <a:ext cx="3800000" cy="20616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Class/RO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52B6C-3B2F-3A2A-24C0-E68273BD9C2D}"/>
              </a:ext>
            </a:extLst>
          </p:cNvPr>
          <p:cNvSpPr txBox="1"/>
          <p:nvPr/>
        </p:nvSpPr>
        <p:spPr>
          <a:xfrm>
            <a:off x="0" y="6075402"/>
            <a:ext cx="12192000" cy="552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It takes an industry to address the problem of fraudulent registries.</a:t>
            </a:r>
          </a:p>
        </p:txBody>
      </p:sp>
    </p:spTree>
    <p:extLst>
      <p:ext uri="{BB962C8B-B14F-4D97-AF65-F5344CB8AC3E}">
        <p14:creationId xmlns:p14="http://schemas.microsoft.com/office/powerpoint/2010/main" val="2713412864"/>
      </p:ext>
    </p:extLst>
  </p:cSld>
  <p:clrMapOvr>
    <a:masterClrMapping/>
  </p:clrMapOvr>
</p:sld>
</file>

<file path=ppt/theme/theme1.xml><?xml version="1.0" encoding="utf-8"?>
<a:theme xmlns:a="http://schemas.openxmlformats.org/drawingml/2006/main" name="1_Light Version">
  <a:themeElements>
    <a:clrScheme name="ABS Colors">
      <a:dk1>
        <a:sysClr val="windowText" lastClr="000000"/>
      </a:dk1>
      <a:lt1>
        <a:sysClr val="window" lastClr="FFFFFF"/>
      </a:lt1>
      <a:dk2>
        <a:srgbClr val="002A4E"/>
      </a:dk2>
      <a:lt2>
        <a:srgbClr val="E7E6E6"/>
      </a:lt2>
      <a:accent1>
        <a:srgbClr val="DA1F33"/>
      </a:accent1>
      <a:accent2>
        <a:srgbClr val="335572"/>
      </a:accent2>
      <a:accent3>
        <a:srgbClr val="5E8AB4"/>
      </a:accent3>
      <a:accent4>
        <a:srgbClr val="B51227"/>
      </a:accent4>
      <a:accent5>
        <a:srgbClr val="FFAD0A"/>
      </a:accent5>
      <a:accent6>
        <a:srgbClr val="4CA342"/>
      </a:accent6>
      <a:hlink>
        <a:srgbClr val="335572"/>
      </a:hlink>
      <a:folHlink>
        <a:srgbClr val="B51227"/>
      </a:folHlink>
    </a:clrScheme>
    <a:fontScheme name="ABS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-powerpoint-template-standard" id="{00D21FC7-F55C-3949-A1AD-2C24B895FA94}" vid="{A3F3AB0B-CE87-F545-A2A6-108529E618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10343</TotalTime>
  <Words>171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.AppleSystemUIFont</vt:lpstr>
      <vt:lpstr>Arial</vt:lpstr>
      <vt:lpstr>Book Antiqua</vt:lpstr>
      <vt:lpstr>Calibri</vt:lpstr>
      <vt:lpstr>1_Light Version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Reeves</dc:creator>
  <cp:lastModifiedBy>Robert G. Clyne</cp:lastModifiedBy>
  <cp:revision>463</cp:revision>
  <cp:lastPrinted>2016-08-02T15:34:31Z</cp:lastPrinted>
  <dcterms:created xsi:type="dcterms:W3CDTF">2016-07-28T16:30:15Z</dcterms:created>
  <dcterms:modified xsi:type="dcterms:W3CDTF">2026-05-13T11:06:26Z</dcterms:modified>
</cp:coreProperties>
</file>