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330" r:id="rId3"/>
    <p:sldId id="258" r:id="rId4"/>
    <p:sldId id="331" r:id="rId5"/>
    <p:sldId id="332" r:id="rId6"/>
    <p:sldId id="338" r:id="rId7"/>
    <p:sldId id="345" r:id="rId8"/>
    <p:sldId id="335" r:id="rId9"/>
    <p:sldId id="334" r:id="rId10"/>
    <p:sldId id="329" r:id="rId11"/>
    <p:sldId id="322" r:id="rId12"/>
    <p:sldId id="336" r:id="rId13"/>
    <p:sldId id="337" r:id="rId14"/>
    <p:sldId id="323" r:id="rId15"/>
    <p:sldId id="339" r:id="rId16"/>
    <p:sldId id="341" r:id="rId17"/>
    <p:sldId id="340" r:id="rId18"/>
    <p:sldId id="342" r:id="rId19"/>
    <p:sldId id="343" r:id="rId20"/>
    <p:sldId id="313" r:id="rId21"/>
  </p:sldIdLst>
  <p:sldSz cx="18288000" cy="10287000"/>
  <p:notesSz cx="6858000" cy="9144000"/>
  <p:embeddedFontLst>
    <p:embeddedFont>
      <p:font typeface="Bebas Neue Cyrillic" panose="02000506000000020004"/>
      <p:regular r:id="rId22"/>
    </p:embeddedFont>
    <p:embeddedFont>
      <p:font typeface="Poppins Bold" pitchFamily="2" charset="77"/>
      <p:regular r:id="rId23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E6DD26"/>
    <a:srgbClr val="BEF01C"/>
    <a:srgbClr val="F1E71B"/>
    <a:srgbClr val="C6ED1F"/>
    <a:srgbClr val="E3DA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0" autoAdjust="0"/>
    <p:restoredTop sz="95507" autoAdjust="0"/>
  </p:normalViewPr>
  <p:slideViewPr>
    <p:cSldViewPr>
      <p:cViewPr varScale="1">
        <p:scale>
          <a:sx n="65" d="100"/>
          <a:sy n="65" d="100"/>
        </p:scale>
        <p:origin x="824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vier Franco" userId="561d12ed-cbf3-4cb4-b122-a43b3ddb462e" providerId="ADAL" clId="{1125F991-5BFA-5CB1-AEEE-16AABDB2951B}"/>
    <pc:docChg chg="custSel modSld">
      <pc:chgData name="Javier Franco" userId="561d12ed-cbf3-4cb4-b122-a43b3ddb462e" providerId="ADAL" clId="{1125F991-5BFA-5CB1-AEEE-16AABDB2951B}" dt="2026-05-06T04:05:00.518" v="2" actId="478"/>
      <pc:docMkLst>
        <pc:docMk/>
      </pc:docMkLst>
      <pc:sldChg chg="delSp modSp mod">
        <pc:chgData name="Javier Franco" userId="561d12ed-cbf3-4cb4-b122-a43b3ddb462e" providerId="ADAL" clId="{1125F991-5BFA-5CB1-AEEE-16AABDB2951B}" dt="2026-05-06T04:05:00.518" v="2" actId="478"/>
        <pc:sldMkLst>
          <pc:docMk/>
          <pc:sldMk cId="4125726599" sldId="343"/>
        </pc:sldMkLst>
        <pc:spChg chg="del mod">
          <ac:chgData name="Javier Franco" userId="561d12ed-cbf3-4cb4-b122-a43b3ddb462e" providerId="ADAL" clId="{1125F991-5BFA-5CB1-AEEE-16AABDB2951B}" dt="2026-05-06T04:04:59.608" v="1" actId="478"/>
          <ac:spMkLst>
            <pc:docMk/>
            <pc:sldMk cId="4125726599" sldId="343"/>
            <ac:spMk id="12" creationId="{52EBBF54-72A5-7466-EBBE-054C5D5C38E8}"/>
          </ac:spMkLst>
        </pc:spChg>
        <pc:spChg chg="del">
          <ac:chgData name="Javier Franco" userId="561d12ed-cbf3-4cb4-b122-a43b3ddb462e" providerId="ADAL" clId="{1125F991-5BFA-5CB1-AEEE-16AABDB2951B}" dt="2026-05-06T04:05:00.518" v="2" actId="478"/>
          <ac:spMkLst>
            <pc:docMk/>
            <pc:sldMk cId="4125726599" sldId="343"/>
            <ac:spMk id="13" creationId="{8C954414-8834-2E78-B462-81391AFC7B5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5/5/26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29298" y="-20266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8662" b="-68662"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3" name="Group 3"/>
          <p:cNvGrpSpPr/>
          <p:nvPr/>
        </p:nvGrpSpPr>
        <p:grpSpPr>
          <a:xfrm>
            <a:off x="13511121" y="-1012763"/>
            <a:ext cx="4776879" cy="11299763"/>
            <a:chOff x="0" y="0"/>
            <a:chExt cx="2218628" cy="524818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218628" cy="5248189"/>
            </a:xfrm>
            <a:custGeom>
              <a:avLst/>
              <a:gdLst/>
              <a:ahLst/>
              <a:cxnLst/>
              <a:rect l="l" t="t" r="r" b="b"/>
              <a:pathLst>
                <a:path w="2218628" h="5248189">
                  <a:moveTo>
                    <a:pt x="0" y="0"/>
                  </a:moveTo>
                  <a:lnTo>
                    <a:pt x="2218628" y="0"/>
                  </a:lnTo>
                  <a:lnTo>
                    <a:pt x="2218628" y="5248189"/>
                  </a:lnTo>
                  <a:lnTo>
                    <a:pt x="0" y="524818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2218628" cy="52862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 rot="6111545">
            <a:off x="9391822" y="450087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1"/>
                </a:lnTo>
                <a:lnTo>
                  <a:pt x="0" y="1162899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7" name="AutoShape 7"/>
          <p:cNvSpPr/>
          <p:nvPr/>
        </p:nvSpPr>
        <p:spPr>
          <a:xfrm>
            <a:off x="0" y="9207694"/>
            <a:ext cx="9143926" cy="31556"/>
          </a:xfrm>
          <a:prstGeom prst="line">
            <a:avLst/>
          </a:prstGeom>
          <a:ln w="1905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s-ES_tradnl"/>
          </a:p>
        </p:txBody>
      </p:sp>
      <p:sp>
        <p:nvSpPr>
          <p:cNvPr id="11" name="Freeform 11"/>
          <p:cNvSpPr/>
          <p:nvPr/>
        </p:nvSpPr>
        <p:spPr>
          <a:xfrm>
            <a:off x="13893708" y="686841"/>
            <a:ext cx="4011704" cy="1915589"/>
          </a:xfrm>
          <a:custGeom>
            <a:avLst/>
            <a:gdLst/>
            <a:ahLst/>
            <a:cxnLst/>
            <a:rect l="l" t="t" r="r" b="b"/>
            <a:pathLst>
              <a:path w="4011704" h="1915589">
                <a:moveTo>
                  <a:pt x="0" y="0"/>
                </a:moveTo>
                <a:lnTo>
                  <a:pt x="4011704" y="0"/>
                </a:lnTo>
                <a:lnTo>
                  <a:pt x="4011704" y="1915589"/>
                </a:lnTo>
                <a:lnTo>
                  <a:pt x="0" y="191558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12" name="Group 12"/>
          <p:cNvGrpSpPr/>
          <p:nvPr/>
        </p:nvGrpSpPr>
        <p:grpSpPr>
          <a:xfrm>
            <a:off x="-1163939" y="8987584"/>
            <a:ext cx="2327878" cy="2598833"/>
            <a:chOff x="0" y="0"/>
            <a:chExt cx="602762" cy="6729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02762" cy="672921"/>
            </a:xfrm>
            <a:custGeom>
              <a:avLst/>
              <a:gdLst/>
              <a:ahLst/>
              <a:cxnLst/>
              <a:rect l="l" t="t" r="r" b="b"/>
              <a:pathLst>
                <a:path w="602762" h="672921">
                  <a:moveTo>
                    <a:pt x="203200" y="0"/>
                  </a:moveTo>
                  <a:lnTo>
                    <a:pt x="602762" y="0"/>
                  </a:lnTo>
                  <a:lnTo>
                    <a:pt x="399562" y="672921"/>
                  </a:lnTo>
                  <a:lnTo>
                    <a:pt x="0" y="672921"/>
                  </a:lnTo>
                  <a:lnTo>
                    <a:pt x="203200" y="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01600" y="-38100"/>
              <a:ext cx="399562" cy="711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605338" y="6232695"/>
            <a:ext cx="10195171" cy="28007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spcBef>
                <a:spcPct val="0"/>
              </a:spcBef>
            </a:pPr>
            <a:r>
              <a:rPr lang="en-US" sz="6000" spc="161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Javier franco </a:t>
            </a:r>
          </a:p>
          <a:p>
            <a:pPr marL="0" lvl="0" indent="0" algn="l">
              <a:spcBef>
                <a:spcPct val="0"/>
              </a:spcBef>
            </a:pPr>
            <a:br>
              <a:rPr lang="en-US" sz="5000" spc="161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</a:br>
            <a:r>
              <a:rPr lang="en-US" sz="3600" spc="161" dirty="0">
                <a:solidFill>
                  <a:schemeClr val="bg1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socio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3600" spc="161" noProof="0" dirty="0">
                <a:solidFill>
                  <a:schemeClr val="bg1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Franco &amp; abogados </a:t>
            </a:r>
            <a:r>
              <a:rPr lang="en-US" sz="3600" spc="161" noProof="0" dirty="0" err="1">
                <a:solidFill>
                  <a:schemeClr val="bg1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asociados</a:t>
            </a:r>
            <a:r>
              <a:rPr lang="en-US" sz="3600" spc="161" noProof="0" dirty="0">
                <a:solidFill>
                  <a:schemeClr val="bg1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</a:t>
            </a:r>
            <a:r>
              <a:rPr lang="en-US" sz="3600" spc="161" noProof="0" dirty="0" err="1">
                <a:solidFill>
                  <a:schemeClr val="bg1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s.a.s.</a:t>
            </a:r>
            <a:endParaRPr lang="es-CO" sz="5000" spc="161" noProof="0" dirty="0">
              <a:solidFill>
                <a:srgbClr val="DFAE1A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1605338" y="3314700"/>
            <a:ext cx="10951146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spcBef>
                <a:spcPct val="0"/>
              </a:spcBef>
            </a:pP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Sanctions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 and legal </a:t>
            </a: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issues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 in </a:t>
            </a: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shipping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: </a:t>
            </a:r>
          </a:p>
          <a:p>
            <a:pPr lvl="0">
              <a:spcBef>
                <a:spcPct val="0"/>
              </a:spcBef>
            </a:pP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A </a:t>
            </a: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perspective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 </a:t>
            </a: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from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 </a:t>
            </a: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the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 </a:t>
            </a: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evolving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 </a:t>
            </a:r>
            <a:r>
              <a:rPr lang="es-CO" sz="4400" spc="161" dirty="0" err="1">
                <a:solidFill>
                  <a:schemeClr val="bg1"/>
                </a:solidFill>
                <a:latin typeface="Bebas Neue Cyrillic"/>
              </a:rPr>
              <a:t>situation</a:t>
            </a: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 in </a:t>
            </a:r>
          </a:p>
          <a:p>
            <a:pPr lvl="0">
              <a:spcBef>
                <a:spcPct val="0"/>
              </a:spcBef>
            </a:pPr>
            <a:r>
              <a:rPr lang="es-CO" sz="4400" spc="161" dirty="0">
                <a:solidFill>
                  <a:schemeClr val="bg1"/>
                </a:solidFill>
                <a:latin typeface="Bebas Neue Cyrillic"/>
              </a:rPr>
              <a:t>Colombia and Venezuela </a:t>
            </a:r>
            <a:endParaRPr lang="en-US" sz="4400" spc="161" dirty="0">
              <a:solidFill>
                <a:schemeClr val="bg1"/>
              </a:solidFill>
              <a:latin typeface="Bebas Neue Cyrillic"/>
              <a:sym typeface="Bebas Neue Cyrillic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605338" y="9492089"/>
            <a:ext cx="4511498" cy="358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99"/>
              </a:lnSpc>
              <a:spcBef>
                <a:spcPct val="0"/>
              </a:spcBef>
            </a:pPr>
            <a:r>
              <a:rPr lang="en-US" sz="1999" b="1" u="none" strike="noStrike" dirty="0" err="1">
                <a:solidFill>
                  <a:srgbClr val="E3DFD3"/>
                </a:solidFill>
                <a:latin typeface="Poppins Bold"/>
                <a:ea typeface="Poppins Bold"/>
                <a:cs typeface="Poppins Bold"/>
                <a:sym typeface="Poppins Bold"/>
              </a:rPr>
              <a:t>www.francoabogados.com.co</a:t>
            </a:r>
            <a:endParaRPr lang="en-US" sz="1999" b="1" u="none" strike="noStrike" dirty="0">
              <a:solidFill>
                <a:srgbClr val="E3DFD3"/>
              </a:solidFill>
              <a:latin typeface="Poppins Bold"/>
              <a:ea typeface="Poppins Bold"/>
              <a:cs typeface="Poppins Bold"/>
              <a:sym typeface="Poppins Bold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38B80C9B-DA48-83DE-4363-41A2714C1D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88709" y="6124571"/>
            <a:ext cx="3356958" cy="335695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315B6-33AC-45B9-5C1B-662520952C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21E5652-76BB-880F-5E09-7A86E55B8DEE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FA377BD-B7AF-0FD4-F1FC-7E3B794B473C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FA71C1-C5CD-1BB0-DBA7-430971A8DCA1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483112A8-A557-DBB0-30D2-DEFEF7CA8548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EA48B8F8-9F6B-AA48-E931-A06F54441B67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F7ACB1E0-763C-C694-CA1D-DF15D0CF49CC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37B8F00C-A7F1-920E-DE79-9A5FDB317CB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3DCE808-D8BB-2156-0B0D-39D8389A4D86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6CB39759-8569-9BE4-E2F9-696A33E76212}"/>
              </a:ext>
            </a:extLst>
          </p:cNvPr>
          <p:cNvSpPr/>
          <p:nvPr/>
        </p:nvSpPr>
        <p:spPr>
          <a:xfrm>
            <a:off x="6010085" y="8940152"/>
            <a:ext cx="2741613" cy="1138215"/>
          </a:xfrm>
          <a:custGeom>
            <a:avLst/>
            <a:gdLst/>
            <a:ahLst/>
            <a:cxnLst/>
            <a:rect l="l" t="t" r="r" b="b"/>
            <a:pathLst>
              <a:path w="4011704" h="1915589">
                <a:moveTo>
                  <a:pt x="0" y="0"/>
                </a:moveTo>
                <a:lnTo>
                  <a:pt x="4011704" y="0"/>
                </a:lnTo>
                <a:lnTo>
                  <a:pt x="4011704" y="1915589"/>
                </a:lnTo>
                <a:lnTo>
                  <a:pt x="0" y="19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FE8495B9-72C6-F0BC-6F99-ADEC0D2AB337}"/>
              </a:ext>
            </a:extLst>
          </p:cNvPr>
          <p:cNvGrpSpPr/>
          <p:nvPr/>
        </p:nvGrpSpPr>
        <p:grpSpPr>
          <a:xfrm>
            <a:off x="1849935" y="2158541"/>
            <a:ext cx="1710551" cy="146051"/>
            <a:chOff x="0" y="0"/>
            <a:chExt cx="450516" cy="38466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CDA96A6F-AD29-6944-3F97-88B848E2ACB9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7DB501F1-8957-0702-E2D6-43B3EFAC9708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CEA3437E-500D-3451-F6A0-377B731E4B21}"/>
              </a:ext>
            </a:extLst>
          </p:cNvPr>
          <p:cNvSpPr txBox="1"/>
          <p:nvPr/>
        </p:nvSpPr>
        <p:spPr>
          <a:xfrm>
            <a:off x="2114125" y="945385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The quarantine PERIOD…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DF33038-6920-79B8-6437-55E83760BA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2646087"/>
            <a:ext cx="5357352" cy="4994824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AD22362-76B8-1C09-79CA-2D5D35D69214}"/>
              </a:ext>
            </a:extLst>
          </p:cNvPr>
          <p:cNvSpPr txBox="1"/>
          <p:nvPr/>
        </p:nvSpPr>
        <p:spPr>
          <a:xfrm>
            <a:off x="5566280" y="8005563"/>
            <a:ext cx="5048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https://</a:t>
            </a:r>
            <a:r>
              <a:rPr lang="es-ES_tradnl" dirty="0" err="1"/>
              <a:t>www.bbc.com</a:t>
            </a:r>
            <a:r>
              <a:rPr lang="es-ES_tradnl" dirty="0"/>
              <a:t>/</a:t>
            </a:r>
            <a:r>
              <a:rPr lang="es-ES_tradnl" dirty="0" err="1"/>
              <a:t>news</a:t>
            </a:r>
            <a:r>
              <a:rPr lang="es-ES_tradnl" dirty="0"/>
              <a:t>/</a:t>
            </a:r>
            <a:r>
              <a:rPr lang="es-ES_tradnl" dirty="0" err="1"/>
              <a:t>articles</a:t>
            </a:r>
            <a:r>
              <a:rPr lang="es-ES_tradnl" dirty="0"/>
              <a:t>/c5y4dyp0765o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E98AE150-6F88-A81B-7B7E-BD335E6089A3}"/>
              </a:ext>
            </a:extLst>
          </p:cNvPr>
          <p:cNvSpPr txBox="1"/>
          <p:nvPr/>
        </p:nvSpPr>
        <p:spPr>
          <a:xfrm>
            <a:off x="11685025" y="3848100"/>
            <a:ext cx="2756769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 b="0" i="0" dirty="0">
                <a:solidFill>
                  <a:srgbClr val="202224"/>
                </a:solidFill>
                <a:effectLst/>
                <a:latin typeface="BBC Reith Serif"/>
              </a:rPr>
              <a:t>“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The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US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blockade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has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sharply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curtailed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Venezuelan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oil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exports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,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with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only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ships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associated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with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Chevron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and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bound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for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the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US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operating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as usual</a:t>
            </a:r>
            <a:r>
              <a:rPr lang="es-CO" sz="2500" b="0" i="0" dirty="0">
                <a:solidFill>
                  <a:srgbClr val="202224"/>
                </a:solidFill>
                <a:effectLst/>
                <a:latin typeface="BBC Reith Serif"/>
              </a:rPr>
              <a:t>”.</a:t>
            </a:r>
            <a:endParaRPr lang="es-ES_tradnl" sz="25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408E9DC-0472-D0A7-E4FB-7DA63E15B9AE}"/>
              </a:ext>
            </a:extLst>
          </p:cNvPr>
          <p:cNvSpPr txBox="1"/>
          <p:nvPr/>
        </p:nvSpPr>
        <p:spPr>
          <a:xfrm>
            <a:off x="987746" y="2784614"/>
            <a:ext cx="388752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“US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officials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said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the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ship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-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named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Aquila II -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was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operating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in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defiance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of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a US "</a:t>
            </a:r>
            <a:r>
              <a:rPr lang="es-CO" sz="2500" b="0" i="1" dirty="0" err="1">
                <a:solidFill>
                  <a:srgbClr val="FF0000"/>
                </a:solidFill>
                <a:effectLst/>
                <a:latin typeface="BBC Reith Serif"/>
              </a:rPr>
              <a:t>quarantine</a:t>
            </a:r>
            <a:r>
              <a:rPr lang="es-CO" sz="2500" b="0" i="1" dirty="0">
                <a:solidFill>
                  <a:srgbClr val="FF0000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of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sanctioned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vessels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in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the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 </a:t>
            </a:r>
            <a:r>
              <a:rPr lang="es-CO" sz="2500" b="0" i="1" dirty="0" err="1">
                <a:solidFill>
                  <a:srgbClr val="202224"/>
                </a:solidFill>
                <a:effectLst/>
                <a:latin typeface="BBC Reith Serif"/>
              </a:rPr>
              <a:t>Caribbean</a:t>
            </a:r>
            <a:r>
              <a:rPr lang="es-CO" sz="2500" b="0" i="1" dirty="0">
                <a:solidFill>
                  <a:srgbClr val="202224"/>
                </a:solidFill>
                <a:effectLst/>
                <a:latin typeface="BBC Reith Serif"/>
              </a:rPr>
              <a:t>".”</a:t>
            </a:r>
            <a:endParaRPr lang="es-ES_tradnl" sz="2500" i="1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E00E9A8E-43C0-4B39-43B2-A90DB5A150A5}"/>
              </a:ext>
            </a:extLst>
          </p:cNvPr>
          <p:cNvSpPr txBox="1"/>
          <p:nvPr/>
        </p:nvSpPr>
        <p:spPr>
          <a:xfrm>
            <a:off x="817298" y="6154774"/>
            <a:ext cx="4289311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i="1" dirty="0"/>
              <a:t>At </a:t>
            </a:r>
            <a:r>
              <a:rPr lang="es-CO" sz="2500" i="1" dirty="0" err="1"/>
              <a:t>least</a:t>
            </a:r>
            <a:r>
              <a:rPr lang="es-CO" sz="2500" i="1" dirty="0"/>
              <a:t> </a:t>
            </a:r>
            <a:r>
              <a:rPr lang="es-CO" sz="2500" i="1" dirty="0" err="1">
                <a:solidFill>
                  <a:srgbClr val="FF0000"/>
                </a:solidFill>
              </a:rPr>
              <a:t>seven</a:t>
            </a:r>
            <a:r>
              <a:rPr lang="es-CO" sz="2500" i="1" dirty="0">
                <a:solidFill>
                  <a:srgbClr val="FF0000"/>
                </a:solidFill>
              </a:rPr>
              <a:t> </a:t>
            </a:r>
            <a:r>
              <a:rPr lang="es-CO" sz="2500" i="1" dirty="0" err="1">
                <a:solidFill>
                  <a:srgbClr val="FF0000"/>
                </a:solidFill>
              </a:rPr>
              <a:t>oil</a:t>
            </a:r>
            <a:r>
              <a:rPr lang="es-CO" sz="2500" i="1" dirty="0">
                <a:solidFill>
                  <a:srgbClr val="FF0000"/>
                </a:solidFill>
              </a:rPr>
              <a:t> </a:t>
            </a:r>
            <a:r>
              <a:rPr lang="es-CO" sz="2500" i="1" dirty="0" err="1">
                <a:solidFill>
                  <a:srgbClr val="FF0000"/>
                </a:solidFill>
              </a:rPr>
              <a:t>tankers</a:t>
            </a:r>
            <a:r>
              <a:rPr lang="es-CO" sz="2500" i="1" dirty="0">
                <a:solidFill>
                  <a:srgbClr val="FF0000"/>
                </a:solidFill>
              </a:rPr>
              <a:t> </a:t>
            </a:r>
            <a:r>
              <a:rPr lang="es-CO" sz="2500" i="1" dirty="0" err="1">
                <a:solidFill>
                  <a:srgbClr val="FF0000"/>
                </a:solidFill>
              </a:rPr>
              <a:t>have</a:t>
            </a:r>
            <a:r>
              <a:rPr lang="es-CO" sz="2500" i="1" dirty="0">
                <a:solidFill>
                  <a:srgbClr val="FF0000"/>
                </a:solidFill>
              </a:rPr>
              <a:t> </a:t>
            </a:r>
            <a:r>
              <a:rPr lang="es-CO" sz="2500" i="1" dirty="0" err="1">
                <a:solidFill>
                  <a:srgbClr val="FF0000"/>
                </a:solidFill>
              </a:rPr>
              <a:t>been</a:t>
            </a:r>
            <a:r>
              <a:rPr lang="es-CO" sz="2500" i="1" dirty="0">
                <a:solidFill>
                  <a:srgbClr val="FF0000"/>
                </a:solidFill>
              </a:rPr>
              <a:t> </a:t>
            </a:r>
            <a:r>
              <a:rPr lang="es-CO" sz="2500" i="1" dirty="0" err="1">
                <a:solidFill>
                  <a:srgbClr val="FF0000"/>
                </a:solidFill>
              </a:rPr>
              <a:t>seized</a:t>
            </a:r>
            <a:r>
              <a:rPr lang="es-CO" sz="2500" i="1" dirty="0">
                <a:solidFill>
                  <a:srgbClr val="FF0000"/>
                </a:solidFill>
              </a:rPr>
              <a:t> </a:t>
            </a:r>
            <a:r>
              <a:rPr lang="es-CO" sz="2500" i="1" dirty="0" err="1"/>
              <a:t>by</a:t>
            </a:r>
            <a:r>
              <a:rPr lang="es-CO" sz="2500" i="1" dirty="0"/>
              <a:t> </a:t>
            </a:r>
            <a:r>
              <a:rPr lang="es-CO" sz="2500" i="1" dirty="0" err="1"/>
              <a:t>the</a:t>
            </a:r>
            <a:r>
              <a:rPr lang="es-CO" sz="2500" i="1" dirty="0"/>
              <a:t> US </a:t>
            </a:r>
            <a:r>
              <a:rPr lang="es-CO" sz="2500" i="1" dirty="0" err="1"/>
              <a:t>since</a:t>
            </a:r>
            <a:r>
              <a:rPr lang="es-CO" sz="2500" i="1" dirty="0"/>
              <a:t> </a:t>
            </a:r>
            <a:r>
              <a:rPr lang="es-CO" sz="2500" i="1" dirty="0" err="1"/>
              <a:t>last</a:t>
            </a:r>
            <a:r>
              <a:rPr lang="es-CO" sz="2500" i="1" dirty="0"/>
              <a:t> </a:t>
            </a:r>
            <a:r>
              <a:rPr lang="es-CO" sz="2500" i="1" dirty="0" err="1"/>
              <a:t>year</a:t>
            </a:r>
            <a:r>
              <a:rPr lang="es-CO" sz="2500" i="1" dirty="0"/>
              <a:t>, as </a:t>
            </a:r>
            <a:r>
              <a:rPr lang="es-CO" sz="2500" i="1" dirty="0" err="1"/>
              <a:t>the</a:t>
            </a:r>
            <a:r>
              <a:rPr lang="es-CO" sz="2500" i="1" dirty="0"/>
              <a:t> Trump </a:t>
            </a:r>
            <a:r>
              <a:rPr lang="es-CO" sz="2500" i="1" dirty="0" err="1"/>
              <a:t>administration</a:t>
            </a:r>
            <a:r>
              <a:rPr lang="es-CO" sz="2500" i="1" dirty="0"/>
              <a:t> </a:t>
            </a:r>
            <a:r>
              <a:rPr lang="es-CO" sz="2500" i="1" dirty="0" err="1"/>
              <a:t>moves</a:t>
            </a:r>
            <a:r>
              <a:rPr lang="es-CO" sz="2500" i="1" dirty="0"/>
              <a:t> </a:t>
            </a:r>
            <a:r>
              <a:rPr lang="es-CO" sz="2500" i="1" dirty="0" err="1"/>
              <a:t>to</a:t>
            </a:r>
            <a:r>
              <a:rPr lang="es-CO" sz="2500" i="1" dirty="0"/>
              <a:t> control </a:t>
            </a:r>
            <a:r>
              <a:rPr lang="es-CO" sz="2500" i="1" dirty="0" err="1"/>
              <a:t>the</a:t>
            </a:r>
            <a:r>
              <a:rPr lang="es-CO" sz="2500" i="1" dirty="0"/>
              <a:t> </a:t>
            </a:r>
            <a:r>
              <a:rPr lang="es-CO" sz="2500" i="1" dirty="0" err="1"/>
              <a:t>supply</a:t>
            </a:r>
            <a:r>
              <a:rPr lang="es-CO" sz="2500" i="1" dirty="0"/>
              <a:t> </a:t>
            </a:r>
            <a:r>
              <a:rPr lang="es-CO" sz="2500" i="1" dirty="0" err="1"/>
              <a:t>of</a:t>
            </a:r>
            <a:r>
              <a:rPr lang="es-CO" sz="2500" i="1" dirty="0"/>
              <a:t> </a:t>
            </a:r>
            <a:r>
              <a:rPr lang="es-CO" sz="2500" i="1" dirty="0" err="1"/>
              <a:t>Venezuelan</a:t>
            </a:r>
            <a:r>
              <a:rPr lang="es-CO" sz="2500" i="1" dirty="0"/>
              <a:t> </a:t>
            </a:r>
            <a:r>
              <a:rPr lang="es-CO" sz="2500" i="1" dirty="0" err="1"/>
              <a:t>oil</a:t>
            </a:r>
            <a:r>
              <a:rPr lang="es-CO" sz="2500" i="1" dirty="0"/>
              <a:t>, </a:t>
            </a:r>
            <a:r>
              <a:rPr lang="es-CO" sz="2500" i="1" dirty="0" err="1"/>
              <a:t>the</a:t>
            </a:r>
            <a:r>
              <a:rPr lang="es-CO" sz="2500" i="1" dirty="0"/>
              <a:t> </a:t>
            </a:r>
            <a:r>
              <a:rPr lang="es-CO" sz="2500" i="1" dirty="0" err="1"/>
              <a:t>country's</a:t>
            </a:r>
            <a:r>
              <a:rPr lang="es-CO" sz="2500" i="1" dirty="0"/>
              <a:t> </a:t>
            </a:r>
            <a:r>
              <a:rPr lang="es-CO" sz="2500" i="1" dirty="0" err="1"/>
              <a:t>main</a:t>
            </a:r>
            <a:r>
              <a:rPr lang="es-CO" sz="2500" i="1" dirty="0"/>
              <a:t> </a:t>
            </a:r>
            <a:r>
              <a:rPr lang="es-CO" sz="2500" i="1" dirty="0" err="1"/>
              <a:t>economic</a:t>
            </a:r>
            <a:r>
              <a:rPr lang="es-CO" sz="2500" i="1" dirty="0"/>
              <a:t> </a:t>
            </a:r>
            <a:r>
              <a:rPr lang="es-CO" sz="2500" i="1" dirty="0" err="1"/>
              <a:t>resource</a:t>
            </a:r>
            <a:r>
              <a:rPr lang="es-CO" sz="2500" i="1" dirty="0"/>
              <a:t>.</a:t>
            </a:r>
            <a:endParaRPr lang="es-ES_tradnl" sz="2500" i="1" dirty="0"/>
          </a:p>
        </p:txBody>
      </p:sp>
      <p:cxnSp>
        <p:nvCxnSpPr>
          <p:cNvPr id="31" name="Conector recto 30">
            <a:extLst>
              <a:ext uri="{FF2B5EF4-FFF2-40B4-BE49-F238E27FC236}">
                <a16:creationId xmlns:a16="http://schemas.microsoft.com/office/drawing/2014/main" id="{C15CB1B5-F45D-51EE-7969-A0CA93FAC230}"/>
              </a:ext>
            </a:extLst>
          </p:cNvPr>
          <p:cNvCxnSpPr/>
          <p:nvPr/>
        </p:nvCxnSpPr>
        <p:spPr>
          <a:xfrm>
            <a:off x="2022285" y="5524500"/>
            <a:ext cx="244121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9354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7A6C14-906D-3464-439A-2B97A57C3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55AF395D-97A5-B69A-6436-760BA2F4F0CF}"/>
              </a:ext>
            </a:extLst>
          </p:cNvPr>
          <p:cNvSpPr/>
          <p:nvPr/>
        </p:nvSpPr>
        <p:spPr>
          <a:xfrm rot="-9316753">
            <a:off x="-5973428" y="-670997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217DA609-B3A7-B474-B084-B916DF81FA6E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E8061BD-3FD1-D6FB-D393-35E719C3B9E0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FCEE68C-3CBE-9ECB-4A9F-32E0130DD8EA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B18B226-FAD0-6CCF-AAEF-BDE166DD2A20}"/>
              </a:ext>
            </a:extLst>
          </p:cNvPr>
          <p:cNvGrpSpPr/>
          <p:nvPr/>
        </p:nvGrpSpPr>
        <p:grpSpPr>
          <a:xfrm>
            <a:off x="13541911" y="8252428"/>
            <a:ext cx="1659873" cy="1659873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092A2F5B-F4C0-F506-4B5A-3F31B7791EA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63B87552-8675-310C-C7E6-53F8577BCFC4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524692A-5516-04CC-1EF8-1CE8A0C6EF1D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E7F552F-45F2-198B-12DD-891A85344A94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167C1398-06A6-317B-DE14-BDCD3D230B07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C7BEA70E-DA0E-3071-A243-F15376B2DC3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19FBC4C-3D20-6DA4-D8B0-CEF95AA81C84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8D0D1354-2ADA-9C29-8C8E-4E39498047F3}"/>
              </a:ext>
            </a:extLst>
          </p:cNvPr>
          <p:cNvSpPr/>
          <p:nvPr/>
        </p:nvSpPr>
        <p:spPr>
          <a:xfrm>
            <a:off x="13689985" y="8509761"/>
            <a:ext cx="1331634" cy="1145205"/>
          </a:xfrm>
          <a:custGeom>
            <a:avLst/>
            <a:gdLst/>
            <a:ahLst/>
            <a:cxnLst/>
            <a:rect l="l" t="t" r="r" b="b"/>
            <a:pathLst>
              <a:path w="1331634" h="1145205">
                <a:moveTo>
                  <a:pt x="0" y="0"/>
                </a:moveTo>
                <a:lnTo>
                  <a:pt x="1331634" y="0"/>
                </a:lnTo>
                <a:lnTo>
                  <a:pt x="1331634" y="1145205"/>
                </a:lnTo>
                <a:lnTo>
                  <a:pt x="0" y="11452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11" name="Group 5">
            <a:extLst>
              <a:ext uri="{FF2B5EF4-FFF2-40B4-BE49-F238E27FC236}">
                <a16:creationId xmlns:a16="http://schemas.microsoft.com/office/drawing/2014/main" id="{78E3907E-EAEB-9C87-F2AA-B0576678DAB9}"/>
              </a:ext>
            </a:extLst>
          </p:cNvPr>
          <p:cNvGrpSpPr/>
          <p:nvPr/>
        </p:nvGrpSpPr>
        <p:grpSpPr>
          <a:xfrm>
            <a:off x="2461124" y="2130840"/>
            <a:ext cx="1710551" cy="146051"/>
            <a:chOff x="0" y="0"/>
            <a:chExt cx="450516" cy="38466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D3040DE9-2403-4629-E6E9-D0C1BA2EDCCA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4" name="TextBox 7">
              <a:extLst>
                <a:ext uri="{FF2B5EF4-FFF2-40B4-BE49-F238E27FC236}">
                  <a16:creationId xmlns:a16="http://schemas.microsoft.com/office/drawing/2014/main" id="{910BE52A-8038-51B8-B81E-7C38E763A413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E0AAA6B4-9CC9-6370-F0CF-44F06EE58EB1}"/>
              </a:ext>
            </a:extLst>
          </p:cNvPr>
          <p:cNvSpPr txBox="1"/>
          <p:nvPr/>
        </p:nvSpPr>
        <p:spPr>
          <a:xfrm>
            <a:off x="2114125" y="945385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The situation for Colombia…</a:t>
            </a:r>
          </a:p>
        </p:txBody>
      </p:sp>
      <p:pic>
        <p:nvPicPr>
          <p:cNvPr id="25" name="Imagen 24">
            <a:extLst>
              <a:ext uri="{FF2B5EF4-FFF2-40B4-BE49-F238E27FC236}">
                <a16:creationId xmlns:a16="http://schemas.microsoft.com/office/drawing/2014/main" id="{16CB8B2E-3E01-17B9-E37E-02DCF5B243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4923" y="2386790"/>
            <a:ext cx="7772400" cy="578783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23078DF-8DBD-9ABF-7014-204266A7ED42}"/>
              </a:ext>
            </a:extLst>
          </p:cNvPr>
          <p:cNvSpPr txBox="1"/>
          <p:nvPr/>
        </p:nvSpPr>
        <p:spPr>
          <a:xfrm>
            <a:off x="4898452" y="8235027"/>
            <a:ext cx="685957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900" dirty="0"/>
              <a:t>https://</a:t>
            </a:r>
            <a:r>
              <a:rPr lang="es-ES_tradnl" sz="900" dirty="0" err="1"/>
              <a:t>english.elpais.com</a:t>
            </a:r>
            <a:r>
              <a:rPr lang="es-ES_tradnl" sz="900" dirty="0"/>
              <a:t>/</a:t>
            </a:r>
            <a:r>
              <a:rPr lang="es-ES_tradnl" sz="900" dirty="0" err="1"/>
              <a:t>international</a:t>
            </a:r>
            <a:r>
              <a:rPr lang="es-ES_tradnl" sz="900" dirty="0"/>
              <a:t>/2025-10-28/colombias-petro-assesses-the-scope-of-personal-sanctions-imposed-by-washington.html</a:t>
            </a:r>
          </a:p>
        </p:txBody>
      </p:sp>
    </p:spTree>
    <p:extLst>
      <p:ext uri="{BB962C8B-B14F-4D97-AF65-F5344CB8AC3E}">
        <p14:creationId xmlns:p14="http://schemas.microsoft.com/office/powerpoint/2010/main" val="88810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95D52B-43B3-E22D-4D18-CC18B2E2A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97EA3382-C784-9DE4-2761-0B32557367F1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89433617-4DEB-C8C3-1FF3-426B105E91C3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3702653-2CA5-4F00-3407-6AA935E701B4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79AB9BF-7FA1-A008-1898-03C95E1B4497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3593B301-7060-BAFA-7E7B-2A215A1B98D4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C0CAD6E-74DA-A861-51D6-AE8945EBA23C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6B1AD098-84AB-5DC4-0F56-7152E516DE15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8CA8761-4E5D-86D6-C351-6F3D84A1B9ED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14AB6431-4957-B185-FC12-B23A0C8E856B}"/>
              </a:ext>
            </a:extLst>
          </p:cNvPr>
          <p:cNvSpPr/>
          <p:nvPr/>
        </p:nvSpPr>
        <p:spPr>
          <a:xfrm>
            <a:off x="6010085" y="8940152"/>
            <a:ext cx="2741613" cy="1138215"/>
          </a:xfrm>
          <a:custGeom>
            <a:avLst/>
            <a:gdLst/>
            <a:ahLst/>
            <a:cxnLst/>
            <a:rect l="l" t="t" r="r" b="b"/>
            <a:pathLst>
              <a:path w="4011704" h="1915589">
                <a:moveTo>
                  <a:pt x="0" y="0"/>
                </a:moveTo>
                <a:lnTo>
                  <a:pt x="4011704" y="0"/>
                </a:lnTo>
                <a:lnTo>
                  <a:pt x="4011704" y="1915589"/>
                </a:lnTo>
                <a:lnTo>
                  <a:pt x="0" y="19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6B177431-06B9-BCA7-E47C-FC5B156B5049}"/>
              </a:ext>
            </a:extLst>
          </p:cNvPr>
          <p:cNvGrpSpPr/>
          <p:nvPr/>
        </p:nvGrpSpPr>
        <p:grpSpPr>
          <a:xfrm>
            <a:off x="1849935" y="2158541"/>
            <a:ext cx="1710551" cy="146051"/>
            <a:chOff x="0" y="0"/>
            <a:chExt cx="450516" cy="38466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F9744729-4F4F-4AA5-9D49-B3013FBFECF9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DB721027-77AB-4073-EB4D-B5082EA407ED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3C05DC77-6F31-8C6D-7555-E703F6B0FD81}"/>
              </a:ext>
            </a:extLst>
          </p:cNvPr>
          <p:cNvSpPr txBox="1"/>
          <p:nvPr/>
        </p:nvSpPr>
        <p:spPr>
          <a:xfrm>
            <a:off x="2114125" y="945385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WE need a lawyer…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FD6E9015-C4F4-1F09-03AA-F6892C245F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8961" y="3212816"/>
            <a:ext cx="7772400" cy="4344762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B1FCE0BE-5942-D559-6B3D-D5344EB9CA32}"/>
              </a:ext>
            </a:extLst>
          </p:cNvPr>
          <p:cNvSpPr txBox="1"/>
          <p:nvPr/>
        </p:nvSpPr>
        <p:spPr>
          <a:xfrm>
            <a:off x="3542348" y="7759127"/>
            <a:ext cx="986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https://</a:t>
            </a:r>
            <a:r>
              <a:rPr lang="es-ES_tradnl" dirty="0" err="1"/>
              <a:t>screenrant.com</a:t>
            </a:r>
            <a:r>
              <a:rPr lang="es-ES_tradnl" dirty="0"/>
              <a:t>/</a:t>
            </a:r>
            <a:r>
              <a:rPr lang="es-ES_tradnl" dirty="0" err="1"/>
              <a:t>batman</a:t>
            </a:r>
            <a:r>
              <a:rPr lang="es-ES_tradnl" dirty="0"/>
              <a:t>-</a:t>
            </a:r>
            <a:r>
              <a:rPr lang="es-ES_tradnl" dirty="0" err="1"/>
              <a:t>batphone</a:t>
            </a:r>
            <a:r>
              <a:rPr lang="es-ES_tradnl" dirty="0"/>
              <a:t>-gadget-</a:t>
            </a:r>
            <a:r>
              <a:rPr lang="es-ES_tradnl" dirty="0" err="1"/>
              <a:t>explode</a:t>
            </a:r>
            <a:r>
              <a:rPr lang="es-ES_tradnl" dirty="0"/>
              <a:t>-</a:t>
            </a:r>
            <a:r>
              <a:rPr lang="es-ES_tradnl" dirty="0" err="1"/>
              <a:t>commissioner</a:t>
            </a:r>
            <a:r>
              <a:rPr lang="es-ES_tradnl" dirty="0"/>
              <a:t>-</a:t>
            </a:r>
            <a:r>
              <a:rPr lang="es-ES_tradnl" dirty="0" err="1"/>
              <a:t>gordon</a:t>
            </a:r>
            <a:r>
              <a:rPr lang="es-ES_tradnl" dirty="0"/>
              <a:t>-joker/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7D46753-9148-1991-5E83-5456896C99A0}"/>
              </a:ext>
            </a:extLst>
          </p:cNvPr>
          <p:cNvSpPr txBox="1"/>
          <p:nvPr/>
        </p:nvSpPr>
        <p:spPr>
          <a:xfrm>
            <a:off x="609601" y="3765717"/>
            <a:ext cx="245061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vessel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</a:t>
            </a:r>
            <a:r>
              <a:rPr lang="es-ES_trad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_trad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es-ES_trad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es-ES_trad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2700A8A2-DEA4-31C3-9B48-C807CD6A319D}"/>
              </a:ext>
            </a:extLst>
          </p:cNvPr>
          <p:cNvSpPr txBox="1"/>
          <p:nvPr/>
        </p:nvSpPr>
        <p:spPr>
          <a:xfrm>
            <a:off x="12110109" y="4097301"/>
            <a:ext cx="289453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carry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ES_tradnl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Venezuela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worry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we’re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going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Cuba</a:t>
            </a:r>
            <a:r>
              <a:rPr lang="es-ES_tradnl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99378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1B607E-2A82-5210-7F86-90AF0D9DD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9FF438-4825-3C33-6E1B-2026F2AD8110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4BAE257-EC31-A1E7-15E1-76B7CDC0FF9D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EAB4196-9174-C46E-426D-7EF80DF642C8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E0FBD06-6AA6-0E0D-89EE-307638FB840A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A096B600-8B76-C4EA-25D4-570A03C2F276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B1232E9-F0B5-BE84-2C10-44E06270618A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6C529D37-5A1F-59F9-EB68-34EBE511775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C455346-9A92-FC36-BB98-F7BBAFAE59BF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A5B78EE5-01D6-8418-759F-7EAB7698017F}"/>
              </a:ext>
            </a:extLst>
          </p:cNvPr>
          <p:cNvSpPr/>
          <p:nvPr/>
        </p:nvSpPr>
        <p:spPr>
          <a:xfrm>
            <a:off x="6010085" y="8940152"/>
            <a:ext cx="2741613" cy="1138215"/>
          </a:xfrm>
          <a:custGeom>
            <a:avLst/>
            <a:gdLst/>
            <a:ahLst/>
            <a:cxnLst/>
            <a:rect l="l" t="t" r="r" b="b"/>
            <a:pathLst>
              <a:path w="4011704" h="1915589">
                <a:moveTo>
                  <a:pt x="0" y="0"/>
                </a:moveTo>
                <a:lnTo>
                  <a:pt x="4011704" y="0"/>
                </a:lnTo>
                <a:lnTo>
                  <a:pt x="4011704" y="1915589"/>
                </a:lnTo>
                <a:lnTo>
                  <a:pt x="0" y="19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EA06ADFF-D2E8-8211-3AF5-3344A2D10C80}"/>
              </a:ext>
            </a:extLst>
          </p:cNvPr>
          <p:cNvGrpSpPr/>
          <p:nvPr/>
        </p:nvGrpSpPr>
        <p:grpSpPr>
          <a:xfrm>
            <a:off x="1849935" y="2158541"/>
            <a:ext cx="1710551" cy="146051"/>
            <a:chOff x="0" y="0"/>
            <a:chExt cx="450516" cy="38466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4A652191-8738-1F2D-5CD0-486B4EEF7AFC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B43FCD0A-7417-E677-746A-B4888A102D4B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1CC8CE42-6E91-FE10-2076-4E977A44B8B0}"/>
              </a:ext>
            </a:extLst>
          </p:cNvPr>
          <p:cNvSpPr txBox="1"/>
          <p:nvPr/>
        </p:nvSpPr>
        <p:spPr>
          <a:xfrm>
            <a:off x="2114125" y="945385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WE need a lawyer…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8EBC669-7CEE-4540-A5BF-D4667AEC4AF9}"/>
              </a:ext>
            </a:extLst>
          </p:cNvPr>
          <p:cNvSpPr txBox="1"/>
          <p:nvPr/>
        </p:nvSpPr>
        <p:spPr>
          <a:xfrm>
            <a:off x="4733010" y="7810529"/>
            <a:ext cx="98642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dirty="0"/>
              <a:t>https://</a:t>
            </a:r>
            <a:r>
              <a:rPr lang="es-ES_tradnl" dirty="0" err="1"/>
              <a:t>www.themarysue.com</a:t>
            </a:r>
            <a:r>
              <a:rPr lang="es-ES_tradnl" dirty="0"/>
              <a:t>/bruce-</a:t>
            </a:r>
            <a:r>
              <a:rPr lang="es-ES_tradnl" dirty="0" err="1"/>
              <a:t>wayne</a:t>
            </a:r>
            <a:r>
              <a:rPr lang="es-ES_tradnl" dirty="0"/>
              <a:t>-</a:t>
            </a:r>
            <a:r>
              <a:rPr lang="es-ES_tradnl" dirty="0" err="1"/>
              <a:t>batman-phone</a:t>
            </a:r>
            <a:r>
              <a:rPr lang="es-ES_tradnl" dirty="0"/>
              <a:t>/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4589EFD-C603-6F35-8B5C-55C31F480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671" y="2641936"/>
            <a:ext cx="4470400" cy="50546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6D4EBAAB-6D93-3CD8-8CE7-488B1BCE13B2}"/>
              </a:ext>
            </a:extLst>
          </p:cNvPr>
          <p:cNvSpPr txBox="1"/>
          <p:nvPr/>
        </p:nvSpPr>
        <p:spPr>
          <a:xfrm>
            <a:off x="2432964" y="4399861"/>
            <a:ext cx="16551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mmmm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reality</a:t>
            </a:r>
            <a:endParaRPr lang="es-ES_tradn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s-ES_tradnl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82D187-412A-FE86-B6F9-FDC8355A7FA8}"/>
              </a:ext>
            </a:extLst>
          </p:cNvPr>
          <p:cNvSpPr txBox="1"/>
          <p:nvPr/>
        </p:nvSpPr>
        <p:spPr>
          <a:xfrm>
            <a:off x="11437842" y="4107472"/>
            <a:ext cx="321780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</a:t>
            </a:r>
          </a:p>
          <a:p>
            <a:endParaRPr lang="es-ES_tradn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Thanks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s-ES_tradnl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I’m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_tradnl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ES_trad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BATMAN…</a:t>
            </a:r>
          </a:p>
        </p:txBody>
      </p:sp>
    </p:spTree>
    <p:extLst>
      <p:ext uri="{BB962C8B-B14F-4D97-AF65-F5344CB8AC3E}">
        <p14:creationId xmlns:p14="http://schemas.microsoft.com/office/powerpoint/2010/main" val="623334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6531AE-3222-13D4-A0D9-F9706927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9B46ED55-CEB3-FDBD-C40F-B7FB8DB494A2}"/>
              </a:ext>
            </a:extLst>
          </p:cNvPr>
          <p:cNvSpPr/>
          <p:nvPr/>
        </p:nvSpPr>
        <p:spPr>
          <a:xfrm rot="-9316753">
            <a:off x="-5373902" y="-152707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6323AE3-6BE9-2E04-1A60-FF27C1EF0B8D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5931187-A0C2-A6C5-B9B9-85AA079C6947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514E3AB-F897-0A9A-971E-283070640AAA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92C79E0E-F160-5B2A-ACBA-35F84670E206}"/>
              </a:ext>
            </a:extLst>
          </p:cNvPr>
          <p:cNvSpPr txBox="1"/>
          <p:nvPr/>
        </p:nvSpPr>
        <p:spPr>
          <a:xfrm>
            <a:off x="2821363" y="1536521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The new normal… 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F16F4E50-52C6-1AB3-361F-22A087E7F306}"/>
              </a:ext>
            </a:extLst>
          </p:cNvPr>
          <p:cNvSpPr/>
          <p:nvPr/>
        </p:nvSpPr>
        <p:spPr>
          <a:xfrm>
            <a:off x="2240455" y="3314700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E5B565C7-16F9-D406-D403-44BFB8A2F525}"/>
              </a:ext>
            </a:extLst>
          </p:cNvPr>
          <p:cNvGrpSpPr/>
          <p:nvPr/>
        </p:nvGrpSpPr>
        <p:grpSpPr>
          <a:xfrm>
            <a:off x="14237755" y="8845858"/>
            <a:ext cx="5437598" cy="3085218"/>
            <a:chOff x="446078" y="1113249"/>
            <a:chExt cx="5089000" cy="3143026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04E3DC2E-64F8-EBA5-6228-1AE6EF4FCCD2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5287F9B-3FA5-E19A-CBCA-5D52AC3C386D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EC853E52-4729-EE45-273F-037EC9654CC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14BE7468-8D79-2884-8674-3CCD39190DE1}"/>
                </a:ext>
              </a:extLst>
            </p:cNvPr>
            <p:cNvSpPr/>
            <p:nvPr/>
          </p:nvSpPr>
          <p:spPr>
            <a:xfrm>
              <a:off x="1823536" y="145579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C1579A4-0F3F-5C2A-59C0-FA8FB8CD9AA1}"/>
              </a:ext>
            </a:extLst>
          </p:cNvPr>
          <p:cNvGrpSpPr/>
          <p:nvPr/>
        </p:nvGrpSpPr>
        <p:grpSpPr>
          <a:xfrm>
            <a:off x="2784651" y="2421379"/>
            <a:ext cx="1710551" cy="146051"/>
            <a:chOff x="0" y="0"/>
            <a:chExt cx="450516" cy="3846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5DF98B8D-23A3-4658-613C-CE7BE3FD3B6A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EAB3B324-ACF9-F8FD-8CDF-AC93DD524037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5A5FCDA1-D9E5-B463-C29A-13AF1F72F773}"/>
              </a:ext>
            </a:extLst>
          </p:cNvPr>
          <p:cNvSpPr txBox="1"/>
          <p:nvPr/>
        </p:nvSpPr>
        <p:spPr>
          <a:xfrm>
            <a:off x="2952619" y="2582831"/>
            <a:ext cx="10785146" cy="59708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0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30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new or amended licenses in 2026 were GL 30B, 46B, 47, 48A, 49A, 50A and 52, all mainly related to oil and gas.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License 30B – Authorizing Certain Transactions Necessary to Port and Airport Operations, issued on February 10, 2026</a:t>
            </a:r>
            <a:r>
              <a:rPr lang="en-GB" sz="30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0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0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Permitted or authorized certain transactions and/or activities regarding exportation of diluents to Venezuela and clarified that license covers port fees and customs duties.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6DD534FC-13B4-CF86-37CA-C2696C1A4CB4}"/>
              </a:ext>
            </a:extLst>
          </p:cNvPr>
          <p:cNvSpPr/>
          <p:nvPr/>
        </p:nvSpPr>
        <p:spPr>
          <a:xfrm>
            <a:off x="2246861" y="5291392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4BF1140D-148B-0284-CE4E-CD592F987382}"/>
              </a:ext>
            </a:extLst>
          </p:cNvPr>
          <p:cNvSpPr/>
          <p:nvPr/>
        </p:nvSpPr>
        <p:spPr>
          <a:xfrm>
            <a:off x="2226269" y="6819900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299164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9A8049-7C0C-D594-F662-6B3C805BBE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12E6988F-AAAC-BCED-3C85-A62B232CFE34}"/>
              </a:ext>
            </a:extLst>
          </p:cNvPr>
          <p:cNvSpPr/>
          <p:nvPr/>
        </p:nvSpPr>
        <p:spPr>
          <a:xfrm rot="-9316753">
            <a:off x="-5373902" y="-178991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E2287C5-2AA1-502C-B695-23945758F5E6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2D9B576-129C-D9A0-42AA-5E09878CFC55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A96D79E-D439-3194-7109-B6CA3C252FDF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8FFF4DC7-90D2-F02A-B9A3-ADE25774AE64}"/>
              </a:ext>
            </a:extLst>
          </p:cNvPr>
          <p:cNvSpPr txBox="1"/>
          <p:nvPr/>
        </p:nvSpPr>
        <p:spPr>
          <a:xfrm>
            <a:off x="2821363" y="1536521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The new normal… 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BD03C198-BDB7-BA99-06EB-E18D7306CE4D}"/>
              </a:ext>
            </a:extLst>
          </p:cNvPr>
          <p:cNvSpPr/>
          <p:nvPr/>
        </p:nvSpPr>
        <p:spPr>
          <a:xfrm>
            <a:off x="2240455" y="3314700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681E93CC-C421-0826-3694-3C7B1A1D1CBD}"/>
              </a:ext>
            </a:extLst>
          </p:cNvPr>
          <p:cNvGrpSpPr/>
          <p:nvPr/>
        </p:nvGrpSpPr>
        <p:grpSpPr>
          <a:xfrm>
            <a:off x="14237755" y="8845858"/>
            <a:ext cx="5437598" cy="3085218"/>
            <a:chOff x="446078" y="1113249"/>
            <a:chExt cx="5089000" cy="3143026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603F5BD-6DFF-5D75-4D00-2F6E3F0A80B6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F1539871-46B6-8A26-128B-B8F4FFBDCB21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10880A19-7B55-6D94-EF32-A6C4A0A492A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6F784C1-C59E-2413-7D15-93C33FE1F48E}"/>
                </a:ext>
              </a:extLst>
            </p:cNvPr>
            <p:cNvSpPr/>
            <p:nvPr/>
          </p:nvSpPr>
          <p:spPr>
            <a:xfrm>
              <a:off x="1823536" y="145579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4EF01802-1E43-6CA0-80DF-047F9B0E8099}"/>
              </a:ext>
            </a:extLst>
          </p:cNvPr>
          <p:cNvGrpSpPr/>
          <p:nvPr/>
        </p:nvGrpSpPr>
        <p:grpSpPr>
          <a:xfrm>
            <a:off x="2784651" y="2421379"/>
            <a:ext cx="1710551" cy="146051"/>
            <a:chOff x="0" y="0"/>
            <a:chExt cx="450516" cy="3846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98059CC-E375-263C-B28E-F78419BD0074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DB8208E-A5FB-F5B1-5711-D043363E4E5D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26CFCA87-7571-D1EA-0266-48B0AC557E19}"/>
              </a:ext>
            </a:extLst>
          </p:cNvPr>
          <p:cNvSpPr txBox="1"/>
          <p:nvPr/>
        </p:nvSpPr>
        <p:spPr>
          <a:xfrm>
            <a:off x="2952619" y="2582831"/>
            <a:ext cx="10785146" cy="56015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0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30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32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46B regarding certain activities related </a:t>
            </a:r>
            <a:r>
              <a:rPr lang="en-GB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GB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lifting,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exportation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reexportation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sale, resale,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supply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storage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marketing,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purchase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delivery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Venezuelan-origin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endParaRPr lang="en-GB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includes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arranging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shipping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chartering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obtaining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marine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insurance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P&amp;I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coverage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arranging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terminal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engaging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relevant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maritime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authorities</a:t>
            </a:r>
            <a:r>
              <a:rPr lang="es-CO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r>
              <a:rPr lang="es-CO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(FAQ 1227). </a:t>
            </a:r>
          </a:p>
          <a:p>
            <a:endParaRPr lang="en-GB" sz="3200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2342B305-F808-E56C-98DA-40B520B6400A}"/>
              </a:ext>
            </a:extLst>
          </p:cNvPr>
          <p:cNvSpPr/>
          <p:nvPr/>
        </p:nvSpPr>
        <p:spPr>
          <a:xfrm>
            <a:off x="2246861" y="5291392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416056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0C6ED7-26D9-010C-99FC-9D461275AB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2E808381-5435-1016-3CCB-50AB2BD7A7A1}"/>
              </a:ext>
            </a:extLst>
          </p:cNvPr>
          <p:cNvSpPr/>
          <p:nvPr/>
        </p:nvSpPr>
        <p:spPr>
          <a:xfrm rot="-9316753">
            <a:off x="-5374340" y="-152707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BC7425F0-15BC-055E-5985-34EC0D7B9D4D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835B007-B425-1D63-0493-B3C34C1D5D46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31F1AF13-2C86-C731-7B2D-8F9F586C77CD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8F23539A-A5A3-30A0-9FB4-A89F2A31740F}"/>
              </a:ext>
            </a:extLst>
          </p:cNvPr>
          <p:cNvSpPr txBox="1"/>
          <p:nvPr/>
        </p:nvSpPr>
        <p:spPr>
          <a:xfrm>
            <a:off x="2821363" y="1536521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The new normal… 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699E1DF1-6E72-1332-6A95-4B5B3D3232E1}"/>
              </a:ext>
            </a:extLst>
          </p:cNvPr>
          <p:cNvSpPr/>
          <p:nvPr/>
        </p:nvSpPr>
        <p:spPr>
          <a:xfrm>
            <a:off x="2240455" y="3314700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CB25C06A-E6C7-75C0-BFD2-E26BBEB5B974}"/>
              </a:ext>
            </a:extLst>
          </p:cNvPr>
          <p:cNvGrpSpPr/>
          <p:nvPr/>
        </p:nvGrpSpPr>
        <p:grpSpPr>
          <a:xfrm>
            <a:off x="14237755" y="8845858"/>
            <a:ext cx="5437598" cy="3085218"/>
            <a:chOff x="446078" y="1113249"/>
            <a:chExt cx="5089000" cy="3143026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6C4370F-EE99-CE27-33F5-072481E0046F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E07298C4-C11B-B994-5B0C-A8C341113387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00FB78FD-5EE2-FEEB-A137-95D6992376F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4142861-17BA-5B1C-F558-18EA06509514}"/>
                </a:ext>
              </a:extLst>
            </p:cNvPr>
            <p:cNvSpPr/>
            <p:nvPr/>
          </p:nvSpPr>
          <p:spPr>
            <a:xfrm>
              <a:off x="1823536" y="145579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DA27C07-32CA-01B9-52B2-4A4736F82C58}"/>
              </a:ext>
            </a:extLst>
          </p:cNvPr>
          <p:cNvGrpSpPr/>
          <p:nvPr/>
        </p:nvGrpSpPr>
        <p:grpSpPr>
          <a:xfrm>
            <a:off x="2784651" y="2421379"/>
            <a:ext cx="1710551" cy="146051"/>
            <a:chOff x="0" y="0"/>
            <a:chExt cx="450516" cy="3846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F26B0295-A453-91FD-8E22-FE94297D0CF3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541FD8B6-C92C-F33A-CD72-A00CB5EAFED9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66F81ECA-0245-B694-61F6-08A0BAAEC615}"/>
              </a:ext>
            </a:extLst>
          </p:cNvPr>
          <p:cNvSpPr txBox="1"/>
          <p:nvPr/>
        </p:nvSpPr>
        <p:spPr>
          <a:xfrm>
            <a:off x="2952619" y="2582831"/>
            <a:ext cx="10785146" cy="66633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sz="10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30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47B: Certain transactions “incidental and necessary” “related to exportation, </a:t>
            </a:r>
            <a:r>
              <a:rPr lang="en-US" sz="25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reexportation</a:t>
            </a: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sale, resale, supply, storage, marketing, delivery, or transportation de U.S.-origin </a:t>
            </a:r>
            <a:r>
              <a:rPr lang="en-US" sz="2500" noProof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diluents</a:t>
            </a: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Venezuela”.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48A: p</a:t>
            </a: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rovision of goods, technology, software, or services for the exploration, development, or production of oil, gas, or petrochemical products in Venezuela.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noProof="0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50A: </a:t>
            </a: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BP PLC, Chevron Corporation, Eni S.p.A., </a:t>
            </a:r>
            <a:r>
              <a:rPr lang="en-US" sz="25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Établissements</a:t>
            </a: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Maurel &amp; Prom SA, Repsol S.A. y Shell PLC.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52: Certain transactions with </a:t>
            </a:r>
            <a:r>
              <a:rPr lang="en-US" sz="25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PdVSA</a:t>
            </a: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to which </a:t>
            </a:r>
            <a:r>
              <a:rPr lang="en-US" sz="2500" noProof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PdVSA</a:t>
            </a: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directly or indirectly 50% or more whenever those are carried out by an established U.S. entity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200" noProof="0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30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436DD29B-9EDA-10C5-383D-3D9F40232C22}"/>
              </a:ext>
            </a:extLst>
          </p:cNvPr>
          <p:cNvSpPr/>
          <p:nvPr/>
        </p:nvSpPr>
        <p:spPr>
          <a:xfrm>
            <a:off x="2240455" y="4833381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1A5FB3C5-7F85-6781-3FC2-2CA09EC6B8EE}"/>
              </a:ext>
            </a:extLst>
          </p:cNvPr>
          <p:cNvSpPr/>
          <p:nvPr/>
        </p:nvSpPr>
        <p:spPr>
          <a:xfrm>
            <a:off x="2226269" y="7182517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6" name="Freeform 15">
            <a:extLst>
              <a:ext uri="{FF2B5EF4-FFF2-40B4-BE49-F238E27FC236}">
                <a16:creationId xmlns:a16="http://schemas.microsoft.com/office/drawing/2014/main" id="{21130567-EE58-C9B9-45C2-3F364D3BD3AB}"/>
              </a:ext>
            </a:extLst>
          </p:cNvPr>
          <p:cNvSpPr/>
          <p:nvPr/>
        </p:nvSpPr>
        <p:spPr>
          <a:xfrm>
            <a:off x="2240455" y="6007949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23554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300F51-76D8-6712-B092-7BD0BA87A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5F16BF3A-15B2-1759-9B18-BF1F0C6EE4A5}"/>
              </a:ext>
            </a:extLst>
          </p:cNvPr>
          <p:cNvSpPr/>
          <p:nvPr/>
        </p:nvSpPr>
        <p:spPr>
          <a:xfrm rot="-9316753">
            <a:off x="-5374341" y="-178992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7CBBBD62-112A-27C6-A00C-4054140B2711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C0CAB9D-1694-9178-44DB-EB4A21D555C8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589A222-D204-28FA-29F6-CC40E637DD4C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03EDE59F-3565-770E-1EB8-9C5CA4BAE5A5}"/>
              </a:ext>
            </a:extLst>
          </p:cNvPr>
          <p:cNvSpPr txBox="1"/>
          <p:nvPr/>
        </p:nvSpPr>
        <p:spPr>
          <a:xfrm>
            <a:off x="2821363" y="1536521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IN A NUTSHELL…</a:t>
            </a: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944FE39F-DF74-04DC-4E30-954589AF88B3}"/>
              </a:ext>
            </a:extLst>
          </p:cNvPr>
          <p:cNvSpPr/>
          <p:nvPr/>
        </p:nvSpPr>
        <p:spPr>
          <a:xfrm>
            <a:off x="2240455" y="3314700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B906A10D-BDF8-9A60-7D8F-C137185F5044}"/>
              </a:ext>
            </a:extLst>
          </p:cNvPr>
          <p:cNvGrpSpPr/>
          <p:nvPr/>
        </p:nvGrpSpPr>
        <p:grpSpPr>
          <a:xfrm>
            <a:off x="14237755" y="8845858"/>
            <a:ext cx="5437598" cy="3085218"/>
            <a:chOff x="446078" y="1113249"/>
            <a:chExt cx="5089000" cy="3143026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108071D0-6C3F-6CF6-CB9C-3D1FEE576D43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85B02DDF-61FE-B731-47FC-8ED697A9171E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CD513247-D0C9-166E-EB53-E95950EC549F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AF52064C-ED62-B6FE-1E87-4176191F6973}"/>
                </a:ext>
              </a:extLst>
            </p:cNvPr>
            <p:cNvSpPr/>
            <p:nvPr/>
          </p:nvSpPr>
          <p:spPr>
            <a:xfrm>
              <a:off x="1823536" y="145579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7D1AF2FF-A483-7D54-BCD9-19CBF7935EE5}"/>
              </a:ext>
            </a:extLst>
          </p:cNvPr>
          <p:cNvGrpSpPr/>
          <p:nvPr/>
        </p:nvGrpSpPr>
        <p:grpSpPr>
          <a:xfrm>
            <a:off x="2784651" y="2421379"/>
            <a:ext cx="1710551" cy="146051"/>
            <a:chOff x="0" y="0"/>
            <a:chExt cx="450516" cy="3846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89023F9E-5CF3-068F-E727-E48B8E99D765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4BE58CCD-B1F1-7075-249A-A534E60BADAA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DC8B6861-A7D1-BDDC-70EF-97FFB7DD5BCC}"/>
              </a:ext>
            </a:extLst>
          </p:cNvPr>
          <p:cNvSpPr txBox="1"/>
          <p:nvPr/>
        </p:nvSpPr>
        <p:spPr>
          <a:xfrm>
            <a:off x="2952619" y="2705100"/>
            <a:ext cx="10785146" cy="50167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0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8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Governing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U.S.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dispute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Payments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accounts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Executive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14373.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Compliance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report</a:t>
            </a:r>
            <a:r>
              <a:rPr lang="es-CO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307DC5DD-7198-4809-1BC9-BD75D0DDFE0C}"/>
              </a:ext>
            </a:extLst>
          </p:cNvPr>
          <p:cNvSpPr/>
          <p:nvPr/>
        </p:nvSpPr>
        <p:spPr>
          <a:xfrm>
            <a:off x="2246861" y="5291392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76742A51-5137-A4D0-D898-8A7643C606C9}"/>
              </a:ext>
            </a:extLst>
          </p:cNvPr>
          <p:cNvSpPr/>
          <p:nvPr/>
        </p:nvSpPr>
        <p:spPr>
          <a:xfrm>
            <a:off x="2226269" y="6819900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904495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FCB56-D5DF-1BC1-9180-43FB06C3D5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7CE09F9F-90F1-BA64-98B9-076E0A916794}"/>
              </a:ext>
            </a:extLst>
          </p:cNvPr>
          <p:cNvSpPr/>
          <p:nvPr/>
        </p:nvSpPr>
        <p:spPr>
          <a:xfrm rot="-9316753">
            <a:off x="-4309927" y="890035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421748D6-8E87-BEED-354A-E2E47D4C2A75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81859DA-D4A1-78E8-5E7F-021AFF3ED737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6512669-3111-DEA0-A5B8-0046E1D4E91A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61E1FC35-F6BD-733C-44A7-08557E3E2A79}"/>
              </a:ext>
            </a:extLst>
          </p:cNvPr>
          <p:cNvSpPr txBox="1"/>
          <p:nvPr/>
        </p:nvSpPr>
        <p:spPr>
          <a:xfrm>
            <a:off x="2821363" y="1536521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endParaRPr lang="en-US" sz="7567" spc="105" dirty="0">
              <a:solidFill>
                <a:srgbClr val="DFAE1A"/>
              </a:solidFill>
              <a:latin typeface="Bebas Neue Cyrillic"/>
              <a:ea typeface="Bebas Neue Cyrillic"/>
              <a:cs typeface="Bebas Neue Cyrillic"/>
              <a:sym typeface="Bebas Neue Cyrillic"/>
            </a:endParaRPr>
          </a:p>
        </p:txBody>
      </p:sp>
      <p:sp>
        <p:nvSpPr>
          <p:cNvPr id="15" name="Freeform 15">
            <a:extLst>
              <a:ext uri="{FF2B5EF4-FFF2-40B4-BE49-F238E27FC236}">
                <a16:creationId xmlns:a16="http://schemas.microsoft.com/office/drawing/2014/main" id="{8EC60BFE-2B2E-D4C8-F928-79576D2C380C}"/>
              </a:ext>
            </a:extLst>
          </p:cNvPr>
          <p:cNvSpPr/>
          <p:nvPr/>
        </p:nvSpPr>
        <p:spPr>
          <a:xfrm>
            <a:off x="2306514" y="3410413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1C4D5FFC-4F26-EE13-68B3-AA206A872A79}"/>
              </a:ext>
            </a:extLst>
          </p:cNvPr>
          <p:cNvGrpSpPr/>
          <p:nvPr/>
        </p:nvGrpSpPr>
        <p:grpSpPr>
          <a:xfrm>
            <a:off x="14237755" y="8845858"/>
            <a:ext cx="5437598" cy="3085218"/>
            <a:chOff x="446078" y="1113249"/>
            <a:chExt cx="5089000" cy="3143026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90B2D2BE-A02C-108F-CFF5-D43063A51DD6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B00A136-E036-3A74-A887-DF0657E61F09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2E549728-21BF-1E03-0FF1-361F956F34B9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EB43A0F7-596A-C495-5E52-82B9C3E147B5}"/>
                </a:ext>
              </a:extLst>
            </p:cNvPr>
            <p:cNvSpPr/>
            <p:nvPr/>
          </p:nvSpPr>
          <p:spPr>
            <a:xfrm>
              <a:off x="1823536" y="145579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DC9C198D-9528-71D7-1B83-B5606CD70DAB}"/>
              </a:ext>
            </a:extLst>
          </p:cNvPr>
          <p:cNvGrpSpPr/>
          <p:nvPr/>
        </p:nvGrpSpPr>
        <p:grpSpPr>
          <a:xfrm>
            <a:off x="2784651" y="2421379"/>
            <a:ext cx="1710551" cy="146051"/>
            <a:chOff x="0" y="0"/>
            <a:chExt cx="450516" cy="3846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0A239C73-89B4-F04B-B7F8-BABCCF302CE0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2823A4D4-7292-CA7C-0C3A-5F93DF46C393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8B46955D-9933-6464-C368-57AC0D9F3C5A}"/>
              </a:ext>
            </a:extLst>
          </p:cNvPr>
          <p:cNvSpPr txBox="1"/>
          <p:nvPr/>
        </p:nvSpPr>
        <p:spPr>
          <a:xfrm>
            <a:off x="2930464" y="2787381"/>
            <a:ext cx="10785146" cy="70173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25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risk if certain conditions are met. Good opportunity for third countries shipowners, P&amp;Is, etc.</a:t>
            </a:r>
          </a:p>
          <a:p>
            <a:endParaRPr lang="en-US" sz="2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Transactions with PDVSA and “</a:t>
            </a:r>
            <a:r>
              <a:rPr lang="en-US" sz="2500" i="1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transactions that are ordinarily incident and necessary to, among other activities, the exportation, sale, supply, storage, purchase, delivery, or transportation of Venezuelan-origin oil, petrochemical products, or minerals (including gold)”.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i="1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such as: </a:t>
            </a:r>
          </a:p>
          <a:p>
            <a:endParaRPr lang="en-US" sz="25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to be made into the Foreign Government Deposit Funds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Commercially reasonable operation;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transaction does not involve a person located in or organized under the laws of sanctioned countries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5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blocked vessel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5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noProof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Third party is exposed to be “designated”. ¿Is this good at the end?</a:t>
            </a:r>
          </a:p>
        </p:txBody>
      </p:sp>
      <p:sp>
        <p:nvSpPr>
          <p:cNvPr id="12" name="Freeform 15">
            <a:extLst>
              <a:ext uri="{FF2B5EF4-FFF2-40B4-BE49-F238E27FC236}">
                <a16:creationId xmlns:a16="http://schemas.microsoft.com/office/drawing/2014/main" id="{E85001FF-3106-34CC-B976-ECD6A5C2B856}"/>
              </a:ext>
            </a:extLst>
          </p:cNvPr>
          <p:cNvSpPr/>
          <p:nvPr/>
        </p:nvSpPr>
        <p:spPr>
          <a:xfrm>
            <a:off x="2311712" y="4471691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13" name="Freeform 15">
            <a:extLst>
              <a:ext uri="{FF2B5EF4-FFF2-40B4-BE49-F238E27FC236}">
                <a16:creationId xmlns:a16="http://schemas.microsoft.com/office/drawing/2014/main" id="{6F1C1A1F-C38F-CD68-8F3B-A5A1C00D4716}"/>
              </a:ext>
            </a:extLst>
          </p:cNvPr>
          <p:cNvSpPr/>
          <p:nvPr/>
        </p:nvSpPr>
        <p:spPr>
          <a:xfrm>
            <a:off x="2332903" y="6360418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41041AF7-0715-CEB0-4225-AF9E4744B716}"/>
              </a:ext>
            </a:extLst>
          </p:cNvPr>
          <p:cNvSpPr txBox="1"/>
          <p:nvPr/>
        </p:nvSpPr>
        <p:spPr>
          <a:xfrm>
            <a:off x="2793339" y="1523980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What about non-us persons…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9EBE1B1-6CFC-B700-EF34-D6494853B27A}"/>
              </a:ext>
            </a:extLst>
          </p:cNvPr>
          <p:cNvSpPr/>
          <p:nvPr/>
        </p:nvSpPr>
        <p:spPr>
          <a:xfrm>
            <a:off x="2332903" y="9460572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017117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C7ABC5-1C06-EB1B-0307-931544634E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8A32E987-D9DE-4BF2-CB15-3D29786EC984}"/>
              </a:ext>
            </a:extLst>
          </p:cNvPr>
          <p:cNvSpPr/>
          <p:nvPr/>
        </p:nvSpPr>
        <p:spPr>
          <a:xfrm rot="-9316753">
            <a:off x="-5373902" y="-178991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24660EE-5DF4-A1AD-12FB-6C26CCDE3884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7B9EC2-214A-1A3C-6CC2-2432932FAE02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478E094-3F24-CB6A-24E1-2374728B0928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688D122A-1E52-F819-E1D9-47AEF30DF649}"/>
              </a:ext>
            </a:extLst>
          </p:cNvPr>
          <p:cNvSpPr txBox="1"/>
          <p:nvPr/>
        </p:nvSpPr>
        <p:spPr>
          <a:xfrm>
            <a:off x="2821363" y="1536521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What about Colombia? 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540A2C38-35A4-4217-0293-E3E84D7B10D3}"/>
              </a:ext>
            </a:extLst>
          </p:cNvPr>
          <p:cNvGrpSpPr/>
          <p:nvPr/>
        </p:nvGrpSpPr>
        <p:grpSpPr>
          <a:xfrm>
            <a:off x="14237755" y="8845858"/>
            <a:ext cx="5437598" cy="3085218"/>
            <a:chOff x="446078" y="1113249"/>
            <a:chExt cx="5089000" cy="3143026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746D0A99-F6A4-DA44-86DD-4C9BF15C9324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AE691AC2-A412-2BBC-B38B-0B07EE90EBD7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685F28F5-88FE-2029-220E-93913365E924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4278237-8514-2889-B7F4-812875615789}"/>
                </a:ext>
              </a:extLst>
            </p:cNvPr>
            <p:cNvSpPr/>
            <p:nvPr/>
          </p:nvSpPr>
          <p:spPr>
            <a:xfrm>
              <a:off x="1823536" y="145579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A9B948F5-6F9B-B49B-DF0D-4D775FD5A85D}"/>
              </a:ext>
            </a:extLst>
          </p:cNvPr>
          <p:cNvGrpSpPr/>
          <p:nvPr/>
        </p:nvGrpSpPr>
        <p:grpSpPr>
          <a:xfrm>
            <a:off x="2784651" y="2421379"/>
            <a:ext cx="1710551" cy="146051"/>
            <a:chOff x="0" y="0"/>
            <a:chExt cx="450516" cy="38466"/>
          </a:xfrm>
        </p:grpSpPr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656E601-4140-7A5B-E5A9-CFC7B02D5FA2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7F425836-627E-7AF3-9A07-4B313F7917B7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7" name="CuadroTexto 6">
            <a:extLst>
              <a:ext uri="{FF2B5EF4-FFF2-40B4-BE49-F238E27FC236}">
                <a16:creationId xmlns:a16="http://schemas.microsoft.com/office/drawing/2014/main" id="{BDB42661-EB7F-CD86-DE3E-CD061D7AF41E}"/>
              </a:ext>
            </a:extLst>
          </p:cNvPr>
          <p:cNvSpPr txBox="1"/>
          <p:nvPr/>
        </p:nvSpPr>
        <p:spPr>
          <a:xfrm>
            <a:off x="2947880" y="1978950"/>
            <a:ext cx="10785146" cy="9325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1000" b="0" i="0" u="none" strike="noStrike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800" noProof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business opportunities but also … risk!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 speaking… Regime NOT addressed to a non- US person but…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financial services are critical to international operations </a:t>
            </a:r>
            <a:endParaRPr lang="en-GB" sz="2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noProof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practice, everyone – including Colombian nationals – would respect the regime.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noProof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25726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D57B6-ED77-38C2-AD1F-0F58DF0B28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9C8FEF83-6B7F-7D10-B763-0149453BB6B0}"/>
              </a:ext>
            </a:extLst>
          </p:cNvPr>
          <p:cNvSpPr/>
          <p:nvPr/>
        </p:nvSpPr>
        <p:spPr>
          <a:xfrm rot="-9316753">
            <a:off x="-6329188" y="1676093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97D855DC-A368-2A9C-9276-C76671D0DE61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D33142-3632-4B40-7003-8B9C667AF6B2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CE1F9F6-6C87-50DB-D25B-FDE3FA690A61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8D647332-D0F5-8C9F-8C2A-41208C132546}"/>
              </a:ext>
            </a:extLst>
          </p:cNvPr>
          <p:cNvGrpSpPr/>
          <p:nvPr/>
        </p:nvGrpSpPr>
        <p:grpSpPr>
          <a:xfrm>
            <a:off x="13541911" y="8252428"/>
            <a:ext cx="1659873" cy="1659873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71ABD819-F4F7-B161-E327-09D39EDB92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BC4426C4-6F91-1E11-FCCC-D7D3F1367CC5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45EFC88C-5AEC-79AD-964F-38A9372AA258}"/>
              </a:ext>
            </a:extLst>
          </p:cNvPr>
          <p:cNvSpPr txBox="1"/>
          <p:nvPr/>
        </p:nvSpPr>
        <p:spPr>
          <a:xfrm>
            <a:off x="2723566" y="1226126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Sanctions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02318803-5422-9D5F-A816-73BA68299C6A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847718EF-14CD-CA0C-022C-5D2431684542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45ED3862-7CEB-60AB-58B1-961172D5E49F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FBAC0621-300C-D4DD-EF95-DFFC842FFAC7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27E80AD7-E8A7-B4D6-D8D2-EB8838D6602F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32A917F7-9E42-8DC4-E0CA-BCCBDED28701}"/>
              </a:ext>
            </a:extLst>
          </p:cNvPr>
          <p:cNvSpPr/>
          <p:nvPr/>
        </p:nvSpPr>
        <p:spPr>
          <a:xfrm>
            <a:off x="13689985" y="8509761"/>
            <a:ext cx="1331634" cy="1145205"/>
          </a:xfrm>
          <a:custGeom>
            <a:avLst/>
            <a:gdLst/>
            <a:ahLst/>
            <a:cxnLst/>
            <a:rect l="l" t="t" r="r" b="b"/>
            <a:pathLst>
              <a:path w="1331634" h="1145205">
                <a:moveTo>
                  <a:pt x="0" y="0"/>
                </a:moveTo>
                <a:lnTo>
                  <a:pt x="1331634" y="0"/>
                </a:lnTo>
                <a:lnTo>
                  <a:pt x="1331634" y="1145205"/>
                </a:lnTo>
                <a:lnTo>
                  <a:pt x="0" y="11452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9E1094-339F-50EE-ED52-ECB8CB2FCD7A}"/>
              </a:ext>
            </a:extLst>
          </p:cNvPr>
          <p:cNvSpPr txBox="1"/>
          <p:nvPr/>
        </p:nvSpPr>
        <p:spPr>
          <a:xfrm>
            <a:off x="3397486" y="2781606"/>
            <a:ext cx="10785146" cy="99411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Different countries (U.S./U.K.) and organizations (ie. E.U.)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Many (and different) subjects involved/targeted (natural or legal persons, institutions, governmental institutions, vessels)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Regarding Venezuela - NOT really a new topic</a:t>
            </a:r>
          </a:p>
          <a:p>
            <a:pPr algn="just" defTabSz="457200" hangingPunct="0"/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US sanctions – Office of Foreign Assets Control (OFAC) – US Department of Tresasury.</a:t>
            </a:r>
          </a:p>
          <a:p>
            <a:pPr algn="just" defTabSz="457200" hangingPunct="0"/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The main implication – commercial/financial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1" algn="just" defTabSz="457200" hangingPunct="0"/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46D626F7-5366-9693-3E12-CB71F4CA2832}"/>
              </a:ext>
            </a:extLst>
          </p:cNvPr>
          <p:cNvGrpSpPr/>
          <p:nvPr/>
        </p:nvGrpSpPr>
        <p:grpSpPr>
          <a:xfrm>
            <a:off x="2705210" y="2174870"/>
            <a:ext cx="10984775" cy="193447"/>
            <a:chOff x="0" y="0"/>
            <a:chExt cx="450516" cy="3846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72F2C619-2D03-2A6A-5677-EC286FCC14A6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692B5E24-BA2B-B908-E1A5-7A695A3E2381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9" name="Freeform 16">
            <a:extLst>
              <a:ext uri="{FF2B5EF4-FFF2-40B4-BE49-F238E27FC236}">
                <a16:creationId xmlns:a16="http://schemas.microsoft.com/office/drawing/2014/main" id="{1CB73309-E6AA-2422-C28B-3A19B07EC606}"/>
              </a:ext>
            </a:extLst>
          </p:cNvPr>
          <p:cNvSpPr/>
          <p:nvPr/>
        </p:nvSpPr>
        <p:spPr>
          <a:xfrm>
            <a:off x="2738754" y="6261834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80F6F69A-36DB-AE01-51AA-6C2F2AA12F13}"/>
              </a:ext>
            </a:extLst>
          </p:cNvPr>
          <p:cNvSpPr/>
          <p:nvPr/>
        </p:nvSpPr>
        <p:spPr>
          <a:xfrm>
            <a:off x="2723566" y="3042007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FE61A6BB-54F6-E800-ED16-619E3B057C7F}"/>
              </a:ext>
            </a:extLst>
          </p:cNvPr>
          <p:cNvSpPr/>
          <p:nvPr/>
        </p:nvSpPr>
        <p:spPr>
          <a:xfrm>
            <a:off x="2723566" y="4487881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24" name="Freeform 16">
            <a:extLst>
              <a:ext uri="{FF2B5EF4-FFF2-40B4-BE49-F238E27FC236}">
                <a16:creationId xmlns:a16="http://schemas.microsoft.com/office/drawing/2014/main" id="{08972DF8-5E79-9C8D-9FCA-E01572085537}"/>
              </a:ext>
            </a:extLst>
          </p:cNvPr>
          <p:cNvSpPr/>
          <p:nvPr/>
        </p:nvSpPr>
        <p:spPr>
          <a:xfrm>
            <a:off x="2730977" y="7656855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11" name="Freeform 16">
            <a:extLst>
              <a:ext uri="{FF2B5EF4-FFF2-40B4-BE49-F238E27FC236}">
                <a16:creationId xmlns:a16="http://schemas.microsoft.com/office/drawing/2014/main" id="{B2063109-3604-5128-F5CC-F7DF7DCEC2A3}"/>
              </a:ext>
            </a:extLst>
          </p:cNvPr>
          <p:cNvSpPr/>
          <p:nvPr/>
        </p:nvSpPr>
        <p:spPr>
          <a:xfrm>
            <a:off x="2778483" y="9037446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06435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2286" y="0"/>
            <a:ext cx="18283428" cy="10287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BFE586A-F55D-D53E-E7CB-622F2C90A59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9"/>
          <a:stretch>
            <a:fillRect/>
          </a:stretch>
        </p:blipFill>
        <p:spPr>
          <a:xfrm>
            <a:off x="-37934" y="0"/>
            <a:ext cx="18287980" cy="10285077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1B624964-422B-97BE-5F75-0099C7EE25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3200" y="342900"/>
            <a:ext cx="6513095" cy="655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36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 rot="-9316753">
            <a:off x="-6212102" y="447338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" name="Group 2"/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3541911" y="8252428"/>
            <a:ext cx="1659873" cy="1659873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723566" y="1226126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Sanctions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/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" name="Freeform 22"/>
          <p:cNvSpPr/>
          <p:nvPr/>
        </p:nvSpPr>
        <p:spPr>
          <a:xfrm>
            <a:off x="13689985" y="8509761"/>
            <a:ext cx="1331634" cy="1145205"/>
          </a:xfrm>
          <a:custGeom>
            <a:avLst/>
            <a:gdLst/>
            <a:ahLst/>
            <a:cxnLst/>
            <a:rect l="l" t="t" r="r" b="b"/>
            <a:pathLst>
              <a:path w="1331634" h="1145205">
                <a:moveTo>
                  <a:pt x="0" y="0"/>
                </a:moveTo>
                <a:lnTo>
                  <a:pt x="1331634" y="0"/>
                </a:lnTo>
                <a:lnTo>
                  <a:pt x="1331634" y="1145205"/>
                </a:lnTo>
                <a:lnTo>
                  <a:pt x="0" y="11452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A3C8986-A3B5-6587-7040-BE9267B6C84A}"/>
              </a:ext>
            </a:extLst>
          </p:cNvPr>
          <p:cNvSpPr txBox="1"/>
          <p:nvPr/>
        </p:nvSpPr>
        <p:spPr>
          <a:xfrm>
            <a:off x="3397486" y="2781606"/>
            <a:ext cx="10785146" cy="85561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Countries in which the sanctions have focused: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Russia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Venezuela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Iran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North Korea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US Sanctions regarding Venezuela: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Executive Orders – U.S. President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OFAC – administering and enforcing the sanctions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1" algn="just" defTabSz="457200" hangingPunct="0"/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393F70E8-E564-32A9-FDAE-C77A00D048E2}"/>
              </a:ext>
            </a:extLst>
          </p:cNvPr>
          <p:cNvGrpSpPr/>
          <p:nvPr/>
        </p:nvGrpSpPr>
        <p:grpSpPr>
          <a:xfrm>
            <a:off x="2705210" y="2174870"/>
            <a:ext cx="10984775" cy="193447"/>
            <a:chOff x="0" y="0"/>
            <a:chExt cx="450516" cy="3846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51954FB7-FA37-81BE-2569-74156D32DA1B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235E0FBB-3B48-C2EC-2B95-58150397B571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9" name="Freeform 16">
            <a:extLst>
              <a:ext uri="{FF2B5EF4-FFF2-40B4-BE49-F238E27FC236}">
                <a16:creationId xmlns:a16="http://schemas.microsoft.com/office/drawing/2014/main" id="{5A907ED0-602E-7406-F23D-FDBD386A42A1}"/>
              </a:ext>
            </a:extLst>
          </p:cNvPr>
          <p:cNvSpPr/>
          <p:nvPr/>
        </p:nvSpPr>
        <p:spPr>
          <a:xfrm>
            <a:off x="2738754" y="6261834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BCA07A1-E34F-D09A-A0B3-9E9E0DBA4570}"/>
              </a:ext>
            </a:extLst>
          </p:cNvPr>
          <p:cNvSpPr/>
          <p:nvPr/>
        </p:nvSpPr>
        <p:spPr>
          <a:xfrm>
            <a:off x="2723566" y="3042007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  <p:sp>
        <p:nvSpPr>
          <p:cNvPr id="23" name="Freeform 16">
            <a:extLst>
              <a:ext uri="{FF2B5EF4-FFF2-40B4-BE49-F238E27FC236}">
                <a16:creationId xmlns:a16="http://schemas.microsoft.com/office/drawing/2014/main" id="{F70F9033-B884-E65A-77F5-47AE58B7F3BC}"/>
              </a:ext>
            </a:extLst>
          </p:cNvPr>
          <p:cNvSpPr/>
          <p:nvPr/>
        </p:nvSpPr>
        <p:spPr>
          <a:xfrm>
            <a:off x="2723566" y="4487881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A0C617-DE26-FBB9-4EE7-58267394D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9BB6569F-CEA8-6654-87D6-DCCB8AFF18CB}"/>
              </a:ext>
            </a:extLst>
          </p:cNvPr>
          <p:cNvSpPr/>
          <p:nvPr/>
        </p:nvSpPr>
        <p:spPr>
          <a:xfrm rot="-9316753">
            <a:off x="-6129560" y="447338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848935E-1316-9A56-B347-616E6BEBACBA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4B0C5B7-30B7-0B23-3E0B-A916E5C41BF4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CFF0EB3-D500-3399-B494-0AE77AE97DD5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B2BECED-4195-69F4-97FF-111A01246EA4}"/>
              </a:ext>
            </a:extLst>
          </p:cNvPr>
          <p:cNvGrpSpPr/>
          <p:nvPr/>
        </p:nvGrpSpPr>
        <p:grpSpPr>
          <a:xfrm>
            <a:off x="13541911" y="8252428"/>
            <a:ext cx="1659873" cy="1659873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804F28D0-C386-853B-BA44-E2FCA203F99C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D99011B6-8101-E1EC-97A0-3A98CFBB0E59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48589662-D902-E155-81CE-086AC1859FDA}"/>
              </a:ext>
            </a:extLst>
          </p:cNvPr>
          <p:cNvSpPr txBox="1"/>
          <p:nvPr/>
        </p:nvSpPr>
        <p:spPr>
          <a:xfrm>
            <a:off x="2723566" y="1226126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Sanctions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E985D691-5459-1C7D-6A60-E0DA73114AD6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FDA62B68-8A4C-5170-1377-76D9C5CC27A2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4120A1C9-060B-39AE-2898-AA9C296CC984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C5E61E02-20F9-E2D3-57A7-4C571A092F0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9DF54554-2C11-2B61-2249-C9955085433C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A1DC7B36-EAC5-1BD6-F534-65648FA7E45B}"/>
              </a:ext>
            </a:extLst>
          </p:cNvPr>
          <p:cNvSpPr/>
          <p:nvPr/>
        </p:nvSpPr>
        <p:spPr>
          <a:xfrm>
            <a:off x="13689985" y="8509761"/>
            <a:ext cx="1331634" cy="1145205"/>
          </a:xfrm>
          <a:custGeom>
            <a:avLst/>
            <a:gdLst/>
            <a:ahLst/>
            <a:cxnLst/>
            <a:rect l="l" t="t" r="r" b="b"/>
            <a:pathLst>
              <a:path w="1331634" h="1145205">
                <a:moveTo>
                  <a:pt x="0" y="0"/>
                </a:moveTo>
                <a:lnTo>
                  <a:pt x="1331634" y="0"/>
                </a:lnTo>
                <a:lnTo>
                  <a:pt x="1331634" y="1145205"/>
                </a:lnTo>
                <a:lnTo>
                  <a:pt x="0" y="11452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DB29D9-3F01-2EB1-0A52-67FDA7E55069}"/>
              </a:ext>
            </a:extLst>
          </p:cNvPr>
          <p:cNvSpPr txBox="1"/>
          <p:nvPr/>
        </p:nvSpPr>
        <p:spPr>
          <a:xfrm>
            <a:off x="3358825" y="2781606"/>
            <a:ext cx="10785146" cy="997195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Countries in which the sanctions have focused in practice: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Russia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Venezuela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Iran</a:t>
            </a: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North Korea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US Sanctions regarding Venezuela: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Executive Orders – U.S. President (in particular </a:t>
            </a:r>
            <a:r>
              <a:rPr lang="es-CO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 13692, EO 13850, EO 13884, EO 14373, EO 13857) </a:t>
            </a: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OFAC – administering and enforcing the sanctions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s-CO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Venezuela </a:t>
            </a:r>
            <a:r>
              <a:rPr lang="es-CO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Sanctions</a:t>
            </a:r>
            <a:r>
              <a:rPr lang="es-CO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Regulations</a:t>
            </a:r>
            <a:r>
              <a:rPr lang="es-CO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(31 CFR </a:t>
            </a:r>
            <a:r>
              <a:rPr lang="es-CO" sz="3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s-CO" sz="3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591) </a:t>
            </a: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Licences  (general or specific)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1" algn="just" defTabSz="457200" hangingPunct="0"/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358158DB-87C2-A1E0-CF73-8FB8B71CA863}"/>
              </a:ext>
            </a:extLst>
          </p:cNvPr>
          <p:cNvGrpSpPr/>
          <p:nvPr/>
        </p:nvGrpSpPr>
        <p:grpSpPr>
          <a:xfrm>
            <a:off x="2705210" y="2174870"/>
            <a:ext cx="10984775" cy="193447"/>
            <a:chOff x="0" y="0"/>
            <a:chExt cx="450516" cy="3846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9465AA12-38A4-7013-A3FE-ABC8D05F2205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8A6AAF64-73CB-5473-7F3A-203A19FBA6EE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9" name="Freeform 16">
            <a:extLst>
              <a:ext uri="{FF2B5EF4-FFF2-40B4-BE49-F238E27FC236}">
                <a16:creationId xmlns:a16="http://schemas.microsoft.com/office/drawing/2014/main" id="{7E8C319C-F3AD-0BBC-773A-FC7B314F7176}"/>
              </a:ext>
            </a:extLst>
          </p:cNvPr>
          <p:cNvSpPr/>
          <p:nvPr/>
        </p:nvSpPr>
        <p:spPr>
          <a:xfrm>
            <a:off x="2738754" y="6261834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BAB3221A-5CC0-7803-6928-FE5F1FEFB9CD}"/>
              </a:ext>
            </a:extLst>
          </p:cNvPr>
          <p:cNvSpPr/>
          <p:nvPr/>
        </p:nvSpPr>
        <p:spPr>
          <a:xfrm>
            <a:off x="2723566" y="3042007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79549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BD9494-761C-88E6-AD1F-5F4CBCC64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1C1EBB43-5E40-1CB0-BF51-3D4536841D77}"/>
              </a:ext>
            </a:extLst>
          </p:cNvPr>
          <p:cNvSpPr/>
          <p:nvPr/>
        </p:nvSpPr>
        <p:spPr>
          <a:xfrm rot="-9316753">
            <a:off x="-5983503" y="602016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3CAD6058-C4B1-0F79-82EB-36368ABA7E8A}"/>
              </a:ext>
            </a:extLst>
          </p:cNvPr>
          <p:cNvGrpSpPr/>
          <p:nvPr/>
        </p:nvGrpSpPr>
        <p:grpSpPr>
          <a:xfrm>
            <a:off x="15359018" y="-208634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32C18F4-D418-28E9-C2A4-4D5B7334B6F7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6175608-7282-E7E4-9FA5-40E6B3E3EF0E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CF69C7ED-56BB-DBBF-6C1E-0B71D7658131}"/>
              </a:ext>
            </a:extLst>
          </p:cNvPr>
          <p:cNvGrpSpPr/>
          <p:nvPr/>
        </p:nvGrpSpPr>
        <p:grpSpPr>
          <a:xfrm>
            <a:off x="13541911" y="8252428"/>
            <a:ext cx="1659873" cy="1659873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EA58E800-8AE3-B387-857E-6E2FDFE59A0D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8707E64D-7712-0934-FA4B-27C85A931DCD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A49FB224-66CA-FEC3-011B-E5D6463B6C5D}"/>
              </a:ext>
            </a:extLst>
          </p:cNvPr>
          <p:cNvSpPr txBox="1"/>
          <p:nvPr/>
        </p:nvSpPr>
        <p:spPr>
          <a:xfrm>
            <a:off x="2723566" y="1226126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Sanctions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7785123E-25D8-B7BD-890D-99A5CA961037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BA351F42-7CCE-1185-A1FC-3D65F4B0A6A6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7E309832-5577-84D3-573D-23A9E706BD4F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E1F5E778-9429-ED3B-CF12-306C946C842D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3B027307-562A-B134-FFC1-9230A1D87A5B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1DC05B53-C899-6321-D43F-41DC6C9EF3BF}"/>
              </a:ext>
            </a:extLst>
          </p:cNvPr>
          <p:cNvSpPr/>
          <p:nvPr/>
        </p:nvSpPr>
        <p:spPr>
          <a:xfrm>
            <a:off x="13689985" y="8509761"/>
            <a:ext cx="1331634" cy="1145205"/>
          </a:xfrm>
          <a:custGeom>
            <a:avLst/>
            <a:gdLst/>
            <a:ahLst/>
            <a:cxnLst/>
            <a:rect l="l" t="t" r="r" b="b"/>
            <a:pathLst>
              <a:path w="1331634" h="1145205">
                <a:moveTo>
                  <a:pt x="0" y="0"/>
                </a:moveTo>
                <a:lnTo>
                  <a:pt x="1331634" y="0"/>
                </a:lnTo>
                <a:lnTo>
                  <a:pt x="1331634" y="1145205"/>
                </a:lnTo>
                <a:lnTo>
                  <a:pt x="0" y="11452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01541AB-37F5-0BD5-FBB3-3662843DE197}"/>
              </a:ext>
            </a:extLst>
          </p:cNvPr>
          <p:cNvSpPr txBox="1"/>
          <p:nvPr/>
        </p:nvSpPr>
        <p:spPr>
          <a:xfrm>
            <a:off x="3358825" y="2781606"/>
            <a:ext cx="10785146" cy="127727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n-GB" sz="28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Executive Orders – U.S. President (</a:t>
            </a:r>
            <a:r>
              <a:rPr lang="en-GB" sz="28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Pre-Maduro’s arrest era</a:t>
            </a:r>
            <a:r>
              <a:rPr lang="en-GB" sz="28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</a:p>
          <a:p>
            <a:pPr algn="just" defTabSz="457200" hangingPunct="0"/>
            <a:endParaRPr lang="en-GB" sz="28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 13692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Venezuela’s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Emergency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- “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unusual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extraordinary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threat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</a:p>
          <a:p>
            <a:pPr algn="just" defTabSz="457200" hangingPunct="0"/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 13850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Certain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natural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legal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supporting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just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governmental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employees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defTabSz="457200" hangingPunct="0"/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 13884 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Property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Venezuela (agencies and/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controlled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entities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1" algn="just" defTabSz="457200" hangingPunct="0"/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7B04FB6F-5712-FF3D-376A-AB88A896E845}"/>
              </a:ext>
            </a:extLst>
          </p:cNvPr>
          <p:cNvGrpSpPr/>
          <p:nvPr/>
        </p:nvGrpSpPr>
        <p:grpSpPr>
          <a:xfrm>
            <a:off x="2705210" y="2174870"/>
            <a:ext cx="10984775" cy="193447"/>
            <a:chOff x="0" y="0"/>
            <a:chExt cx="450516" cy="3846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044E1092-7E08-C0B9-4FE8-01337EE16149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BA2D0A79-8952-7853-9951-8D70C0B928E1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959CF76D-574D-5E78-D4C8-5CE75ED47040}"/>
              </a:ext>
            </a:extLst>
          </p:cNvPr>
          <p:cNvSpPr/>
          <p:nvPr/>
        </p:nvSpPr>
        <p:spPr>
          <a:xfrm>
            <a:off x="2655068" y="3038939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064669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0AD4C9-24C7-47A5-D23E-869C08EDB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7653249B-1182-75E6-5580-F479DBCBC133}"/>
              </a:ext>
            </a:extLst>
          </p:cNvPr>
          <p:cNvSpPr/>
          <p:nvPr/>
        </p:nvSpPr>
        <p:spPr>
          <a:xfrm rot="-9316753">
            <a:off x="-5831102" y="761693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D976241-9EF2-0928-B35F-86E0A04DE565}"/>
              </a:ext>
            </a:extLst>
          </p:cNvPr>
          <p:cNvGrpSpPr/>
          <p:nvPr/>
        </p:nvGrpSpPr>
        <p:grpSpPr>
          <a:xfrm>
            <a:off x="15321321" y="-208634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FEE7FA1B-5E0E-A2AD-5DEC-76E5095CE76D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82AF3F7-FB94-BF01-37B9-08EDCF711CCE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766B6BA-761C-BCB2-5FA2-7B0B6573443E}"/>
              </a:ext>
            </a:extLst>
          </p:cNvPr>
          <p:cNvGrpSpPr/>
          <p:nvPr/>
        </p:nvGrpSpPr>
        <p:grpSpPr>
          <a:xfrm>
            <a:off x="13541911" y="8252428"/>
            <a:ext cx="1659873" cy="1659873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1E0EF68C-1C79-D51D-2AC0-C8CE9E2917F4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C235DB1B-6826-F596-DF29-B4CC16409AB3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7363E5E9-F32D-6E3B-C492-5D3F6D07336F}"/>
              </a:ext>
            </a:extLst>
          </p:cNvPr>
          <p:cNvSpPr txBox="1"/>
          <p:nvPr/>
        </p:nvSpPr>
        <p:spPr>
          <a:xfrm>
            <a:off x="2723566" y="1226126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LICENSES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923EA768-1CE5-82B3-42B5-778A6C306BF8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994635B9-6BCE-65BD-0682-287BD9DBB401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CF060692-030D-4637-924D-D9523AD6E1A9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094DABF8-260B-70C7-DB2D-B11C35B7FC1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7C1B9F0C-C7A1-5D58-FD42-32EC91501BE2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B146963E-25F6-2191-2D7D-7520BA7D732D}"/>
              </a:ext>
            </a:extLst>
          </p:cNvPr>
          <p:cNvSpPr/>
          <p:nvPr/>
        </p:nvSpPr>
        <p:spPr>
          <a:xfrm>
            <a:off x="13689985" y="8509761"/>
            <a:ext cx="1331634" cy="1145205"/>
          </a:xfrm>
          <a:custGeom>
            <a:avLst/>
            <a:gdLst/>
            <a:ahLst/>
            <a:cxnLst/>
            <a:rect l="l" t="t" r="r" b="b"/>
            <a:pathLst>
              <a:path w="1331634" h="1145205">
                <a:moveTo>
                  <a:pt x="0" y="0"/>
                </a:moveTo>
                <a:lnTo>
                  <a:pt x="1331634" y="0"/>
                </a:lnTo>
                <a:lnTo>
                  <a:pt x="1331634" y="1145205"/>
                </a:lnTo>
                <a:lnTo>
                  <a:pt x="0" y="11452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D42865A-CC53-BA70-1F98-33A897618474}"/>
              </a:ext>
            </a:extLst>
          </p:cNvPr>
          <p:cNvSpPr txBox="1"/>
          <p:nvPr/>
        </p:nvSpPr>
        <p:spPr>
          <a:xfrm>
            <a:off x="3358825" y="2781606"/>
            <a:ext cx="10785146" cy="1357294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n-US" sz="1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n-US" sz="28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Executive Orders – U.S. President (</a:t>
            </a:r>
            <a:r>
              <a:rPr lang="en-US" sz="2800" noProof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Pre-Maduro’s arrest era</a:t>
            </a:r>
            <a:r>
              <a:rPr lang="en-US" sz="28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)</a:t>
            </a:r>
          </a:p>
          <a:p>
            <a:pPr algn="just" defTabSz="457200" hangingPunct="0"/>
            <a:endParaRPr lang="en-US" sz="28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General License 30A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 specific scope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“Ordinarily incident and necessary to operation and use of ports (…) in Venezuela”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Trading, export, movement of Venezuelan oil by ship required specific license and thus was quite restricted.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1" algn="just" defTabSz="457200" hangingPunct="0"/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2091AD29-2927-2BE9-1473-EC761218550A}"/>
              </a:ext>
            </a:extLst>
          </p:cNvPr>
          <p:cNvGrpSpPr/>
          <p:nvPr/>
        </p:nvGrpSpPr>
        <p:grpSpPr>
          <a:xfrm>
            <a:off x="2705210" y="2174870"/>
            <a:ext cx="10984775" cy="193447"/>
            <a:chOff x="0" y="0"/>
            <a:chExt cx="450516" cy="3846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0CC2537-9507-53A7-FC16-E0F9E681BE94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501F716F-DB62-3AB8-728A-B7D7C09F128B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5D7CFB2E-AAA7-3738-9406-F3DD25C70B91}"/>
              </a:ext>
            </a:extLst>
          </p:cNvPr>
          <p:cNvSpPr/>
          <p:nvPr/>
        </p:nvSpPr>
        <p:spPr>
          <a:xfrm>
            <a:off x="2655068" y="3038939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638531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F2DB17-D4D9-4F97-93F1-110FA15DF9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7662E5D8-BACB-31C2-4FDA-D9EEA7FE7C73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65BD88B-A511-0308-85BD-F3B327186B2F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3967886-3C26-84DD-9E08-47AA95ED9308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F12670CF-8048-BBE3-8BD7-FE9FBA1999B8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BB6FF80A-9524-3970-E6A2-043AD1A73AFA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0C2CEE5-AEF3-7EAA-B831-1588BA7C0468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297CCC39-95EC-0010-43E8-2490588C04E3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F6E87055-6CFE-B1FF-D086-C2D913B6DBAD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E3F1CEC4-A291-5C2F-D7FD-4FECD72105E9}"/>
              </a:ext>
            </a:extLst>
          </p:cNvPr>
          <p:cNvSpPr/>
          <p:nvPr/>
        </p:nvSpPr>
        <p:spPr>
          <a:xfrm>
            <a:off x="6010085" y="8940152"/>
            <a:ext cx="2741613" cy="1138215"/>
          </a:xfrm>
          <a:custGeom>
            <a:avLst/>
            <a:gdLst/>
            <a:ahLst/>
            <a:cxnLst/>
            <a:rect l="l" t="t" r="r" b="b"/>
            <a:pathLst>
              <a:path w="4011704" h="1915589">
                <a:moveTo>
                  <a:pt x="0" y="0"/>
                </a:moveTo>
                <a:lnTo>
                  <a:pt x="4011704" y="0"/>
                </a:lnTo>
                <a:lnTo>
                  <a:pt x="4011704" y="1915589"/>
                </a:lnTo>
                <a:lnTo>
                  <a:pt x="0" y="19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2EACD673-4A9A-E20E-6F7C-012AF6078999}"/>
              </a:ext>
            </a:extLst>
          </p:cNvPr>
          <p:cNvGrpSpPr/>
          <p:nvPr/>
        </p:nvGrpSpPr>
        <p:grpSpPr>
          <a:xfrm>
            <a:off x="1849935" y="2158541"/>
            <a:ext cx="1710551" cy="146051"/>
            <a:chOff x="0" y="0"/>
            <a:chExt cx="450516" cy="38466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A9D8C820-B9CE-1F7D-4B75-B1EDCC4B0B4B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8119EFA8-3CDF-2F79-C4E2-CC3A6EC35527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30F3409B-F33F-0211-348B-0CA1A75231E5}"/>
              </a:ext>
            </a:extLst>
          </p:cNvPr>
          <p:cNvSpPr txBox="1"/>
          <p:nvPr/>
        </p:nvSpPr>
        <p:spPr>
          <a:xfrm>
            <a:off x="2114125" y="945385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2</a:t>
            </a:r>
            <a:r>
              <a:rPr lang="en-US" sz="7567" spc="105" baseline="30000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nd</a:t>
            </a: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 January 2026…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DA368F5-2B07-6F8B-2449-6558CDA5E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3226" y="2151198"/>
            <a:ext cx="6377659" cy="5667547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0D30CFD-FCD4-0A72-4E73-B32E0092A221}"/>
              </a:ext>
            </a:extLst>
          </p:cNvPr>
          <p:cNvSpPr txBox="1"/>
          <p:nvPr/>
        </p:nvSpPr>
        <p:spPr>
          <a:xfrm>
            <a:off x="685800" y="3366089"/>
            <a:ext cx="3863485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December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31, 2025,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Treasury’s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Office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Assets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Control (OFAC)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designated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companies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operating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Venezuela’s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sector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targeting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vessels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that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form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shadow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fleet</a:t>
            </a:r>
            <a:r>
              <a:rPr lang="es-CO" sz="2500" b="0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serving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South American </a:t>
            </a:r>
            <a:r>
              <a:rPr lang="es-CO" sz="2500" b="0" i="0" dirty="0" err="1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nation</a:t>
            </a:r>
            <a:r>
              <a:rPr lang="es-CO" sz="2500" b="0" i="0" dirty="0">
                <a:solidFill>
                  <a:srgbClr val="212529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s-ES_tradnl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0962C0-39BD-FEF2-AA78-FA0E1EECF6B3}"/>
              </a:ext>
            </a:extLst>
          </p:cNvPr>
          <p:cNvSpPr txBox="1"/>
          <p:nvPr/>
        </p:nvSpPr>
        <p:spPr>
          <a:xfrm>
            <a:off x="12137827" y="1830243"/>
            <a:ext cx="2948973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Trump has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clear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illegitimate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Maduro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regime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profit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exporting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floods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United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States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deadly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drugs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said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Secretary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Treasury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Scott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Bessent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Treasury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continue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President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Trump’s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campaign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Maduro’s</a:t>
            </a:r>
            <a:r>
              <a:rPr lang="es-CO" sz="2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500" dirty="0" err="1"/>
              <a:t>regime</a:t>
            </a:r>
            <a:r>
              <a:rPr lang="es-CO" sz="2500" dirty="0"/>
              <a:t>.”</a:t>
            </a:r>
            <a:endParaRPr lang="es-ES_tradnl" sz="25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8361B90-FCC6-E679-37A1-19E12EE8ED32}"/>
              </a:ext>
            </a:extLst>
          </p:cNvPr>
          <p:cNvSpPr txBox="1"/>
          <p:nvPr/>
        </p:nvSpPr>
        <p:spPr>
          <a:xfrm>
            <a:off x="5867400" y="7818745"/>
            <a:ext cx="98635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900" dirty="0"/>
              <a:t>https://</a:t>
            </a:r>
            <a:r>
              <a:rPr lang="es-ES_tradnl" sz="900" dirty="0" err="1"/>
              <a:t>gcaptain.com</a:t>
            </a:r>
            <a:r>
              <a:rPr lang="es-ES_tradnl" sz="900" dirty="0"/>
              <a:t>/u-s-targets-venezuelas-shadow-fleet-in-final-2025-sanctions-blitz-on-maduro-regime/</a:t>
            </a:r>
          </a:p>
        </p:txBody>
      </p:sp>
    </p:spTree>
    <p:extLst>
      <p:ext uri="{BB962C8B-B14F-4D97-AF65-F5344CB8AC3E}">
        <p14:creationId xmlns:p14="http://schemas.microsoft.com/office/powerpoint/2010/main" val="1703549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C4A5F-0778-801F-5E48-1C22BE2262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B7A579B3-C0D4-D3E2-1281-EA34B7C11ED9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4708E60-EC16-DE39-66DC-D762D8CE3EA3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481E712C-C27F-07B6-7491-38B4A9F9CB82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>
            <a:extLst>
              <a:ext uri="{FF2B5EF4-FFF2-40B4-BE49-F238E27FC236}">
                <a16:creationId xmlns:a16="http://schemas.microsoft.com/office/drawing/2014/main" id="{2FCC2196-9E58-73A5-61B5-0C3F21BD8ED4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3630D310-B28C-56DE-F719-DF386FA44F91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9E4ECFE0-F645-D931-E712-2F4DD1448964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D1F83BA5-40D6-455A-15A4-5E22DB0EBD18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D3E9862F-81D3-4BC5-5D81-7D78D1382C23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12" name="Freeform 11">
            <a:extLst>
              <a:ext uri="{FF2B5EF4-FFF2-40B4-BE49-F238E27FC236}">
                <a16:creationId xmlns:a16="http://schemas.microsoft.com/office/drawing/2014/main" id="{FD41C78D-20DF-13A3-5EA2-08DAA7D4E8A0}"/>
              </a:ext>
            </a:extLst>
          </p:cNvPr>
          <p:cNvSpPr/>
          <p:nvPr/>
        </p:nvSpPr>
        <p:spPr>
          <a:xfrm>
            <a:off x="6010085" y="8940152"/>
            <a:ext cx="2741613" cy="1138215"/>
          </a:xfrm>
          <a:custGeom>
            <a:avLst/>
            <a:gdLst/>
            <a:ahLst/>
            <a:cxnLst/>
            <a:rect l="l" t="t" r="r" b="b"/>
            <a:pathLst>
              <a:path w="4011704" h="1915589">
                <a:moveTo>
                  <a:pt x="0" y="0"/>
                </a:moveTo>
                <a:lnTo>
                  <a:pt x="4011704" y="0"/>
                </a:lnTo>
                <a:lnTo>
                  <a:pt x="4011704" y="1915589"/>
                </a:lnTo>
                <a:lnTo>
                  <a:pt x="0" y="19155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7" name="Group 5">
            <a:extLst>
              <a:ext uri="{FF2B5EF4-FFF2-40B4-BE49-F238E27FC236}">
                <a16:creationId xmlns:a16="http://schemas.microsoft.com/office/drawing/2014/main" id="{366FD48F-063E-64A4-1E24-0850B9589F9E}"/>
              </a:ext>
            </a:extLst>
          </p:cNvPr>
          <p:cNvGrpSpPr/>
          <p:nvPr/>
        </p:nvGrpSpPr>
        <p:grpSpPr>
          <a:xfrm>
            <a:off x="1849935" y="2158541"/>
            <a:ext cx="1710551" cy="146051"/>
            <a:chOff x="0" y="0"/>
            <a:chExt cx="450516" cy="38466"/>
          </a:xfrm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3BA6AA6B-869D-4F6E-4783-3995C1FDB76A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22" name="TextBox 7">
              <a:extLst>
                <a:ext uri="{FF2B5EF4-FFF2-40B4-BE49-F238E27FC236}">
                  <a16:creationId xmlns:a16="http://schemas.microsoft.com/office/drawing/2014/main" id="{B235E655-187E-BB55-0B30-2668B757F2D0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23" name="TextBox 10">
            <a:extLst>
              <a:ext uri="{FF2B5EF4-FFF2-40B4-BE49-F238E27FC236}">
                <a16:creationId xmlns:a16="http://schemas.microsoft.com/office/drawing/2014/main" id="{D9162F86-FA30-BB2A-5B84-D84119387B69}"/>
              </a:ext>
            </a:extLst>
          </p:cNvPr>
          <p:cNvSpPr txBox="1"/>
          <p:nvPr/>
        </p:nvSpPr>
        <p:spPr>
          <a:xfrm>
            <a:off x="2114125" y="945385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BUT Then, the world change…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AA961EB-FBEA-D487-E84F-A6223784A5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3428" y="2474175"/>
            <a:ext cx="7696200" cy="596143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E93B0C-8271-0540-E040-6AFA1034EE0E}"/>
              </a:ext>
            </a:extLst>
          </p:cNvPr>
          <p:cNvSpPr txBox="1"/>
          <p:nvPr/>
        </p:nvSpPr>
        <p:spPr>
          <a:xfrm>
            <a:off x="5574082" y="8292230"/>
            <a:ext cx="293221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sz="1000" dirty="0"/>
              <a:t>https://</a:t>
            </a:r>
            <a:r>
              <a:rPr lang="es-ES_tradnl" sz="1000" dirty="0" err="1"/>
              <a:t>www.bbc.com</a:t>
            </a:r>
            <a:r>
              <a:rPr lang="es-ES_tradnl" sz="1000" dirty="0"/>
              <a:t>/</a:t>
            </a:r>
            <a:r>
              <a:rPr lang="es-ES_tradnl" sz="1000" dirty="0" err="1"/>
              <a:t>news</a:t>
            </a:r>
            <a:r>
              <a:rPr lang="es-ES_tradnl" sz="1000" dirty="0"/>
              <a:t>/</a:t>
            </a:r>
            <a:r>
              <a:rPr lang="es-ES_tradnl" sz="1000" dirty="0" err="1"/>
              <a:t>articles</a:t>
            </a:r>
            <a:r>
              <a:rPr lang="es-ES_tradnl" sz="1000" dirty="0"/>
              <a:t>/cwyndnqqey5o</a:t>
            </a:r>
          </a:p>
        </p:txBody>
      </p:sp>
    </p:spTree>
    <p:extLst>
      <p:ext uri="{BB962C8B-B14F-4D97-AF65-F5344CB8AC3E}">
        <p14:creationId xmlns:p14="http://schemas.microsoft.com/office/powerpoint/2010/main" val="638378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379D3-9387-4742-B223-82C6FAAB4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>
            <a:extLst>
              <a:ext uri="{FF2B5EF4-FFF2-40B4-BE49-F238E27FC236}">
                <a16:creationId xmlns:a16="http://schemas.microsoft.com/office/drawing/2014/main" id="{F118F1D9-8848-20B3-38C3-699159D53F42}"/>
              </a:ext>
            </a:extLst>
          </p:cNvPr>
          <p:cNvSpPr/>
          <p:nvPr/>
        </p:nvSpPr>
        <p:spPr>
          <a:xfrm rot="-9316753">
            <a:off x="-5983502" y="609294"/>
            <a:ext cx="14026196" cy="11628992"/>
          </a:xfrm>
          <a:custGeom>
            <a:avLst/>
            <a:gdLst/>
            <a:ahLst/>
            <a:cxnLst/>
            <a:rect l="l" t="t" r="r" b="b"/>
            <a:pathLst>
              <a:path w="14026196" h="11628992">
                <a:moveTo>
                  <a:pt x="0" y="0"/>
                </a:moveTo>
                <a:lnTo>
                  <a:pt x="14026196" y="0"/>
                </a:lnTo>
                <a:lnTo>
                  <a:pt x="14026196" y="11628992"/>
                </a:lnTo>
                <a:lnTo>
                  <a:pt x="0" y="11628992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CE374EFA-62CA-29BE-AD7D-FC71EB832C26}"/>
              </a:ext>
            </a:extLst>
          </p:cNvPr>
          <p:cNvGrpSpPr/>
          <p:nvPr/>
        </p:nvGrpSpPr>
        <p:grpSpPr>
          <a:xfrm>
            <a:off x="15511656" y="-1"/>
            <a:ext cx="2894535" cy="10287001"/>
            <a:chOff x="0" y="0"/>
            <a:chExt cx="1080578" cy="3862677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2A0647A-A8FC-C7D1-177F-EBD5D3205C33}"/>
                </a:ext>
              </a:extLst>
            </p:cNvPr>
            <p:cNvSpPr/>
            <p:nvPr/>
          </p:nvSpPr>
          <p:spPr>
            <a:xfrm>
              <a:off x="0" y="0"/>
              <a:ext cx="1080578" cy="3862677"/>
            </a:xfrm>
            <a:custGeom>
              <a:avLst/>
              <a:gdLst/>
              <a:ahLst/>
              <a:cxnLst/>
              <a:rect l="l" t="t" r="r" b="b"/>
              <a:pathLst>
                <a:path w="1080578" h="3862677">
                  <a:moveTo>
                    <a:pt x="0" y="0"/>
                  </a:moveTo>
                  <a:lnTo>
                    <a:pt x="1080578" y="0"/>
                  </a:lnTo>
                  <a:lnTo>
                    <a:pt x="1080578" y="3862677"/>
                  </a:lnTo>
                  <a:lnTo>
                    <a:pt x="0" y="3862677"/>
                  </a:lnTo>
                  <a:close/>
                </a:path>
              </a:pathLst>
            </a:custGeom>
            <a:solidFill>
              <a:srgbClr val="2A4550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D0D60726-E11F-0169-7F9D-9EC9233B180E}"/>
                </a:ext>
              </a:extLst>
            </p:cNvPr>
            <p:cNvSpPr txBox="1"/>
            <p:nvPr/>
          </p:nvSpPr>
          <p:spPr>
            <a:xfrm>
              <a:off x="0" y="-38100"/>
              <a:ext cx="1080578" cy="390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0C3E814B-D5C3-E0E8-9AE3-76151613B655}"/>
              </a:ext>
            </a:extLst>
          </p:cNvPr>
          <p:cNvGrpSpPr/>
          <p:nvPr/>
        </p:nvGrpSpPr>
        <p:grpSpPr>
          <a:xfrm>
            <a:off x="13541911" y="8252428"/>
            <a:ext cx="1659873" cy="1659873"/>
            <a:chOff x="0" y="0"/>
            <a:chExt cx="812800" cy="8128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1DBF74A-BF5A-3A6A-3094-BB8AED12B1FB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0" y="0"/>
                  </a:moveTo>
                  <a:lnTo>
                    <a:pt x="812800" y="0"/>
                  </a:lnTo>
                  <a:lnTo>
                    <a:pt x="812800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EEFF535-BFB6-6933-D12E-8E0B1C5632C0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TextBox 10">
            <a:extLst>
              <a:ext uri="{FF2B5EF4-FFF2-40B4-BE49-F238E27FC236}">
                <a16:creationId xmlns:a16="http://schemas.microsoft.com/office/drawing/2014/main" id="{8F5CE253-53B8-8AE0-9E24-A2A5D16D72DB}"/>
              </a:ext>
            </a:extLst>
          </p:cNvPr>
          <p:cNvSpPr txBox="1"/>
          <p:nvPr/>
        </p:nvSpPr>
        <p:spPr>
          <a:xfrm>
            <a:off x="2723566" y="1226126"/>
            <a:ext cx="10748434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6886"/>
              </a:lnSpc>
              <a:spcBef>
                <a:spcPct val="0"/>
              </a:spcBef>
            </a:pPr>
            <a:r>
              <a:rPr lang="en-US" sz="7567" spc="105" dirty="0">
                <a:solidFill>
                  <a:srgbClr val="DFAE1A"/>
                </a:solidFill>
                <a:latin typeface="Bebas Neue Cyrillic"/>
                <a:ea typeface="Bebas Neue Cyrillic"/>
                <a:cs typeface="Bebas Neue Cyrillic"/>
                <a:sym typeface="Bebas Neue Cyrillic"/>
              </a:rPr>
              <a:t>Sanctions</a:t>
            </a:r>
          </a:p>
        </p:txBody>
      </p:sp>
      <p:grpSp>
        <p:nvGrpSpPr>
          <p:cNvPr id="17" name="Group 17">
            <a:extLst>
              <a:ext uri="{FF2B5EF4-FFF2-40B4-BE49-F238E27FC236}">
                <a16:creationId xmlns:a16="http://schemas.microsoft.com/office/drawing/2014/main" id="{3E803878-3E35-B665-F142-A77AB82C7292}"/>
              </a:ext>
            </a:extLst>
          </p:cNvPr>
          <p:cNvGrpSpPr/>
          <p:nvPr/>
        </p:nvGrpSpPr>
        <p:grpSpPr>
          <a:xfrm>
            <a:off x="15163800" y="8374895"/>
            <a:ext cx="4485868" cy="4027143"/>
            <a:chOff x="0" y="0"/>
            <a:chExt cx="5981157" cy="5369524"/>
          </a:xfrm>
        </p:grpSpPr>
        <p:grpSp>
          <p:nvGrpSpPr>
            <p:cNvPr id="18" name="Group 18">
              <a:extLst>
                <a:ext uri="{FF2B5EF4-FFF2-40B4-BE49-F238E27FC236}">
                  <a16:creationId xmlns:a16="http://schemas.microsoft.com/office/drawing/2014/main" id="{971908C3-F334-EBF3-D024-A9848A29B4DA}"/>
                </a:ext>
              </a:extLst>
            </p:cNvPr>
            <p:cNvGrpSpPr/>
            <p:nvPr/>
          </p:nvGrpSpPr>
          <p:grpSpPr>
            <a:xfrm rot="8870467">
              <a:off x="446078" y="1113249"/>
              <a:ext cx="5089000" cy="3143026"/>
              <a:chOff x="0" y="0"/>
              <a:chExt cx="1005235" cy="620845"/>
            </a:xfrm>
          </p:grpSpPr>
          <p:sp>
            <p:nvSpPr>
              <p:cNvPr id="19" name="Freeform 19">
                <a:extLst>
                  <a:ext uri="{FF2B5EF4-FFF2-40B4-BE49-F238E27FC236}">
                    <a16:creationId xmlns:a16="http://schemas.microsoft.com/office/drawing/2014/main" id="{BAE9056E-102C-D5A7-AFB4-4466A71AD138}"/>
                  </a:ext>
                </a:extLst>
              </p:cNvPr>
              <p:cNvSpPr/>
              <p:nvPr/>
            </p:nvSpPr>
            <p:spPr>
              <a:xfrm>
                <a:off x="0" y="0"/>
                <a:ext cx="1005235" cy="620845"/>
              </a:xfrm>
              <a:custGeom>
                <a:avLst/>
                <a:gdLst/>
                <a:ahLst/>
                <a:cxnLst/>
                <a:rect l="l" t="t" r="r" b="b"/>
                <a:pathLst>
                  <a:path w="1005235" h="620845">
                    <a:moveTo>
                      <a:pt x="0" y="0"/>
                    </a:moveTo>
                    <a:lnTo>
                      <a:pt x="1005235" y="0"/>
                    </a:lnTo>
                    <a:lnTo>
                      <a:pt x="1005235" y="620845"/>
                    </a:lnTo>
                    <a:lnTo>
                      <a:pt x="0" y="620845"/>
                    </a:lnTo>
                    <a:close/>
                  </a:path>
                </a:pathLst>
              </a:custGeom>
              <a:solidFill>
                <a:srgbClr val="FFFEE9"/>
              </a:solidFill>
            </p:spPr>
            <p:txBody>
              <a:bodyPr/>
              <a:lstStyle/>
              <a:p>
                <a:endParaRPr lang="es-ES_tradnl"/>
              </a:p>
            </p:txBody>
          </p:sp>
          <p:sp>
            <p:nvSpPr>
              <p:cNvPr id="20" name="TextBox 20">
                <a:extLst>
                  <a:ext uri="{FF2B5EF4-FFF2-40B4-BE49-F238E27FC236}">
                    <a16:creationId xmlns:a16="http://schemas.microsoft.com/office/drawing/2014/main" id="{8BC16678-43D9-6582-9D87-D76420448A6C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1005235" cy="65894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1" name="Freeform 21">
              <a:extLst>
                <a:ext uri="{FF2B5EF4-FFF2-40B4-BE49-F238E27FC236}">
                  <a16:creationId xmlns:a16="http://schemas.microsoft.com/office/drawing/2014/main" id="{B3FAF6EF-F801-4AD2-A0DA-4B2BF9049042}"/>
                </a:ext>
              </a:extLst>
            </p:cNvPr>
            <p:cNvSpPr/>
            <p:nvPr/>
          </p:nvSpPr>
          <p:spPr>
            <a:xfrm>
              <a:off x="1367774" y="1343581"/>
              <a:ext cx="2413130" cy="927715"/>
            </a:xfrm>
            <a:custGeom>
              <a:avLst/>
              <a:gdLst/>
              <a:ahLst/>
              <a:cxnLst/>
              <a:rect l="l" t="t" r="r" b="b"/>
              <a:pathLst>
                <a:path w="2413130" h="927715">
                  <a:moveTo>
                    <a:pt x="0" y="0"/>
                  </a:moveTo>
                  <a:lnTo>
                    <a:pt x="2413130" y="0"/>
                  </a:lnTo>
                  <a:lnTo>
                    <a:pt x="2413130" y="927714"/>
                  </a:lnTo>
                  <a:lnTo>
                    <a:pt x="0" y="9277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s-ES_tradnl"/>
            </a:p>
          </p:txBody>
        </p:sp>
      </p:grpSp>
      <p:sp>
        <p:nvSpPr>
          <p:cNvPr id="22" name="Freeform 22">
            <a:extLst>
              <a:ext uri="{FF2B5EF4-FFF2-40B4-BE49-F238E27FC236}">
                <a16:creationId xmlns:a16="http://schemas.microsoft.com/office/drawing/2014/main" id="{53376D58-B19F-E7EB-3173-C1192C486739}"/>
              </a:ext>
            </a:extLst>
          </p:cNvPr>
          <p:cNvSpPr/>
          <p:nvPr/>
        </p:nvSpPr>
        <p:spPr>
          <a:xfrm>
            <a:off x="13689985" y="8509761"/>
            <a:ext cx="1331634" cy="1145205"/>
          </a:xfrm>
          <a:custGeom>
            <a:avLst/>
            <a:gdLst/>
            <a:ahLst/>
            <a:cxnLst/>
            <a:rect l="l" t="t" r="r" b="b"/>
            <a:pathLst>
              <a:path w="1331634" h="1145205">
                <a:moveTo>
                  <a:pt x="0" y="0"/>
                </a:moveTo>
                <a:lnTo>
                  <a:pt x="1331634" y="0"/>
                </a:lnTo>
                <a:lnTo>
                  <a:pt x="1331634" y="1145205"/>
                </a:lnTo>
                <a:lnTo>
                  <a:pt x="0" y="1145205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33F5179-A854-F1AD-2084-A58391F2AF06}"/>
              </a:ext>
            </a:extLst>
          </p:cNvPr>
          <p:cNvSpPr txBox="1"/>
          <p:nvPr/>
        </p:nvSpPr>
        <p:spPr>
          <a:xfrm>
            <a:off x="2791212" y="2432725"/>
            <a:ext cx="10785146" cy="101412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25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r>
              <a:rPr lang="es-ES" sz="32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Situation AFTER 3 jan/2026</a:t>
            </a:r>
            <a:endParaRPr lang="es-CO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r>
              <a:rPr lang="es-CO" sz="3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EO 14373 (Jan. 9/2026)</a:t>
            </a:r>
          </a:p>
          <a:p>
            <a:pPr algn="just" defTabSz="457200" hangingPunct="0"/>
            <a:endParaRPr lang="es-CO" sz="3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after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Maduro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extraction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re-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licensing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Deposit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protection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 defTabSz="457200" hangingPunct="0">
              <a:buFont typeface="Arial" panose="020B0604020202020204" pitchFamily="34" charset="0"/>
              <a:buChar char="•"/>
            </a:pP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Focal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point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new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licences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oil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petrochemicals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logistics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chartering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P&amp;I,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port</a:t>
            </a:r>
            <a:r>
              <a:rPr lang="es-CO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terminal </a:t>
            </a:r>
            <a:r>
              <a:rPr lang="es-CO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  <a:endParaRPr lang="es-CO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defTabSz="457200" hangingPunct="0"/>
            <a:endParaRPr lang="es-CO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algn="just" defTabSz="457200" hangingPunct="0"/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L="457200" marR="0" indent="-45720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s-ES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GB" sz="3000" noProof="1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GB" sz="3000" noProof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</a:t>
            </a: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marR="0" algn="just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s-CO" sz="3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  <a:p>
            <a:pPr lvl="1" algn="just" defTabSz="457200" hangingPunct="0"/>
            <a:endParaRPr kumimoji="0" lang="es-CO" sz="3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grpSp>
        <p:nvGrpSpPr>
          <p:cNvPr id="13" name="Group 5">
            <a:extLst>
              <a:ext uri="{FF2B5EF4-FFF2-40B4-BE49-F238E27FC236}">
                <a16:creationId xmlns:a16="http://schemas.microsoft.com/office/drawing/2014/main" id="{C8ECC82B-C8B8-D9DA-3424-B9EDA9121B9F}"/>
              </a:ext>
            </a:extLst>
          </p:cNvPr>
          <p:cNvGrpSpPr/>
          <p:nvPr/>
        </p:nvGrpSpPr>
        <p:grpSpPr>
          <a:xfrm>
            <a:off x="2705210" y="2174870"/>
            <a:ext cx="10984775" cy="193447"/>
            <a:chOff x="0" y="0"/>
            <a:chExt cx="450516" cy="38466"/>
          </a:xfrm>
        </p:grpSpPr>
        <p:sp>
          <p:nvSpPr>
            <p:cNvPr id="14" name="Freeform 6">
              <a:extLst>
                <a:ext uri="{FF2B5EF4-FFF2-40B4-BE49-F238E27FC236}">
                  <a16:creationId xmlns:a16="http://schemas.microsoft.com/office/drawing/2014/main" id="{6D57E06B-B682-5211-9113-28867F9720E5}"/>
                </a:ext>
              </a:extLst>
            </p:cNvPr>
            <p:cNvSpPr/>
            <p:nvPr/>
          </p:nvSpPr>
          <p:spPr>
            <a:xfrm>
              <a:off x="0" y="0"/>
              <a:ext cx="450516" cy="38466"/>
            </a:xfrm>
            <a:custGeom>
              <a:avLst/>
              <a:gdLst/>
              <a:ahLst/>
              <a:cxnLst/>
              <a:rect l="l" t="t" r="r" b="b"/>
              <a:pathLst>
                <a:path w="450516" h="38466">
                  <a:moveTo>
                    <a:pt x="0" y="0"/>
                  </a:moveTo>
                  <a:lnTo>
                    <a:pt x="450516" y="0"/>
                  </a:lnTo>
                  <a:lnTo>
                    <a:pt x="450516" y="38466"/>
                  </a:lnTo>
                  <a:lnTo>
                    <a:pt x="0" y="38466"/>
                  </a:lnTo>
                  <a:close/>
                </a:path>
              </a:pathLst>
            </a:custGeom>
            <a:solidFill>
              <a:srgbClr val="DFAE1A"/>
            </a:solidFill>
          </p:spPr>
          <p:txBody>
            <a:bodyPr/>
            <a:lstStyle/>
            <a:p>
              <a:endParaRPr lang="es-ES_tradnl"/>
            </a:p>
          </p:txBody>
        </p:sp>
        <p:sp>
          <p:nvSpPr>
            <p:cNvPr id="15" name="TextBox 7">
              <a:extLst>
                <a:ext uri="{FF2B5EF4-FFF2-40B4-BE49-F238E27FC236}">
                  <a16:creationId xmlns:a16="http://schemas.microsoft.com/office/drawing/2014/main" id="{2A27B410-25A5-D183-ED5B-3939F6FE0B3D}"/>
                </a:ext>
              </a:extLst>
            </p:cNvPr>
            <p:cNvSpPr txBox="1"/>
            <p:nvPr/>
          </p:nvSpPr>
          <p:spPr>
            <a:xfrm>
              <a:off x="0" y="-133350"/>
              <a:ext cx="450516" cy="1718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9799"/>
                </a:lnSpc>
              </a:pPr>
              <a:endParaRPr/>
            </a:p>
          </p:txBody>
        </p:sp>
      </p:grpSp>
      <p:sp>
        <p:nvSpPr>
          <p:cNvPr id="16" name="Freeform 16">
            <a:extLst>
              <a:ext uri="{FF2B5EF4-FFF2-40B4-BE49-F238E27FC236}">
                <a16:creationId xmlns:a16="http://schemas.microsoft.com/office/drawing/2014/main" id="{B1043B71-2F65-120A-9472-86BE50CA3330}"/>
              </a:ext>
            </a:extLst>
          </p:cNvPr>
          <p:cNvSpPr/>
          <p:nvPr/>
        </p:nvSpPr>
        <p:spPr>
          <a:xfrm>
            <a:off x="2247016" y="2933700"/>
            <a:ext cx="370268" cy="344113"/>
          </a:xfrm>
          <a:custGeom>
            <a:avLst/>
            <a:gdLst/>
            <a:ahLst/>
            <a:cxnLst/>
            <a:rect l="l" t="t" r="r" b="b"/>
            <a:pathLst>
              <a:path w="493691" h="458818">
                <a:moveTo>
                  <a:pt x="0" y="0"/>
                </a:moveTo>
                <a:lnTo>
                  <a:pt x="493691" y="0"/>
                </a:lnTo>
                <a:lnTo>
                  <a:pt x="493691" y="458818"/>
                </a:lnTo>
                <a:lnTo>
                  <a:pt x="0" y="45881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00306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21863</TotalTime>
  <Words>1223</Words>
  <Application>Microsoft Macintosh PowerPoint</Application>
  <PresentationFormat>Personalizado</PresentationFormat>
  <Paragraphs>230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Courier New</vt:lpstr>
      <vt:lpstr>Poppins Bold</vt:lpstr>
      <vt:lpstr>Arial</vt:lpstr>
      <vt:lpstr>BBC Reith Serif</vt:lpstr>
      <vt:lpstr>Calibri</vt:lpstr>
      <vt:lpstr>Times New Roman</vt:lpstr>
      <vt:lpstr>Bebas Neue Cyrillic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CCC (22-11-2024)</dc:title>
  <dc:creator>PASANTE</dc:creator>
  <cp:lastModifiedBy>Javier Andres Franco Zarate</cp:lastModifiedBy>
  <cp:revision>52</cp:revision>
  <dcterms:created xsi:type="dcterms:W3CDTF">2006-08-16T00:00:00Z</dcterms:created>
  <dcterms:modified xsi:type="dcterms:W3CDTF">2026-05-06T04:05:08Z</dcterms:modified>
  <dc:identifier>DAGVQhINCoc</dc:identifier>
</cp:coreProperties>
</file>