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3"/>
  </p:notesMasterIdLst>
  <p:handoutMasterIdLst>
    <p:handoutMasterId r:id="rId24"/>
  </p:handoutMasterIdLst>
  <p:sldIdLst>
    <p:sldId id="306" r:id="rId2"/>
    <p:sldId id="292" r:id="rId3"/>
    <p:sldId id="276" r:id="rId4"/>
    <p:sldId id="277" r:id="rId5"/>
    <p:sldId id="291" r:id="rId6"/>
    <p:sldId id="307" r:id="rId7"/>
    <p:sldId id="293" r:id="rId8"/>
    <p:sldId id="294" r:id="rId9"/>
    <p:sldId id="295" r:id="rId10"/>
    <p:sldId id="296" r:id="rId11"/>
    <p:sldId id="297" r:id="rId12"/>
    <p:sldId id="308" r:id="rId13"/>
    <p:sldId id="298" r:id="rId14"/>
    <p:sldId id="299" r:id="rId15"/>
    <p:sldId id="309" r:id="rId16"/>
    <p:sldId id="300" r:id="rId17"/>
    <p:sldId id="301" r:id="rId18"/>
    <p:sldId id="302" r:id="rId19"/>
    <p:sldId id="303" r:id="rId20"/>
    <p:sldId id="304" r:id="rId21"/>
    <p:sldId id="285"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296"/>
  </p:normalViewPr>
  <p:slideViewPr>
    <p:cSldViewPr snapToGrid="0">
      <p:cViewPr varScale="1">
        <p:scale>
          <a:sx n="108" d="100"/>
          <a:sy n="108" d="100"/>
        </p:scale>
        <p:origin x="6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A8872F-11C8-270B-9C58-26AF49B6A6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5B83788-FCA8-8AFE-CFE1-17F9B9D87B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DF233E-A4DE-4803-8830-90E824CD7858}" type="datetimeFigureOut">
              <a:rPr lang="en-US" smtClean="0"/>
              <a:t>5/12/2026</a:t>
            </a:fld>
            <a:endParaRPr lang="en-US"/>
          </a:p>
        </p:txBody>
      </p:sp>
      <p:sp>
        <p:nvSpPr>
          <p:cNvPr id="4" name="Footer Placeholder 3">
            <a:extLst>
              <a:ext uri="{FF2B5EF4-FFF2-40B4-BE49-F238E27FC236}">
                <a16:creationId xmlns:a16="http://schemas.microsoft.com/office/drawing/2014/main" id="{583E9B1F-95AE-BF7C-7B63-B9271611F5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CBAE7CE-5A06-F1BE-2F6A-9217FCC89ED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1D5F99-6568-40F7-B21A-63CE3DB0A078}" type="slidenum">
              <a:rPr lang="en-US" smtClean="0"/>
              <a:t>‹#›</a:t>
            </a:fld>
            <a:endParaRPr lang="en-US"/>
          </a:p>
        </p:txBody>
      </p:sp>
    </p:spTree>
    <p:extLst>
      <p:ext uri="{BB962C8B-B14F-4D97-AF65-F5344CB8AC3E}">
        <p14:creationId xmlns:p14="http://schemas.microsoft.com/office/powerpoint/2010/main" val="38867267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30FBA4-E36B-A54E-BDF5-E86B3C3CA718}" type="datetimeFigureOut">
              <a:rPr lang="el-GR" smtClean="0"/>
              <a:t>12/5/2026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8757C0-F7DF-CD4C-90D2-4D186512E0FB}" type="slidenum">
              <a:rPr lang="el-GR" smtClean="0"/>
              <a:t>‹#›</a:t>
            </a:fld>
            <a:endParaRPr lang="el-GR"/>
          </a:p>
        </p:txBody>
      </p:sp>
    </p:spTree>
    <p:extLst>
      <p:ext uri="{BB962C8B-B14F-4D97-AF65-F5344CB8AC3E}">
        <p14:creationId xmlns:p14="http://schemas.microsoft.com/office/powerpoint/2010/main" val="1060086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9C2438-CF5D-3BDD-90C5-13EC01B2D535}"/>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87703B16-6B6B-E62B-086E-D8B669D8A0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AA17764F-2E2C-023E-3328-0D420C1578B1}"/>
              </a:ext>
            </a:extLst>
          </p:cNvPr>
          <p:cNvSpPr>
            <a:spLocks noGrp="1"/>
          </p:cNvSpPr>
          <p:nvPr>
            <p:ph type="dt" sz="half" idx="10"/>
          </p:nvPr>
        </p:nvSpPr>
        <p:spPr/>
        <p:txBody>
          <a:bodyPr/>
          <a:lstStyle/>
          <a:p>
            <a:fld id="{0BD40083-6F1C-6C45-87FF-D1723060DA28}" type="datetime1">
              <a:rPr lang="el-GR" smtClean="0"/>
              <a:t>12/5/2026</a:t>
            </a:fld>
            <a:endParaRPr lang="el-GR"/>
          </a:p>
        </p:txBody>
      </p:sp>
      <p:sp>
        <p:nvSpPr>
          <p:cNvPr id="5" name="Θέση υποσέλιδου 4">
            <a:extLst>
              <a:ext uri="{FF2B5EF4-FFF2-40B4-BE49-F238E27FC236}">
                <a16:creationId xmlns:a16="http://schemas.microsoft.com/office/drawing/2014/main" id="{356D4093-798F-526B-ED6E-EFE80E77879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57ACB14-4783-129B-98B0-AC84AA9E92C6}"/>
              </a:ext>
            </a:extLst>
          </p:cNvPr>
          <p:cNvSpPr>
            <a:spLocks noGrp="1"/>
          </p:cNvSpPr>
          <p:nvPr>
            <p:ph type="sldNum" sz="quarter" idx="12"/>
          </p:nvPr>
        </p:nvSpPr>
        <p:spPr/>
        <p:txBody>
          <a:bodyPr/>
          <a:lstStyle/>
          <a:p>
            <a:fld id="{3D11FEF1-701C-CD40-B282-95D30BC66917}" type="slidenum">
              <a:rPr lang="el-GR" smtClean="0"/>
              <a:t>‹#›</a:t>
            </a:fld>
            <a:endParaRPr lang="el-GR"/>
          </a:p>
        </p:txBody>
      </p:sp>
    </p:spTree>
    <p:extLst>
      <p:ext uri="{BB962C8B-B14F-4D97-AF65-F5344CB8AC3E}">
        <p14:creationId xmlns:p14="http://schemas.microsoft.com/office/powerpoint/2010/main" val="3496869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584E72-1217-5C1D-49D6-86CCC95F14F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96BEB2C-511D-073E-EEE5-B224F84A0969}"/>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80E0E8A-D76B-DEAA-1131-C471DA75A8C9}"/>
              </a:ext>
            </a:extLst>
          </p:cNvPr>
          <p:cNvSpPr>
            <a:spLocks noGrp="1"/>
          </p:cNvSpPr>
          <p:nvPr>
            <p:ph type="dt" sz="half" idx="10"/>
          </p:nvPr>
        </p:nvSpPr>
        <p:spPr/>
        <p:txBody>
          <a:bodyPr/>
          <a:lstStyle/>
          <a:p>
            <a:fld id="{8DE68C50-69E6-664E-A032-F0ECA25DB6DE}" type="datetime1">
              <a:rPr lang="el-GR" smtClean="0"/>
              <a:t>12/5/2026</a:t>
            </a:fld>
            <a:endParaRPr lang="el-GR"/>
          </a:p>
        </p:txBody>
      </p:sp>
      <p:sp>
        <p:nvSpPr>
          <p:cNvPr id="5" name="Θέση υποσέλιδου 4">
            <a:extLst>
              <a:ext uri="{FF2B5EF4-FFF2-40B4-BE49-F238E27FC236}">
                <a16:creationId xmlns:a16="http://schemas.microsoft.com/office/drawing/2014/main" id="{7F1F2E36-F25C-D61F-31CC-AC6BE60568C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0C1A2AB-139C-8820-47AF-BFC7BAC86C8C}"/>
              </a:ext>
            </a:extLst>
          </p:cNvPr>
          <p:cNvSpPr>
            <a:spLocks noGrp="1"/>
          </p:cNvSpPr>
          <p:nvPr>
            <p:ph type="sldNum" sz="quarter" idx="12"/>
          </p:nvPr>
        </p:nvSpPr>
        <p:spPr/>
        <p:txBody>
          <a:bodyPr/>
          <a:lstStyle/>
          <a:p>
            <a:fld id="{3D11FEF1-701C-CD40-B282-95D30BC66917}" type="slidenum">
              <a:rPr lang="el-GR" smtClean="0"/>
              <a:t>‹#›</a:t>
            </a:fld>
            <a:endParaRPr lang="el-GR"/>
          </a:p>
        </p:txBody>
      </p:sp>
    </p:spTree>
    <p:extLst>
      <p:ext uri="{BB962C8B-B14F-4D97-AF65-F5344CB8AC3E}">
        <p14:creationId xmlns:p14="http://schemas.microsoft.com/office/powerpoint/2010/main" val="3913025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97988D11-1198-5B35-2E72-5CF5E64459AB}"/>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90AD16E-527F-CF97-2D1A-B910FBEDE7F7}"/>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B6ED879-BEDB-74E8-46E9-BEBAD82CE1F5}"/>
              </a:ext>
            </a:extLst>
          </p:cNvPr>
          <p:cNvSpPr>
            <a:spLocks noGrp="1"/>
          </p:cNvSpPr>
          <p:nvPr>
            <p:ph type="dt" sz="half" idx="10"/>
          </p:nvPr>
        </p:nvSpPr>
        <p:spPr/>
        <p:txBody>
          <a:bodyPr/>
          <a:lstStyle/>
          <a:p>
            <a:fld id="{DC993C64-BDBF-964F-9E62-9FCD851913F7}" type="datetime1">
              <a:rPr lang="el-GR" smtClean="0"/>
              <a:t>12/5/2026</a:t>
            </a:fld>
            <a:endParaRPr lang="el-GR"/>
          </a:p>
        </p:txBody>
      </p:sp>
      <p:sp>
        <p:nvSpPr>
          <p:cNvPr id="5" name="Θέση υποσέλιδου 4">
            <a:extLst>
              <a:ext uri="{FF2B5EF4-FFF2-40B4-BE49-F238E27FC236}">
                <a16:creationId xmlns:a16="http://schemas.microsoft.com/office/drawing/2014/main" id="{8AC55ABC-A4AC-F464-08F0-D7F89494578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D58761F-F073-BAFD-6722-2F9F4662722B}"/>
              </a:ext>
            </a:extLst>
          </p:cNvPr>
          <p:cNvSpPr>
            <a:spLocks noGrp="1"/>
          </p:cNvSpPr>
          <p:nvPr>
            <p:ph type="sldNum" sz="quarter" idx="12"/>
          </p:nvPr>
        </p:nvSpPr>
        <p:spPr/>
        <p:txBody>
          <a:bodyPr/>
          <a:lstStyle/>
          <a:p>
            <a:fld id="{3D11FEF1-701C-CD40-B282-95D30BC66917}" type="slidenum">
              <a:rPr lang="el-GR" smtClean="0"/>
              <a:t>‹#›</a:t>
            </a:fld>
            <a:endParaRPr lang="el-GR"/>
          </a:p>
        </p:txBody>
      </p:sp>
    </p:spTree>
    <p:extLst>
      <p:ext uri="{BB962C8B-B14F-4D97-AF65-F5344CB8AC3E}">
        <p14:creationId xmlns:p14="http://schemas.microsoft.com/office/powerpoint/2010/main" val="2376500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6" name="Θέση αριθμού διαφάνειας 5">
            <a:extLst>
              <a:ext uri="{FF2B5EF4-FFF2-40B4-BE49-F238E27FC236}">
                <a16:creationId xmlns:a16="http://schemas.microsoft.com/office/drawing/2014/main" id="{7FAE24A9-FB47-85C6-A6C3-3062FC62F49D}"/>
              </a:ext>
            </a:extLst>
          </p:cNvPr>
          <p:cNvSpPr>
            <a:spLocks noGrp="1"/>
          </p:cNvSpPr>
          <p:nvPr>
            <p:ph type="sldNum" sz="quarter" idx="12"/>
          </p:nvPr>
        </p:nvSpPr>
        <p:spPr>
          <a:xfrm>
            <a:off x="9292087" y="6403088"/>
            <a:ext cx="2743200" cy="365125"/>
          </a:xfrm>
        </p:spPr>
        <p:txBody>
          <a:bodyPr/>
          <a:lstStyle/>
          <a:p>
            <a:fld id="{3D11FEF1-701C-CD40-B282-95D30BC66917}" type="slidenum">
              <a:rPr lang="el-GR" smtClean="0"/>
              <a:t>‹#›</a:t>
            </a:fld>
            <a:endParaRPr lang="el-GR"/>
          </a:p>
        </p:txBody>
      </p:sp>
      <p:sp>
        <p:nvSpPr>
          <p:cNvPr id="7" name="Ορθογώνιο 6">
            <a:extLst>
              <a:ext uri="{FF2B5EF4-FFF2-40B4-BE49-F238E27FC236}">
                <a16:creationId xmlns:a16="http://schemas.microsoft.com/office/drawing/2014/main" id="{78D423A2-58E4-4069-D7E6-5662EF9C5A27}"/>
              </a:ext>
            </a:extLst>
          </p:cNvPr>
          <p:cNvSpPr/>
          <p:nvPr userDrawn="1"/>
        </p:nvSpPr>
        <p:spPr>
          <a:xfrm>
            <a:off x="0" y="454912"/>
            <a:ext cx="12192000" cy="829878"/>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28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l-GR" sz="2800" dirty="0"/>
          </a:p>
        </p:txBody>
      </p:sp>
      <p:sp>
        <p:nvSpPr>
          <p:cNvPr id="8" name="Τίτλος 1">
            <a:extLst>
              <a:ext uri="{FF2B5EF4-FFF2-40B4-BE49-F238E27FC236}">
                <a16:creationId xmlns:a16="http://schemas.microsoft.com/office/drawing/2014/main" id="{9F0534F2-2242-7519-B5C5-23B317AEFEB9}"/>
              </a:ext>
            </a:extLst>
          </p:cNvPr>
          <p:cNvSpPr>
            <a:spLocks noGrp="1"/>
          </p:cNvSpPr>
          <p:nvPr>
            <p:ph type="title" hasCustomPrompt="1"/>
          </p:nvPr>
        </p:nvSpPr>
        <p:spPr>
          <a:xfrm>
            <a:off x="0" y="454912"/>
            <a:ext cx="12192000" cy="829878"/>
          </a:xfrm>
        </p:spPr>
        <p:txBody>
          <a:bodyPr>
            <a:normAutofit/>
          </a:bodyPr>
          <a:lstStyle>
            <a:lvl1pPr>
              <a:defRPr sz="2800">
                <a:solidFill>
                  <a:schemeClr val="bg1"/>
                </a:solidFill>
                <a:latin typeface="Times New Roman" panose="02020603050405020304" pitchFamily="18" charset="0"/>
                <a:cs typeface="Times New Roman" panose="02020603050405020304" pitchFamily="18" charset="0"/>
              </a:defRPr>
            </a:lvl1pPr>
          </a:lstStyle>
          <a:p>
            <a:r>
              <a:rPr lang="el-GR" dirty="0"/>
              <a:t>     γράφε</a:t>
            </a:r>
          </a:p>
        </p:txBody>
      </p:sp>
    </p:spTree>
    <p:extLst>
      <p:ext uri="{BB962C8B-B14F-4D97-AF65-F5344CB8AC3E}">
        <p14:creationId xmlns:p14="http://schemas.microsoft.com/office/powerpoint/2010/main" val="3184393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860919-24A8-27F7-AFA5-471422E8675A}"/>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5893551-CA54-7D1A-73AF-FBA204B01D9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FE6F2CC9-8AC5-A746-CA78-CE0560BB795F}"/>
              </a:ext>
            </a:extLst>
          </p:cNvPr>
          <p:cNvSpPr>
            <a:spLocks noGrp="1"/>
          </p:cNvSpPr>
          <p:nvPr>
            <p:ph type="dt" sz="half" idx="10"/>
          </p:nvPr>
        </p:nvSpPr>
        <p:spPr/>
        <p:txBody>
          <a:bodyPr/>
          <a:lstStyle/>
          <a:p>
            <a:fld id="{ED95AC5E-4BFA-3A42-95EC-A599A85780D0}" type="datetime1">
              <a:rPr lang="el-GR" smtClean="0"/>
              <a:t>12/5/2026</a:t>
            </a:fld>
            <a:endParaRPr lang="el-GR"/>
          </a:p>
        </p:txBody>
      </p:sp>
      <p:sp>
        <p:nvSpPr>
          <p:cNvPr id="5" name="Θέση υποσέλιδου 4">
            <a:extLst>
              <a:ext uri="{FF2B5EF4-FFF2-40B4-BE49-F238E27FC236}">
                <a16:creationId xmlns:a16="http://schemas.microsoft.com/office/drawing/2014/main" id="{00412984-6ABF-C382-61F6-F5E70F08917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A8F7F94-DA81-D6ED-6091-8DFF585C01AA}"/>
              </a:ext>
            </a:extLst>
          </p:cNvPr>
          <p:cNvSpPr>
            <a:spLocks noGrp="1"/>
          </p:cNvSpPr>
          <p:nvPr>
            <p:ph type="sldNum" sz="quarter" idx="12"/>
          </p:nvPr>
        </p:nvSpPr>
        <p:spPr/>
        <p:txBody>
          <a:bodyPr/>
          <a:lstStyle/>
          <a:p>
            <a:fld id="{3D11FEF1-701C-CD40-B282-95D30BC66917}" type="slidenum">
              <a:rPr lang="el-GR" smtClean="0"/>
              <a:t>‹#›</a:t>
            </a:fld>
            <a:endParaRPr lang="el-GR"/>
          </a:p>
        </p:txBody>
      </p:sp>
    </p:spTree>
    <p:extLst>
      <p:ext uri="{BB962C8B-B14F-4D97-AF65-F5344CB8AC3E}">
        <p14:creationId xmlns:p14="http://schemas.microsoft.com/office/powerpoint/2010/main" val="341542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4218C1-7AE7-94F4-8213-89F2432E495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C811285-E816-56B8-7C18-F30686587CBF}"/>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0105C7E2-413A-A2A1-B3BD-5B4832563CBB}"/>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633ADC0F-5CA4-2193-0BF6-9D5B7F06680D}"/>
              </a:ext>
            </a:extLst>
          </p:cNvPr>
          <p:cNvSpPr>
            <a:spLocks noGrp="1"/>
          </p:cNvSpPr>
          <p:nvPr>
            <p:ph type="dt" sz="half" idx="10"/>
          </p:nvPr>
        </p:nvSpPr>
        <p:spPr/>
        <p:txBody>
          <a:bodyPr/>
          <a:lstStyle/>
          <a:p>
            <a:fld id="{6EBB604F-EC86-694D-9CD8-DD0DD1510E9F}" type="datetime1">
              <a:rPr lang="el-GR" smtClean="0"/>
              <a:t>12/5/2026</a:t>
            </a:fld>
            <a:endParaRPr lang="el-GR"/>
          </a:p>
        </p:txBody>
      </p:sp>
      <p:sp>
        <p:nvSpPr>
          <p:cNvPr id="6" name="Θέση υποσέλιδου 5">
            <a:extLst>
              <a:ext uri="{FF2B5EF4-FFF2-40B4-BE49-F238E27FC236}">
                <a16:creationId xmlns:a16="http://schemas.microsoft.com/office/drawing/2014/main" id="{9572DCB6-667A-6238-1128-C908D09CBD4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9A67724-8508-BDBA-7D18-417DAEC85A31}"/>
              </a:ext>
            </a:extLst>
          </p:cNvPr>
          <p:cNvSpPr>
            <a:spLocks noGrp="1"/>
          </p:cNvSpPr>
          <p:nvPr>
            <p:ph type="sldNum" sz="quarter" idx="12"/>
          </p:nvPr>
        </p:nvSpPr>
        <p:spPr/>
        <p:txBody>
          <a:bodyPr/>
          <a:lstStyle/>
          <a:p>
            <a:fld id="{3D11FEF1-701C-CD40-B282-95D30BC66917}" type="slidenum">
              <a:rPr lang="el-GR" smtClean="0"/>
              <a:t>‹#›</a:t>
            </a:fld>
            <a:endParaRPr lang="el-GR"/>
          </a:p>
        </p:txBody>
      </p:sp>
    </p:spTree>
    <p:extLst>
      <p:ext uri="{BB962C8B-B14F-4D97-AF65-F5344CB8AC3E}">
        <p14:creationId xmlns:p14="http://schemas.microsoft.com/office/powerpoint/2010/main" val="2874268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D6B4FA-797B-1066-643B-02F299FBC4B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575394C-BA19-4FB5-F5AD-36D15638CF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5B1D7067-D637-467F-D02F-702024FA9FAB}"/>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C654BE69-9E7E-A75E-A734-A7740B7731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8A80B28F-8705-B6C9-24D5-875CA25B4066}"/>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F6858786-4F5C-28CC-ED15-EE6A0E15303C}"/>
              </a:ext>
            </a:extLst>
          </p:cNvPr>
          <p:cNvSpPr>
            <a:spLocks noGrp="1"/>
          </p:cNvSpPr>
          <p:nvPr>
            <p:ph type="dt" sz="half" idx="10"/>
          </p:nvPr>
        </p:nvSpPr>
        <p:spPr/>
        <p:txBody>
          <a:bodyPr/>
          <a:lstStyle/>
          <a:p>
            <a:fld id="{7C817FD9-17AB-9F4E-B1DA-AACAA3AC59AA}" type="datetime1">
              <a:rPr lang="el-GR" smtClean="0"/>
              <a:t>12/5/2026</a:t>
            </a:fld>
            <a:endParaRPr lang="el-GR"/>
          </a:p>
        </p:txBody>
      </p:sp>
      <p:sp>
        <p:nvSpPr>
          <p:cNvPr id="8" name="Θέση υποσέλιδου 7">
            <a:extLst>
              <a:ext uri="{FF2B5EF4-FFF2-40B4-BE49-F238E27FC236}">
                <a16:creationId xmlns:a16="http://schemas.microsoft.com/office/drawing/2014/main" id="{566F4839-BC4F-380C-928E-6304CFDEE6A7}"/>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99F01886-E79A-8C57-A9AA-467AFE11661A}"/>
              </a:ext>
            </a:extLst>
          </p:cNvPr>
          <p:cNvSpPr>
            <a:spLocks noGrp="1"/>
          </p:cNvSpPr>
          <p:nvPr>
            <p:ph type="sldNum" sz="quarter" idx="12"/>
          </p:nvPr>
        </p:nvSpPr>
        <p:spPr/>
        <p:txBody>
          <a:bodyPr/>
          <a:lstStyle/>
          <a:p>
            <a:fld id="{3D11FEF1-701C-CD40-B282-95D30BC66917}" type="slidenum">
              <a:rPr lang="el-GR" smtClean="0"/>
              <a:t>‹#›</a:t>
            </a:fld>
            <a:endParaRPr lang="el-GR"/>
          </a:p>
        </p:txBody>
      </p:sp>
    </p:spTree>
    <p:extLst>
      <p:ext uri="{BB962C8B-B14F-4D97-AF65-F5344CB8AC3E}">
        <p14:creationId xmlns:p14="http://schemas.microsoft.com/office/powerpoint/2010/main" val="2058321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119822-16F1-EB77-CE6C-1C9DB27FA97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95D78FAE-1589-DEFD-8137-EB439700F251}"/>
              </a:ext>
            </a:extLst>
          </p:cNvPr>
          <p:cNvSpPr>
            <a:spLocks noGrp="1"/>
          </p:cNvSpPr>
          <p:nvPr>
            <p:ph type="dt" sz="half" idx="10"/>
          </p:nvPr>
        </p:nvSpPr>
        <p:spPr/>
        <p:txBody>
          <a:bodyPr/>
          <a:lstStyle/>
          <a:p>
            <a:fld id="{CB58950F-0626-7848-8006-8820FFFB63BA}" type="datetime1">
              <a:rPr lang="el-GR" smtClean="0"/>
              <a:t>12/5/2026</a:t>
            </a:fld>
            <a:endParaRPr lang="el-GR"/>
          </a:p>
        </p:txBody>
      </p:sp>
      <p:sp>
        <p:nvSpPr>
          <p:cNvPr id="4" name="Θέση υποσέλιδου 3">
            <a:extLst>
              <a:ext uri="{FF2B5EF4-FFF2-40B4-BE49-F238E27FC236}">
                <a16:creationId xmlns:a16="http://schemas.microsoft.com/office/drawing/2014/main" id="{4B8FEB6E-547F-FAF6-5E04-9D64EBA5A8C1}"/>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031FD848-1567-F6BC-FDE2-5CB810420D93}"/>
              </a:ext>
            </a:extLst>
          </p:cNvPr>
          <p:cNvSpPr>
            <a:spLocks noGrp="1"/>
          </p:cNvSpPr>
          <p:nvPr>
            <p:ph type="sldNum" sz="quarter" idx="12"/>
          </p:nvPr>
        </p:nvSpPr>
        <p:spPr/>
        <p:txBody>
          <a:bodyPr/>
          <a:lstStyle/>
          <a:p>
            <a:fld id="{3D11FEF1-701C-CD40-B282-95D30BC66917}" type="slidenum">
              <a:rPr lang="el-GR" smtClean="0"/>
              <a:t>‹#›</a:t>
            </a:fld>
            <a:endParaRPr lang="el-GR"/>
          </a:p>
        </p:txBody>
      </p:sp>
    </p:spTree>
    <p:extLst>
      <p:ext uri="{BB962C8B-B14F-4D97-AF65-F5344CB8AC3E}">
        <p14:creationId xmlns:p14="http://schemas.microsoft.com/office/powerpoint/2010/main" val="299839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4F06D5E6-7E04-E276-CE90-ACD7BA39D103}"/>
              </a:ext>
            </a:extLst>
          </p:cNvPr>
          <p:cNvSpPr>
            <a:spLocks noGrp="1"/>
          </p:cNvSpPr>
          <p:nvPr>
            <p:ph type="dt" sz="half" idx="10"/>
          </p:nvPr>
        </p:nvSpPr>
        <p:spPr/>
        <p:txBody>
          <a:bodyPr/>
          <a:lstStyle/>
          <a:p>
            <a:fld id="{6FD4B66C-22EF-C442-862C-FCE6338C8D76}" type="datetime1">
              <a:rPr lang="el-GR" smtClean="0"/>
              <a:t>12/5/2026</a:t>
            </a:fld>
            <a:endParaRPr lang="el-GR"/>
          </a:p>
        </p:txBody>
      </p:sp>
      <p:sp>
        <p:nvSpPr>
          <p:cNvPr id="3" name="Θέση υποσέλιδου 2">
            <a:extLst>
              <a:ext uri="{FF2B5EF4-FFF2-40B4-BE49-F238E27FC236}">
                <a16:creationId xmlns:a16="http://schemas.microsoft.com/office/drawing/2014/main" id="{CFA1A875-CE80-056A-E05B-4114689A6DC4}"/>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0C58F370-0F43-7A80-F651-3B3C38DB7572}"/>
              </a:ext>
            </a:extLst>
          </p:cNvPr>
          <p:cNvSpPr>
            <a:spLocks noGrp="1"/>
          </p:cNvSpPr>
          <p:nvPr>
            <p:ph type="sldNum" sz="quarter" idx="12"/>
          </p:nvPr>
        </p:nvSpPr>
        <p:spPr/>
        <p:txBody>
          <a:bodyPr/>
          <a:lstStyle/>
          <a:p>
            <a:fld id="{3D11FEF1-701C-CD40-B282-95D30BC66917}" type="slidenum">
              <a:rPr lang="el-GR" smtClean="0"/>
              <a:t>‹#›</a:t>
            </a:fld>
            <a:endParaRPr lang="el-GR"/>
          </a:p>
        </p:txBody>
      </p:sp>
    </p:spTree>
    <p:extLst>
      <p:ext uri="{BB962C8B-B14F-4D97-AF65-F5344CB8AC3E}">
        <p14:creationId xmlns:p14="http://schemas.microsoft.com/office/powerpoint/2010/main" val="2793503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A092E2-7640-A632-592F-CF50518E81E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252C45F-0582-78C7-48CB-83670A6DD2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E039D13B-61CB-6DF2-BC90-3BA9BBDC3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2DD7236-6952-9ED4-6291-6A06AFFAE108}"/>
              </a:ext>
            </a:extLst>
          </p:cNvPr>
          <p:cNvSpPr>
            <a:spLocks noGrp="1"/>
          </p:cNvSpPr>
          <p:nvPr>
            <p:ph type="dt" sz="half" idx="10"/>
          </p:nvPr>
        </p:nvSpPr>
        <p:spPr/>
        <p:txBody>
          <a:bodyPr/>
          <a:lstStyle/>
          <a:p>
            <a:fld id="{64114E42-8F92-1943-8B70-4A2BD411C2F0}" type="datetime1">
              <a:rPr lang="el-GR" smtClean="0"/>
              <a:t>12/5/2026</a:t>
            </a:fld>
            <a:endParaRPr lang="el-GR"/>
          </a:p>
        </p:txBody>
      </p:sp>
      <p:sp>
        <p:nvSpPr>
          <p:cNvPr id="6" name="Θέση υποσέλιδου 5">
            <a:extLst>
              <a:ext uri="{FF2B5EF4-FFF2-40B4-BE49-F238E27FC236}">
                <a16:creationId xmlns:a16="http://schemas.microsoft.com/office/drawing/2014/main" id="{88F99012-C675-9D79-BF6C-4B6646AA35B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7CE8F44-D8B9-B3EF-B630-5FAC249276B9}"/>
              </a:ext>
            </a:extLst>
          </p:cNvPr>
          <p:cNvSpPr>
            <a:spLocks noGrp="1"/>
          </p:cNvSpPr>
          <p:nvPr>
            <p:ph type="sldNum" sz="quarter" idx="12"/>
          </p:nvPr>
        </p:nvSpPr>
        <p:spPr/>
        <p:txBody>
          <a:bodyPr/>
          <a:lstStyle/>
          <a:p>
            <a:fld id="{3D11FEF1-701C-CD40-B282-95D30BC66917}" type="slidenum">
              <a:rPr lang="el-GR" smtClean="0"/>
              <a:t>‹#›</a:t>
            </a:fld>
            <a:endParaRPr lang="el-GR"/>
          </a:p>
        </p:txBody>
      </p:sp>
    </p:spTree>
    <p:extLst>
      <p:ext uri="{BB962C8B-B14F-4D97-AF65-F5344CB8AC3E}">
        <p14:creationId xmlns:p14="http://schemas.microsoft.com/office/powerpoint/2010/main" val="1472109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F40507-4369-4CEA-92C6-9798F8A4D6E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8FAFDDEA-84D4-E52E-546C-189990B089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B2B9069F-177A-0322-F179-5F10C3F58E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9EA013D-F00C-165B-1FDE-C687D9024754}"/>
              </a:ext>
            </a:extLst>
          </p:cNvPr>
          <p:cNvSpPr>
            <a:spLocks noGrp="1"/>
          </p:cNvSpPr>
          <p:nvPr>
            <p:ph type="dt" sz="half" idx="10"/>
          </p:nvPr>
        </p:nvSpPr>
        <p:spPr/>
        <p:txBody>
          <a:bodyPr/>
          <a:lstStyle/>
          <a:p>
            <a:fld id="{AC7A5819-7424-B743-815B-601A5A67122C}" type="datetime1">
              <a:rPr lang="el-GR" smtClean="0"/>
              <a:t>12/5/2026</a:t>
            </a:fld>
            <a:endParaRPr lang="el-GR"/>
          </a:p>
        </p:txBody>
      </p:sp>
      <p:sp>
        <p:nvSpPr>
          <p:cNvPr id="6" name="Θέση υποσέλιδου 5">
            <a:extLst>
              <a:ext uri="{FF2B5EF4-FFF2-40B4-BE49-F238E27FC236}">
                <a16:creationId xmlns:a16="http://schemas.microsoft.com/office/drawing/2014/main" id="{3EB7CE5C-BDF7-63D7-9233-9B4AA473217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F74E2E9-58DC-EBE7-A4F7-19A773387E81}"/>
              </a:ext>
            </a:extLst>
          </p:cNvPr>
          <p:cNvSpPr>
            <a:spLocks noGrp="1"/>
          </p:cNvSpPr>
          <p:nvPr>
            <p:ph type="sldNum" sz="quarter" idx="12"/>
          </p:nvPr>
        </p:nvSpPr>
        <p:spPr/>
        <p:txBody>
          <a:bodyPr/>
          <a:lstStyle/>
          <a:p>
            <a:fld id="{3D11FEF1-701C-CD40-B282-95D30BC66917}" type="slidenum">
              <a:rPr lang="el-GR" smtClean="0"/>
              <a:t>‹#›</a:t>
            </a:fld>
            <a:endParaRPr lang="el-GR"/>
          </a:p>
        </p:txBody>
      </p:sp>
    </p:spTree>
    <p:extLst>
      <p:ext uri="{BB962C8B-B14F-4D97-AF65-F5344CB8AC3E}">
        <p14:creationId xmlns:p14="http://schemas.microsoft.com/office/powerpoint/2010/main" val="939606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66E02FB-66CB-313E-65E5-E67F7D02BA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6778D55-B319-C583-FE28-3C707C325E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F1756F9-3DF1-43F9-035F-12B29FBC3D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54DE937-8755-244E-8C36-D3A111BD8341}" type="datetime1">
              <a:rPr lang="el-GR" smtClean="0"/>
              <a:t>12/5/2026</a:t>
            </a:fld>
            <a:endParaRPr lang="el-GR"/>
          </a:p>
        </p:txBody>
      </p:sp>
      <p:sp>
        <p:nvSpPr>
          <p:cNvPr id="5" name="Θέση υποσέλιδου 4">
            <a:extLst>
              <a:ext uri="{FF2B5EF4-FFF2-40B4-BE49-F238E27FC236}">
                <a16:creationId xmlns:a16="http://schemas.microsoft.com/office/drawing/2014/main" id="{07BA9003-809E-1CE7-B2AB-F968D41672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FE46E281-1A03-BF7E-99D9-F3B8E5B7C8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11FEF1-701C-CD40-B282-95D30BC66917}" type="slidenum">
              <a:rPr lang="el-GR" smtClean="0"/>
              <a:t>‹#›</a:t>
            </a:fld>
            <a:endParaRPr lang="el-GR"/>
          </a:p>
        </p:txBody>
      </p:sp>
    </p:spTree>
    <p:extLst>
      <p:ext uri="{BB962C8B-B14F-4D97-AF65-F5344CB8AC3E}">
        <p14:creationId xmlns:p14="http://schemas.microsoft.com/office/powerpoint/2010/main" val="37139472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1.jpg@01DCD7E3.C202BE60" TargetMode="External"/><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hyperlink" Target="http://www.kvlex.gr/" TargetMode="External"/><Relationship Id="rId4" Type="http://schemas.openxmlformats.org/officeDocument/2006/relationships/hyperlink" Target="mailto:vev@kvlex.g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cid:image001.jpg@01DCD7E3.C202BE6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50C96C-BFAD-5BD7-290E-28001B0AEAFF}"/>
              </a:ext>
            </a:extLst>
          </p:cNvPr>
          <p:cNvSpPr>
            <a:spLocks noGrp="1"/>
          </p:cNvSpPr>
          <p:nvPr>
            <p:ph type="title"/>
          </p:nvPr>
        </p:nvSpPr>
        <p:spPr>
          <a:xfrm>
            <a:off x="735651" y="2638306"/>
            <a:ext cx="10515600" cy="1325563"/>
          </a:xfrm>
        </p:spPr>
        <p:txBody>
          <a:bodyPr>
            <a:normAutofit fontScale="90000"/>
          </a:bodyPr>
          <a:lstStyle/>
          <a:p>
            <a:pPr algn="ctr"/>
            <a:r>
              <a:rPr lang="en-US" sz="3100" b="1" dirty="0">
                <a:solidFill>
                  <a:schemeClr val="tx2">
                    <a:lumMod val="75000"/>
                    <a:lumOff val="25000"/>
                  </a:schemeClr>
                </a:solidFill>
                <a:effectLst>
                  <a:outerShdw blurRad="38100" dist="38100" dir="2700000" algn="tl">
                    <a:srgbClr val="000000">
                      <a:alpha val="43137"/>
                    </a:srgbClr>
                  </a:outerShdw>
                </a:effectLst>
                <a:latin typeface="Bookman Old Style" panose="02050604050505020204" pitchFamily="18" charset="0"/>
              </a:rPr>
              <a:t>Vassilis Vernicos</a:t>
            </a:r>
            <a:br>
              <a:rPr lang="en-US" sz="3100" b="1" dirty="0">
                <a:solidFill>
                  <a:schemeClr val="tx2">
                    <a:lumMod val="75000"/>
                    <a:lumOff val="25000"/>
                  </a:schemeClr>
                </a:solidFill>
                <a:latin typeface="Bookman Old Style" panose="02050604050505020204" pitchFamily="18" charset="0"/>
              </a:rPr>
            </a:br>
            <a:br>
              <a:rPr lang="en-US" sz="3100" b="1" dirty="0">
                <a:solidFill>
                  <a:schemeClr val="tx2">
                    <a:lumMod val="75000"/>
                    <a:lumOff val="25000"/>
                  </a:schemeClr>
                </a:solidFill>
                <a:latin typeface="Bookman Old Style" panose="02050604050505020204" pitchFamily="18" charset="0"/>
              </a:rPr>
            </a:br>
            <a:r>
              <a:rPr lang="en-US" sz="2600" b="1" i="1" dirty="0">
                <a:solidFill>
                  <a:schemeClr val="tx2">
                    <a:lumMod val="75000"/>
                    <a:lumOff val="25000"/>
                  </a:schemeClr>
                </a:solidFill>
                <a:effectLst>
                  <a:outerShdw blurRad="38100" dist="38100" dir="2700000" algn="tl">
                    <a:srgbClr val="000000">
                      <a:alpha val="43137"/>
                    </a:srgbClr>
                  </a:outerShdw>
                </a:effectLst>
                <a:latin typeface="Bookman Old Style" panose="02050604050505020204" pitchFamily="18" charset="0"/>
              </a:rPr>
              <a:t>Scope of application and applicable law : linking the threads of a new international collision regime. </a:t>
            </a:r>
            <a:br>
              <a:rPr lang="el-GR" sz="2600" b="1" i="1" dirty="0">
                <a:solidFill>
                  <a:schemeClr val="tx2">
                    <a:lumMod val="75000"/>
                    <a:lumOff val="25000"/>
                  </a:schemeClr>
                </a:solidFill>
                <a:effectLst>
                  <a:outerShdw blurRad="38100" dist="38100" dir="2700000" algn="tl">
                    <a:srgbClr val="000000">
                      <a:alpha val="43137"/>
                    </a:srgbClr>
                  </a:outerShdw>
                </a:effectLst>
                <a:latin typeface="Bookman Old Style" panose="02050604050505020204" pitchFamily="18" charset="0"/>
              </a:rPr>
            </a:br>
            <a:br>
              <a:rPr lang="el-GR" sz="2600" b="1" i="1" dirty="0">
                <a:solidFill>
                  <a:schemeClr val="tx2">
                    <a:lumMod val="75000"/>
                    <a:lumOff val="25000"/>
                  </a:schemeClr>
                </a:solidFill>
                <a:effectLst>
                  <a:outerShdw blurRad="38100" dist="38100" dir="2700000" algn="tl">
                    <a:srgbClr val="000000">
                      <a:alpha val="43137"/>
                    </a:srgbClr>
                  </a:outerShdw>
                </a:effectLst>
                <a:latin typeface="Bookman Old Style" panose="02050604050505020204" pitchFamily="18" charset="0"/>
              </a:rPr>
            </a:br>
            <a:r>
              <a:rPr lang="en-US" sz="1700" dirty="0">
                <a:solidFill>
                  <a:schemeClr val="tx2">
                    <a:lumMod val="75000"/>
                    <a:lumOff val="25000"/>
                  </a:schemeClr>
                </a:solidFill>
                <a:latin typeface="Bookman Old Style" panose="02050604050505020204" pitchFamily="18" charset="0"/>
              </a:rPr>
              <a:t>CMI Colloquium</a:t>
            </a:r>
            <a:br>
              <a:rPr lang="en-US" sz="1700" dirty="0">
                <a:solidFill>
                  <a:schemeClr val="tx2">
                    <a:lumMod val="75000"/>
                    <a:lumOff val="25000"/>
                  </a:schemeClr>
                </a:solidFill>
                <a:latin typeface="Bookman Old Style" panose="02050604050505020204" pitchFamily="18" charset="0"/>
              </a:rPr>
            </a:br>
            <a:r>
              <a:rPr lang="en-US" sz="1700" dirty="0">
                <a:solidFill>
                  <a:schemeClr val="tx2">
                    <a:lumMod val="75000"/>
                    <a:lumOff val="25000"/>
                  </a:schemeClr>
                </a:solidFill>
                <a:latin typeface="Bookman Old Style" panose="02050604050505020204" pitchFamily="18" charset="0"/>
              </a:rPr>
              <a:t>Rio de Janeiro </a:t>
            </a:r>
            <a:br>
              <a:rPr lang="en-US" sz="1700" dirty="0">
                <a:solidFill>
                  <a:schemeClr val="tx2">
                    <a:lumMod val="75000"/>
                    <a:lumOff val="25000"/>
                  </a:schemeClr>
                </a:solidFill>
                <a:latin typeface="Bookman Old Style" panose="02050604050505020204" pitchFamily="18" charset="0"/>
              </a:rPr>
            </a:br>
            <a:r>
              <a:rPr lang="en-US" sz="1700" dirty="0">
                <a:solidFill>
                  <a:schemeClr val="tx2">
                    <a:lumMod val="75000"/>
                    <a:lumOff val="25000"/>
                  </a:schemeClr>
                </a:solidFill>
                <a:latin typeface="Bookman Old Style" panose="02050604050505020204" pitchFamily="18" charset="0"/>
              </a:rPr>
              <a:t>15 May 2026 </a:t>
            </a:r>
            <a:br>
              <a:rPr lang="en-US" sz="2200" dirty="0">
                <a:solidFill>
                  <a:schemeClr val="tx2">
                    <a:lumMod val="75000"/>
                    <a:lumOff val="25000"/>
                  </a:schemeClr>
                </a:solidFill>
                <a:latin typeface="Bookman Old Style" panose="02050604050505020204" pitchFamily="18" charset="0"/>
              </a:rPr>
            </a:br>
            <a:r>
              <a:rPr lang="en-US" sz="3100" dirty="0">
                <a:solidFill>
                  <a:schemeClr val="tx2">
                    <a:lumMod val="75000"/>
                    <a:lumOff val="25000"/>
                  </a:schemeClr>
                </a:solidFill>
                <a:latin typeface="Bookman Old Style" panose="02050604050505020204" pitchFamily="18" charset="0"/>
              </a:rPr>
              <a:t> </a:t>
            </a:r>
            <a:br>
              <a:rPr lang="en-US" sz="2200" dirty="0">
                <a:latin typeface="Bookman Old Style" panose="02050604050505020204" pitchFamily="18" charset="0"/>
              </a:rPr>
            </a:br>
            <a:endParaRPr lang="en-US" sz="2200" dirty="0">
              <a:latin typeface="Bookman Old Style" panose="02050604050505020204" pitchFamily="18" charset="0"/>
            </a:endParaRPr>
          </a:p>
        </p:txBody>
      </p:sp>
      <p:sp>
        <p:nvSpPr>
          <p:cNvPr id="3" name="Θέση αριθμού διαφάνειας 2">
            <a:extLst>
              <a:ext uri="{FF2B5EF4-FFF2-40B4-BE49-F238E27FC236}">
                <a16:creationId xmlns:a16="http://schemas.microsoft.com/office/drawing/2014/main" id="{4B806FD2-4115-C155-54AC-05EE58590ADB}"/>
              </a:ext>
            </a:extLst>
          </p:cNvPr>
          <p:cNvSpPr>
            <a:spLocks noGrp="1"/>
          </p:cNvSpPr>
          <p:nvPr>
            <p:ph type="sldNum" sz="quarter" idx="12"/>
          </p:nvPr>
        </p:nvSpPr>
        <p:spPr/>
        <p:txBody>
          <a:bodyPr/>
          <a:lstStyle/>
          <a:p>
            <a:fld id="{3D11FEF1-701C-CD40-B282-95D30BC66917}" type="slidenum">
              <a:rPr lang="el-GR" smtClean="0"/>
              <a:t>1</a:t>
            </a:fld>
            <a:endParaRPr lang="el-GR"/>
          </a:p>
        </p:txBody>
      </p:sp>
      <p:sp>
        <p:nvSpPr>
          <p:cNvPr id="8" name="Rectangle 7">
            <a:extLst>
              <a:ext uri="{FF2B5EF4-FFF2-40B4-BE49-F238E27FC236}">
                <a16:creationId xmlns:a16="http://schemas.microsoft.com/office/drawing/2014/main" id="{7AEC3E80-9FAD-C207-FCB4-919AC660A253}"/>
              </a:ext>
            </a:extLst>
          </p:cNvPr>
          <p:cNvSpPr>
            <a:spLocks noChangeArrowheads="1"/>
          </p:cNvSpPr>
          <p:nvPr/>
        </p:nvSpPr>
        <p:spPr bwMode="auto">
          <a:xfrm>
            <a:off x="311077" y="7506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0" name="Εικόνα 1" descr="kv-logo">
            <a:extLst>
              <a:ext uri="{FF2B5EF4-FFF2-40B4-BE49-F238E27FC236}">
                <a16:creationId xmlns:a16="http://schemas.microsoft.com/office/drawing/2014/main" id="{2E1C845D-C72C-48F6-F361-B6F161B4717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11077" y="5394325"/>
            <a:ext cx="2947066" cy="64180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5A4291BC-8314-E8CA-BF62-7F7C8D1659BD}"/>
              </a:ext>
            </a:extLst>
          </p:cNvPr>
          <p:cNvSpPr>
            <a:spLocks noChangeArrowheads="1"/>
          </p:cNvSpPr>
          <p:nvPr/>
        </p:nvSpPr>
        <p:spPr bwMode="auto">
          <a:xfrm>
            <a:off x="311077" y="6036131"/>
            <a:ext cx="132600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Bookman Old Style" panose="02050604050505020204" pitchFamily="18" charset="0"/>
                <a:ea typeface="Aptos" panose="020B0004020202020204" pitchFamily="34" charset="0"/>
                <a:cs typeface="Calibri" panose="020F0502020204030204" pitchFamily="34" charset="0"/>
              </a:rPr>
              <a:t>E: </a:t>
            </a:r>
            <a:r>
              <a:rPr kumimoji="0" lang="en-GB" altLang="en-US" sz="1100" b="0" i="0" u="none" strike="noStrike" cap="none" normalizeH="0" baseline="0" dirty="0">
                <a:ln>
                  <a:noFill/>
                </a:ln>
                <a:solidFill>
                  <a:srgbClr val="000000"/>
                </a:solidFill>
                <a:effectLst/>
                <a:latin typeface="Bookman Old Style" panose="02050604050505020204" pitchFamily="18" charset="0"/>
                <a:ea typeface="Aptos" panose="020B0004020202020204" pitchFamily="34" charset="0"/>
                <a:cs typeface="Calibri" panose="020F0502020204030204" pitchFamily="34" charset="0"/>
                <a:hlinkClick r:id="rId4"/>
              </a:rPr>
              <a:t>vev@kvlex.gr</a:t>
            </a:r>
            <a:r>
              <a:rPr kumimoji="0" lang="fr-FR" altLang="en-US" sz="1100" b="0" i="0" u="none" strike="noStrike" cap="none" normalizeH="0" baseline="0" dirty="0">
                <a:ln>
                  <a:noFill/>
                </a:ln>
                <a:solidFill>
                  <a:srgbClr val="000000"/>
                </a:solidFill>
                <a:effectLst/>
                <a:latin typeface="Bookman Old Style" panose="02050604050505020204" pitchFamily="18" charset="0"/>
                <a:ea typeface="Aptos" panose="020B0004020202020204" pitchFamily="34" charset="0"/>
                <a:cs typeface="Calibri" panose="020F0502020204030204" pitchFamily="34" charset="0"/>
              </a:rPr>
              <a:t> </a:t>
            </a:r>
            <a:endParaRPr kumimoji="0" lang="en-US" altLang="en-US"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Bookman Old Style" panose="02050604050505020204" pitchFamily="18" charset="0"/>
                <a:ea typeface="Aptos" panose="020B0004020202020204" pitchFamily="34" charset="0"/>
                <a:cs typeface="Calibri" panose="020F0502020204030204" pitchFamily="34" charset="0"/>
              </a:rPr>
              <a:t>W: </a:t>
            </a:r>
            <a:r>
              <a:rPr kumimoji="0" lang="en-GB" altLang="en-US" sz="1100" b="0" i="0" u="none" strike="noStrike" cap="none" normalizeH="0" baseline="0" dirty="0">
                <a:ln>
                  <a:noFill/>
                </a:ln>
                <a:solidFill>
                  <a:srgbClr val="000000"/>
                </a:solidFill>
                <a:effectLst/>
                <a:latin typeface="Bookman Old Style" panose="02050604050505020204" pitchFamily="18" charset="0"/>
                <a:ea typeface="Aptos" panose="020B0004020202020204" pitchFamily="34" charset="0"/>
                <a:cs typeface="Calibri" panose="020F0502020204030204" pitchFamily="34" charset="0"/>
                <a:hlinkClick r:id="rId5"/>
              </a:rPr>
              <a:t>www.kvlex.gr</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77919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8402FC1D-8F83-073A-87B8-1473F0D38F3F}"/>
              </a:ext>
            </a:extLst>
          </p:cNvPr>
          <p:cNvSpPr>
            <a:spLocks noGrp="1"/>
          </p:cNvSpPr>
          <p:nvPr>
            <p:ph type="sldNum" sz="quarter" idx="12"/>
          </p:nvPr>
        </p:nvSpPr>
        <p:spPr/>
        <p:txBody>
          <a:bodyPr/>
          <a:lstStyle/>
          <a:p>
            <a:fld id="{3D11FEF1-701C-CD40-B282-95D30BC66917}" type="slidenum">
              <a:rPr lang="el-GR" smtClean="0"/>
              <a:t>10</a:t>
            </a:fld>
            <a:endParaRPr lang="el-GR"/>
          </a:p>
        </p:txBody>
      </p:sp>
      <p:sp>
        <p:nvSpPr>
          <p:cNvPr id="3" name="Τίτλος 2">
            <a:extLst>
              <a:ext uri="{FF2B5EF4-FFF2-40B4-BE49-F238E27FC236}">
                <a16:creationId xmlns:a16="http://schemas.microsoft.com/office/drawing/2014/main" id="{740139FE-F4A6-EC89-E91A-72A684CDB9A5}"/>
              </a:ext>
            </a:extLst>
          </p:cNvPr>
          <p:cNvSpPr>
            <a:spLocks noGrp="1"/>
          </p:cNvSpPr>
          <p:nvPr>
            <p:ph type="title"/>
          </p:nvPr>
        </p:nvSpPr>
        <p:spPr/>
        <p:txBody>
          <a:bodyPr/>
          <a:lstStyle/>
          <a:p>
            <a:pPr algn="ctr"/>
            <a:r>
              <a:rPr lang="en-US" dirty="0">
                <a:latin typeface="Bookman Old Style" panose="02050604050505020204" pitchFamily="18" charset="0"/>
              </a:rPr>
              <a:t>Continue…</a:t>
            </a:r>
            <a:endParaRPr lang="en-US" dirty="0"/>
          </a:p>
        </p:txBody>
      </p:sp>
      <p:sp>
        <p:nvSpPr>
          <p:cNvPr id="5" name="TextBox 4">
            <a:extLst>
              <a:ext uri="{FF2B5EF4-FFF2-40B4-BE49-F238E27FC236}">
                <a16:creationId xmlns:a16="http://schemas.microsoft.com/office/drawing/2014/main" id="{A15EFC10-4CF5-AA6F-06D7-3532C08DA1A5}"/>
              </a:ext>
            </a:extLst>
          </p:cNvPr>
          <p:cNvSpPr txBox="1"/>
          <p:nvPr/>
        </p:nvSpPr>
        <p:spPr>
          <a:xfrm>
            <a:off x="487110" y="2233989"/>
            <a:ext cx="11451365" cy="1995033"/>
          </a:xfrm>
          <a:prstGeom prst="rect">
            <a:avLst/>
          </a:prstGeom>
          <a:noFill/>
        </p:spPr>
        <p:txBody>
          <a:bodyPr wrap="square">
            <a:spAutoFit/>
          </a:bodyPr>
          <a:lstStyle/>
          <a:p>
            <a:pPr algn="just">
              <a:lnSpc>
                <a:spcPct val="150000"/>
              </a:lnSpc>
              <a:buNone/>
            </a:pPr>
            <a:r>
              <a:rPr lang="en-US" sz="1400" b="1" dirty="0">
                <a:solidFill>
                  <a:srgbClr val="000000"/>
                </a:solidFill>
                <a:effectLst/>
                <a:latin typeface="Bookman Old Style" panose="02050604050505020204" pitchFamily="18" charset="0"/>
                <a:ea typeface="Times New Roman" panose="02020603050405020304" pitchFamily="18" charset="0"/>
              </a:rPr>
              <a:t>Article 4   (Choice of law)</a:t>
            </a:r>
          </a:p>
          <a:p>
            <a:pPr algn="just">
              <a:lnSpc>
                <a:spcPct val="150000"/>
              </a:lnSpc>
              <a:buNone/>
            </a:pP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i="1" dirty="0">
                <a:solidFill>
                  <a:srgbClr val="000000"/>
                </a:solidFill>
                <a:effectLst/>
                <a:latin typeface="Bookman Old Style" panose="02050604050505020204" pitchFamily="18" charset="0"/>
                <a:ea typeface="Times New Roman" panose="02020603050405020304" pitchFamily="18" charset="0"/>
              </a:rPr>
              <a:t>Unless the parties otherwise agree, when a collision occurs </a:t>
            </a:r>
            <a:r>
              <a:rPr lang="en-US" sz="1400" b="1" i="1" dirty="0">
                <a:solidFill>
                  <a:srgbClr val="000000"/>
                </a:solidFill>
                <a:effectLst/>
                <a:latin typeface="Bookman Old Style" panose="02050604050505020204" pitchFamily="18" charset="0"/>
                <a:ea typeface="Times New Roman" panose="02020603050405020304" pitchFamily="18" charset="0"/>
              </a:rPr>
              <a:t>in the internal waters or territorial sea of a State the law of that State</a:t>
            </a:r>
            <a:r>
              <a:rPr lang="en-US" sz="1400" i="1" dirty="0">
                <a:solidFill>
                  <a:srgbClr val="000000"/>
                </a:solidFill>
                <a:effectLst/>
                <a:latin typeface="Bookman Old Style" panose="02050604050505020204" pitchFamily="18" charset="0"/>
                <a:ea typeface="Times New Roman" panose="02020603050405020304" pitchFamily="18" charset="0"/>
              </a:rPr>
              <a:t> </a:t>
            </a:r>
            <a:r>
              <a:rPr lang="en-US" sz="1400" b="1" i="1" dirty="0">
                <a:solidFill>
                  <a:srgbClr val="000000"/>
                </a:solidFill>
                <a:effectLst/>
                <a:latin typeface="Bookman Old Style" panose="02050604050505020204" pitchFamily="18" charset="0"/>
                <a:ea typeface="Times New Roman" panose="02020603050405020304" pitchFamily="18" charset="0"/>
              </a:rPr>
              <a:t>shall apply</a:t>
            </a:r>
            <a:r>
              <a:rPr lang="en-US" sz="1400" i="1" dirty="0">
                <a:solidFill>
                  <a:srgbClr val="000000"/>
                </a:solidFill>
                <a:effectLst/>
                <a:latin typeface="Bookman Old Style" panose="02050604050505020204" pitchFamily="18" charset="0"/>
                <a:ea typeface="Times New Roman" panose="02020603050405020304" pitchFamily="18" charset="0"/>
              </a:rPr>
              <a:t>, and when a collision occurs </a:t>
            </a:r>
            <a:r>
              <a:rPr lang="en-US" sz="1400" b="1" i="1" dirty="0">
                <a:solidFill>
                  <a:srgbClr val="000000"/>
                </a:solidFill>
                <a:effectLst/>
                <a:latin typeface="Bookman Old Style" panose="02050604050505020204" pitchFamily="18" charset="0"/>
                <a:ea typeface="Times New Roman" panose="02020603050405020304" pitchFamily="18" charset="0"/>
              </a:rPr>
              <a:t>in waters beyond the territorial sea, the law of the Court seized of the case shall apply</a:t>
            </a:r>
            <a:r>
              <a:rPr lang="en-US" sz="1400" i="1" dirty="0">
                <a:solidFill>
                  <a:srgbClr val="000000"/>
                </a:solidFill>
                <a:effectLst/>
                <a:latin typeface="Bookman Old Style" panose="02050604050505020204" pitchFamily="18" charset="0"/>
                <a:ea typeface="Times New Roman" panose="02020603050405020304" pitchFamily="18" charset="0"/>
              </a:rPr>
              <a:t>, </a:t>
            </a:r>
            <a:r>
              <a:rPr lang="en-US" sz="1400" i="1" u="sng" dirty="0">
                <a:solidFill>
                  <a:srgbClr val="000000"/>
                </a:solidFill>
                <a:effectLst/>
                <a:latin typeface="Bookman Old Style" panose="02050604050505020204" pitchFamily="18" charset="0"/>
                <a:ea typeface="Times New Roman" panose="02020603050405020304" pitchFamily="18" charset="0"/>
              </a:rPr>
              <a:t>except</a:t>
            </a:r>
            <a:r>
              <a:rPr lang="en-US" sz="1400" i="1" dirty="0">
                <a:solidFill>
                  <a:srgbClr val="000000"/>
                </a:solidFill>
                <a:effectLst/>
                <a:latin typeface="Bookman Old Style" panose="02050604050505020204" pitchFamily="18" charset="0"/>
                <a:ea typeface="Times New Roman" panose="02020603050405020304" pitchFamily="18" charset="0"/>
              </a:rPr>
              <a:t> that when </a:t>
            </a:r>
            <a:r>
              <a:rPr lang="en-US" sz="1400" i="1" u="sng" dirty="0">
                <a:solidFill>
                  <a:srgbClr val="000000"/>
                </a:solidFill>
                <a:effectLst/>
                <a:latin typeface="Bookman Old Style" panose="02050604050505020204" pitchFamily="18" charset="0"/>
                <a:ea typeface="Times New Roman" panose="02020603050405020304" pitchFamily="18" charset="0"/>
              </a:rPr>
              <a:t>all the vessels involved are registered or otherwise documented or</a:t>
            </a:r>
            <a:r>
              <a:rPr lang="en-US" sz="1400" i="1" dirty="0">
                <a:solidFill>
                  <a:srgbClr val="000000"/>
                </a:solidFill>
                <a:effectLst/>
                <a:latin typeface="Bookman Old Style" panose="02050604050505020204" pitchFamily="18" charset="0"/>
                <a:ea typeface="Times New Roman" panose="02020603050405020304" pitchFamily="18" charset="0"/>
              </a:rPr>
              <a:t>, if not registered or otherwise documented, </a:t>
            </a:r>
            <a:r>
              <a:rPr lang="en-US" sz="1400" i="1" u="sng" dirty="0">
                <a:solidFill>
                  <a:srgbClr val="000000"/>
                </a:solidFill>
                <a:effectLst/>
                <a:latin typeface="Bookman Old Style" panose="02050604050505020204" pitchFamily="18" charset="0"/>
                <a:ea typeface="Times New Roman" panose="02020603050405020304" pitchFamily="18" charset="0"/>
              </a:rPr>
              <a:t>owned in the same State</a:t>
            </a:r>
            <a:r>
              <a:rPr lang="en-US" sz="1400" i="1" dirty="0">
                <a:solidFill>
                  <a:srgbClr val="000000"/>
                </a:solidFill>
                <a:effectLst/>
                <a:latin typeface="Bookman Old Style" panose="02050604050505020204" pitchFamily="18" charset="0"/>
                <a:ea typeface="Times New Roman" panose="02020603050405020304" pitchFamily="18" charset="0"/>
              </a:rPr>
              <a:t>, </a:t>
            </a:r>
            <a:r>
              <a:rPr lang="en-US" sz="1400" b="1" i="1" dirty="0">
                <a:solidFill>
                  <a:srgbClr val="000000"/>
                </a:solidFill>
                <a:effectLst/>
                <a:latin typeface="Bookman Old Style" panose="02050604050505020204" pitchFamily="18" charset="0"/>
                <a:ea typeface="Times New Roman" panose="02020603050405020304" pitchFamily="18" charset="0"/>
              </a:rPr>
              <a:t>the law of that State shall apply</a:t>
            </a:r>
            <a:r>
              <a:rPr lang="en-US" sz="1400" i="1" dirty="0">
                <a:solidFill>
                  <a:srgbClr val="000000"/>
                </a:solidFill>
                <a:effectLst/>
                <a:latin typeface="Bookman Old Style" panose="02050604050505020204" pitchFamily="18" charset="0"/>
                <a:ea typeface="Times New Roman" panose="02020603050405020304" pitchFamily="18" charset="0"/>
              </a:rPr>
              <a:t>, wherever the collision occurs</a:t>
            </a:r>
            <a:r>
              <a:rPr lang="en-US" sz="1400" dirty="0">
                <a:solidFill>
                  <a:srgbClr val="000000"/>
                </a:solidFill>
                <a:effectLst/>
                <a:latin typeface="Bookman Old Style" panose="020506040505050202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6889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5AE913FC-E47F-2A24-8F06-DC8ECFA091BB}"/>
              </a:ext>
            </a:extLst>
          </p:cNvPr>
          <p:cNvSpPr>
            <a:spLocks noGrp="1"/>
          </p:cNvSpPr>
          <p:nvPr>
            <p:ph type="sldNum" sz="quarter" idx="12"/>
          </p:nvPr>
        </p:nvSpPr>
        <p:spPr/>
        <p:txBody>
          <a:bodyPr/>
          <a:lstStyle/>
          <a:p>
            <a:fld id="{3D11FEF1-701C-CD40-B282-95D30BC66917}" type="slidenum">
              <a:rPr lang="el-GR" smtClean="0"/>
              <a:t>11</a:t>
            </a:fld>
            <a:endParaRPr lang="el-GR"/>
          </a:p>
        </p:txBody>
      </p:sp>
      <p:sp>
        <p:nvSpPr>
          <p:cNvPr id="3" name="Τίτλος 2">
            <a:extLst>
              <a:ext uri="{FF2B5EF4-FFF2-40B4-BE49-F238E27FC236}">
                <a16:creationId xmlns:a16="http://schemas.microsoft.com/office/drawing/2014/main" id="{7F688A43-BDBA-F2A3-809F-B827EDB9C44C}"/>
              </a:ext>
            </a:extLst>
          </p:cNvPr>
          <p:cNvSpPr>
            <a:spLocks noGrp="1"/>
          </p:cNvSpPr>
          <p:nvPr>
            <p:ph type="title"/>
          </p:nvPr>
        </p:nvSpPr>
        <p:spPr/>
        <p:txBody>
          <a:bodyPr>
            <a:normAutofit fontScale="90000"/>
          </a:bodyPr>
          <a:lstStyle/>
          <a:p>
            <a:pPr algn="ctr"/>
            <a:br>
              <a:rPr lang="en-US" u="sng" dirty="0"/>
            </a:br>
            <a:r>
              <a:rPr lang="en-US" b="1" u="sng" dirty="0">
                <a:latin typeface="Bookman Old Style" panose="02050604050505020204" pitchFamily="18" charset="0"/>
              </a:rPr>
              <a:t>Complications in relation to the application of the 1910 Convention </a:t>
            </a:r>
            <a:br>
              <a:rPr lang="en-US" dirty="0"/>
            </a:br>
            <a:endParaRPr lang="en-US" dirty="0"/>
          </a:p>
        </p:txBody>
      </p:sp>
      <p:sp>
        <p:nvSpPr>
          <p:cNvPr id="5" name="TextBox 4">
            <a:extLst>
              <a:ext uri="{FF2B5EF4-FFF2-40B4-BE49-F238E27FC236}">
                <a16:creationId xmlns:a16="http://schemas.microsoft.com/office/drawing/2014/main" id="{660DD2B7-73E3-9B4B-0690-DB864406B3F1}"/>
              </a:ext>
            </a:extLst>
          </p:cNvPr>
          <p:cNvSpPr txBox="1"/>
          <p:nvPr/>
        </p:nvSpPr>
        <p:spPr>
          <a:xfrm>
            <a:off x="662970" y="1783707"/>
            <a:ext cx="11266957" cy="4984506"/>
          </a:xfrm>
          <a:prstGeom prst="rect">
            <a:avLst/>
          </a:prstGeom>
          <a:noFill/>
        </p:spPr>
        <p:txBody>
          <a:bodyPr wrap="square">
            <a:spAutoFit/>
          </a:bodyPr>
          <a:lstStyle/>
          <a:p>
            <a:pPr algn="just">
              <a:lnSpc>
                <a:spcPct val="150000"/>
              </a:lnSpc>
              <a:buNone/>
            </a:pPr>
            <a:r>
              <a:rPr lang="en-US" sz="1400" dirty="0">
                <a:solidFill>
                  <a:srgbClr val="000000"/>
                </a:solidFill>
                <a:effectLst/>
                <a:latin typeface="Bookman Old Style" panose="02050604050505020204" pitchFamily="18" charset="0"/>
                <a:ea typeface="Times New Roman" panose="02020603050405020304" pitchFamily="18" charset="0"/>
              </a:rPr>
              <a:t>When: </a:t>
            </a:r>
            <a:endParaRPr lang="en-US" sz="1400" dirty="0">
              <a:effectLst/>
              <a:latin typeface="Bookman Old Style" panose="02050604050505020204" pitchFamily="18" charset="0"/>
              <a:ea typeface="Times New Roman" panose="02020603050405020304" pitchFamily="18" charset="0"/>
            </a:endParaRPr>
          </a:p>
          <a:p>
            <a:pPr algn="just">
              <a:lnSpc>
                <a:spcPct val="150000"/>
              </a:lnSpc>
              <a:buNone/>
            </a:pPr>
            <a:r>
              <a:rPr lang="en-US" sz="1400" dirty="0">
                <a:solidFill>
                  <a:srgbClr val="000000"/>
                </a:solidFill>
                <a:effectLst/>
                <a:latin typeface="Bookman Old Style" panose="02050604050505020204" pitchFamily="18" charset="0"/>
                <a:ea typeface="Times New Roman" panose="02020603050405020304" pitchFamily="18" charset="0"/>
              </a:rPr>
              <a:t>Proceedings are </a:t>
            </a:r>
            <a:r>
              <a:rPr lang="en-US" sz="1400" b="1" dirty="0">
                <a:solidFill>
                  <a:srgbClr val="000000"/>
                </a:solidFill>
                <a:effectLst/>
                <a:latin typeface="Bookman Old Style" panose="02050604050505020204" pitchFamily="18" charset="0"/>
                <a:ea typeface="Times New Roman" panose="02020603050405020304" pitchFamily="18" charset="0"/>
              </a:rPr>
              <a:t>commenced in Non Contracting States</a:t>
            </a:r>
            <a:r>
              <a:rPr lang="en-US" sz="1400" dirty="0">
                <a:solidFill>
                  <a:srgbClr val="000000"/>
                </a:solidFill>
                <a:effectLst/>
                <a:latin typeface="Bookman Old Style" panose="02050604050505020204" pitchFamily="18" charset="0"/>
                <a:ea typeface="Times New Roman" panose="02020603050405020304" pitchFamily="18" charset="0"/>
              </a:rPr>
              <a:t>, </a:t>
            </a:r>
            <a:r>
              <a:rPr lang="en-US" sz="1400" u="sng" dirty="0">
                <a:solidFill>
                  <a:srgbClr val="000000"/>
                </a:solidFill>
                <a:effectLst/>
                <a:latin typeface="Bookman Old Style" panose="02050604050505020204" pitchFamily="18" charset="0"/>
                <a:ea typeface="Times New Roman" panose="02020603050405020304" pitchFamily="18" charset="0"/>
              </a:rPr>
              <a:t>where</a:t>
            </a:r>
            <a:r>
              <a:rPr lang="en-US" sz="1400" dirty="0">
                <a:solidFill>
                  <a:srgbClr val="000000"/>
                </a:solidFill>
                <a:effectLst/>
                <a:latin typeface="Bookman Old Style" panose="02050604050505020204" pitchFamily="18" charset="0"/>
                <a:ea typeface="Times New Roman" panose="02020603050405020304" pitchFamily="18" charset="0"/>
              </a:rPr>
              <a:t> </a:t>
            </a:r>
            <a:endParaRPr lang="en-US" sz="1400" dirty="0">
              <a:effectLst/>
              <a:latin typeface="Bookman Old Style" panose="02050604050505020204" pitchFamily="18" charset="0"/>
              <a:ea typeface="Times New Roman" panose="02020603050405020304" pitchFamily="18" charset="0"/>
            </a:endParaRPr>
          </a:p>
          <a:p>
            <a:pPr algn="just">
              <a:lnSpc>
                <a:spcPct val="150000"/>
              </a:lnSpc>
              <a:buNone/>
            </a:pPr>
            <a:r>
              <a:rPr lang="en-US" sz="1400" dirty="0">
                <a:solidFill>
                  <a:srgbClr val="000000"/>
                </a:solidFill>
                <a:effectLst/>
                <a:latin typeface="Bookman Old Style" panose="02050604050505020204" pitchFamily="18" charset="0"/>
                <a:ea typeface="Times New Roman" panose="02020603050405020304" pitchFamily="18" charset="0"/>
              </a:rPr>
              <a:t>-	a defendant has his residence/principal place of business,</a:t>
            </a:r>
            <a:endParaRPr lang="en-US" sz="1400" dirty="0">
              <a:effectLst/>
              <a:latin typeface="Bookman Old Style" panose="02050604050505020204" pitchFamily="18" charset="0"/>
              <a:ea typeface="Times New Roman" panose="02020603050405020304" pitchFamily="18" charset="0"/>
            </a:endParaRPr>
          </a:p>
          <a:p>
            <a:pPr algn="just">
              <a:lnSpc>
                <a:spcPct val="150000"/>
              </a:lnSpc>
              <a:buNone/>
            </a:pPr>
            <a:r>
              <a:rPr lang="en-US" sz="1400" dirty="0">
                <a:solidFill>
                  <a:srgbClr val="000000"/>
                </a:solidFill>
                <a:effectLst/>
                <a:latin typeface="Bookman Old Style" panose="02050604050505020204" pitchFamily="18" charset="0"/>
                <a:ea typeface="Times New Roman" panose="02020603050405020304" pitchFamily="18" charset="0"/>
              </a:rPr>
              <a:t>-	or collision has occurred in internal waters,</a:t>
            </a:r>
            <a:endParaRPr lang="en-US" sz="1400" dirty="0">
              <a:effectLst/>
              <a:latin typeface="Bookman Old Style" panose="02050604050505020204" pitchFamily="18" charset="0"/>
              <a:ea typeface="Times New Roman" panose="02020603050405020304" pitchFamily="18" charset="0"/>
            </a:endParaRPr>
          </a:p>
          <a:p>
            <a:pPr algn="just">
              <a:lnSpc>
                <a:spcPct val="150000"/>
              </a:lnSpc>
              <a:buNone/>
            </a:pPr>
            <a:r>
              <a:rPr lang="en-US" sz="1400" dirty="0">
                <a:solidFill>
                  <a:srgbClr val="000000"/>
                </a:solidFill>
                <a:effectLst/>
                <a:latin typeface="Bookman Old Style" panose="02050604050505020204" pitchFamily="18" charset="0"/>
                <a:ea typeface="Times New Roman" panose="02020603050405020304" pitchFamily="18" charset="0"/>
              </a:rPr>
              <a:t>-	or vessel has been arrested/security has been provided,</a:t>
            </a:r>
            <a:endParaRPr lang="en-US" sz="1400" dirty="0">
              <a:effectLst/>
              <a:latin typeface="Bookman Old Style" panose="02050604050505020204" pitchFamily="18" charset="0"/>
              <a:ea typeface="Times New Roman" panose="02020603050405020304" pitchFamily="18" charset="0"/>
            </a:endParaRPr>
          </a:p>
          <a:p>
            <a:pPr algn="just">
              <a:lnSpc>
                <a:spcPct val="150000"/>
              </a:lnSpc>
              <a:buNone/>
            </a:pPr>
            <a:r>
              <a:rPr lang="en-US" sz="1400" dirty="0">
                <a:solidFill>
                  <a:srgbClr val="000000"/>
                </a:solidFill>
                <a:effectLst/>
                <a:latin typeface="Bookman Old Style" panose="02050604050505020204" pitchFamily="18" charset="0"/>
                <a:ea typeface="Times New Roman" panose="02020603050405020304" pitchFamily="18" charset="0"/>
              </a:rPr>
              <a:t>-	or limitation fund has been established.</a:t>
            </a:r>
            <a:endParaRPr lang="en-US" sz="1400" dirty="0">
              <a:effectLst/>
              <a:latin typeface="Bookman Old Style" panose="02050604050505020204" pitchFamily="18" charset="0"/>
              <a:ea typeface="Times New Roman" panose="02020603050405020304" pitchFamily="18" charset="0"/>
            </a:endParaRPr>
          </a:p>
          <a:p>
            <a:pPr algn="just">
              <a:lnSpc>
                <a:spcPct val="150000"/>
              </a:lnSpc>
              <a:buNone/>
            </a:pPr>
            <a:r>
              <a:rPr lang="en-US" sz="1400" dirty="0">
                <a:solidFill>
                  <a:srgbClr val="000000"/>
                </a:solidFill>
                <a:effectLst/>
                <a:latin typeface="Bookman Old Style" panose="02050604050505020204" pitchFamily="18" charset="0"/>
                <a:ea typeface="Times New Roman" panose="02020603050405020304" pitchFamily="18" charset="0"/>
              </a:rPr>
              <a:t> </a:t>
            </a:r>
            <a:endParaRPr lang="en-US" sz="1400" dirty="0">
              <a:effectLst/>
              <a:latin typeface="Bookman Old Style" panose="02050604050505020204" pitchFamily="18" charset="0"/>
              <a:ea typeface="Times New Roman" panose="02020603050405020304" pitchFamily="18" charset="0"/>
            </a:endParaRPr>
          </a:p>
          <a:p>
            <a:pPr algn="just">
              <a:lnSpc>
                <a:spcPct val="150000"/>
              </a:lnSpc>
              <a:buNone/>
            </a:pPr>
            <a:r>
              <a:rPr lang="en-US" sz="1400" b="1" dirty="0">
                <a:solidFill>
                  <a:srgbClr val="000000"/>
                </a:solidFill>
                <a:effectLst/>
                <a:latin typeface="Bookman Old Style" panose="02050604050505020204" pitchFamily="18" charset="0"/>
                <a:ea typeface="Times New Roman" panose="02020603050405020304" pitchFamily="18" charset="0"/>
              </a:rPr>
              <a:t>1910 Convention applies only if</a:t>
            </a:r>
            <a:r>
              <a:rPr lang="en-US" sz="1400" dirty="0">
                <a:solidFill>
                  <a:srgbClr val="000000"/>
                </a:solidFill>
                <a:effectLst/>
                <a:latin typeface="Bookman Old Style" panose="02050604050505020204" pitchFamily="18" charset="0"/>
                <a:ea typeface="Times New Roman" panose="02020603050405020304" pitchFamily="18" charset="0"/>
              </a:rPr>
              <a:t>, pursuant to the Conflict of Laws rules of the Non Contracting State, the law applicable is the law of a Contracting State.</a:t>
            </a:r>
            <a:endParaRPr lang="en-US" sz="1400" dirty="0">
              <a:effectLst/>
              <a:latin typeface="Bookman Old Style" panose="02050604050505020204" pitchFamily="18" charset="0"/>
              <a:ea typeface="Times New Roman" panose="02020603050405020304" pitchFamily="18" charset="0"/>
            </a:endParaRPr>
          </a:p>
          <a:p>
            <a:pPr algn="just">
              <a:lnSpc>
                <a:spcPct val="150000"/>
              </a:lnSpc>
              <a:buNone/>
            </a:pPr>
            <a:r>
              <a:rPr lang="en-US" sz="1400" dirty="0">
                <a:solidFill>
                  <a:srgbClr val="000000"/>
                </a:solidFill>
                <a:effectLst/>
                <a:latin typeface="Bookman Old Style" panose="02050604050505020204" pitchFamily="18" charset="0"/>
                <a:ea typeface="Times New Roman" panose="02020603050405020304" pitchFamily="18" charset="0"/>
              </a:rPr>
              <a:t>Reasons : </a:t>
            </a:r>
            <a:endParaRPr lang="en-US" sz="1400" dirty="0">
              <a:effectLst/>
              <a:latin typeface="Bookman Old Style" panose="02050604050505020204" pitchFamily="18" charset="0"/>
              <a:ea typeface="Times New Roman" panose="02020603050405020304" pitchFamily="18" charset="0"/>
            </a:endParaRPr>
          </a:p>
          <a:p>
            <a:pPr algn="just">
              <a:lnSpc>
                <a:spcPct val="150000"/>
              </a:lnSpc>
              <a:buNone/>
            </a:pPr>
            <a:r>
              <a:rPr lang="en-US" sz="1400" dirty="0">
                <a:solidFill>
                  <a:srgbClr val="000000"/>
                </a:solidFill>
                <a:effectLst/>
                <a:latin typeface="Bookman Old Style" panose="02050604050505020204" pitchFamily="18" charset="0"/>
                <a:ea typeface="Times New Roman" panose="02020603050405020304" pitchFamily="18" charset="0"/>
              </a:rPr>
              <a:t>-	Commencement of proceedings in Non Contracting State</a:t>
            </a:r>
            <a:endParaRPr lang="en-US" sz="1400" dirty="0">
              <a:effectLst/>
              <a:latin typeface="Bookman Old Style" panose="02050604050505020204" pitchFamily="18" charset="0"/>
              <a:ea typeface="Times New Roman" panose="02020603050405020304" pitchFamily="18" charset="0"/>
            </a:endParaRPr>
          </a:p>
          <a:p>
            <a:pPr algn="just">
              <a:lnSpc>
                <a:spcPct val="150000"/>
              </a:lnSpc>
              <a:buNone/>
            </a:pPr>
            <a:r>
              <a:rPr lang="en-US" sz="1400" dirty="0">
                <a:solidFill>
                  <a:srgbClr val="000000"/>
                </a:solidFill>
                <a:effectLst/>
                <a:latin typeface="Bookman Old Style" panose="02050604050505020204" pitchFamily="18" charset="0"/>
                <a:ea typeface="Times New Roman" panose="02020603050405020304" pitchFamily="18" charset="0"/>
              </a:rPr>
              <a:t>-	Absence of choice of law provisions in CC 1910 / JCC 1952</a:t>
            </a:r>
            <a:endParaRPr lang="en-US" sz="1400" dirty="0">
              <a:effectLst/>
              <a:latin typeface="Bookman Old Style" panose="02050604050505020204" pitchFamily="18" charset="0"/>
              <a:ea typeface="Times New Roman" panose="02020603050405020304" pitchFamily="18" charset="0"/>
            </a:endParaRPr>
          </a:p>
          <a:p>
            <a:pPr algn="just">
              <a:lnSpc>
                <a:spcPct val="150000"/>
              </a:lnSpc>
              <a:buNone/>
            </a:pPr>
            <a:r>
              <a:rPr lang="en-US" sz="1400" dirty="0">
                <a:solidFill>
                  <a:srgbClr val="000000"/>
                </a:solidFill>
                <a:effectLst/>
                <a:latin typeface="Bookman Old Style" panose="02050604050505020204" pitchFamily="18" charset="0"/>
                <a:ea typeface="Times New Roman" panose="02020603050405020304" pitchFamily="18" charset="0"/>
              </a:rPr>
              <a:t>-	No ratification of CC 1910 by flags of convenience </a:t>
            </a:r>
            <a:endParaRPr lang="en-US" sz="1400" dirty="0">
              <a:effectLst/>
              <a:latin typeface="Bookman Old Style" panose="02050604050505020204" pitchFamily="18" charset="0"/>
              <a:ea typeface="Times New Roman" panose="02020603050405020304" pitchFamily="18" charset="0"/>
            </a:endParaRPr>
          </a:p>
          <a:p>
            <a:pPr algn="just">
              <a:lnSpc>
                <a:spcPct val="150000"/>
              </a:lnSpc>
              <a:buNone/>
            </a:pPr>
            <a:r>
              <a:rPr lang="en-US" sz="1400" dirty="0">
                <a:solidFill>
                  <a:srgbClr val="000000"/>
                </a:solidFill>
                <a:effectLst/>
                <a:latin typeface="Bookman Old Style" panose="02050604050505020204" pitchFamily="18" charset="0"/>
                <a:ea typeface="Times New Roman" panose="02020603050405020304" pitchFamily="18" charset="0"/>
              </a:rPr>
              <a:t> </a:t>
            </a:r>
            <a:endParaRPr lang="en-US" sz="1400" dirty="0">
              <a:effectLst/>
              <a:latin typeface="Bookman Old Style" panose="02050604050505020204" pitchFamily="18" charset="0"/>
              <a:ea typeface="Times New Roman" panose="02020603050405020304" pitchFamily="18" charset="0"/>
            </a:endParaRPr>
          </a:p>
          <a:p>
            <a:pPr algn="just">
              <a:lnSpc>
                <a:spcPct val="150000"/>
              </a:lnSpc>
              <a:buNone/>
            </a:pPr>
            <a:r>
              <a:rPr lang="en-US" sz="1800" dirty="0">
                <a:solidFill>
                  <a:srgbClr val="000000"/>
                </a:solidFill>
                <a:effectLst/>
                <a:latin typeface="Bookman Old Style" panose="020506040505050202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78101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34036636-EBF8-9626-EE6F-D038871E1AF6}"/>
              </a:ext>
            </a:extLst>
          </p:cNvPr>
          <p:cNvSpPr>
            <a:spLocks noGrp="1"/>
          </p:cNvSpPr>
          <p:nvPr>
            <p:ph type="sldNum" sz="quarter" idx="12"/>
          </p:nvPr>
        </p:nvSpPr>
        <p:spPr/>
        <p:txBody>
          <a:bodyPr/>
          <a:lstStyle/>
          <a:p>
            <a:fld id="{3D11FEF1-701C-CD40-B282-95D30BC66917}" type="slidenum">
              <a:rPr lang="el-GR" smtClean="0"/>
              <a:t>12</a:t>
            </a:fld>
            <a:endParaRPr lang="el-GR"/>
          </a:p>
        </p:txBody>
      </p:sp>
      <p:sp>
        <p:nvSpPr>
          <p:cNvPr id="5" name="TextBox 4">
            <a:extLst>
              <a:ext uri="{FF2B5EF4-FFF2-40B4-BE49-F238E27FC236}">
                <a16:creationId xmlns:a16="http://schemas.microsoft.com/office/drawing/2014/main" id="{5DEF4CA8-C24C-F2D0-0E60-6BEECB0617DA}"/>
              </a:ext>
            </a:extLst>
          </p:cNvPr>
          <p:cNvSpPr txBox="1"/>
          <p:nvPr/>
        </p:nvSpPr>
        <p:spPr>
          <a:xfrm>
            <a:off x="606751" y="3107971"/>
            <a:ext cx="10673698" cy="1446550"/>
          </a:xfrm>
          <a:prstGeom prst="rect">
            <a:avLst/>
          </a:prstGeom>
          <a:noFill/>
        </p:spPr>
        <p:txBody>
          <a:bodyPr wrap="square">
            <a:spAutoFit/>
          </a:bodyPr>
          <a:lstStyle/>
          <a:p>
            <a:pPr algn="ctr"/>
            <a:r>
              <a:rPr lang="en-US" sz="4400" b="1" dirty="0">
                <a:solidFill>
                  <a:schemeClr val="tx2">
                    <a:lumMod val="75000"/>
                    <a:lumOff val="25000"/>
                  </a:schemeClr>
                </a:solidFill>
                <a:latin typeface="Bookman Old Style" panose="02050604050505020204" pitchFamily="18" charset="0"/>
                <a:ea typeface="+mj-ea"/>
                <a:cs typeface="+mj-cs"/>
              </a:rPr>
              <a:t>The proposed extended scope of application regime</a:t>
            </a:r>
          </a:p>
        </p:txBody>
      </p:sp>
    </p:spTree>
    <p:extLst>
      <p:ext uri="{BB962C8B-B14F-4D97-AF65-F5344CB8AC3E}">
        <p14:creationId xmlns:p14="http://schemas.microsoft.com/office/powerpoint/2010/main" val="419201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515C5CA0-C2A7-7135-EC2B-423D61DB153A}"/>
              </a:ext>
            </a:extLst>
          </p:cNvPr>
          <p:cNvSpPr>
            <a:spLocks noGrp="1"/>
          </p:cNvSpPr>
          <p:nvPr>
            <p:ph type="sldNum" sz="quarter" idx="12"/>
          </p:nvPr>
        </p:nvSpPr>
        <p:spPr/>
        <p:txBody>
          <a:bodyPr/>
          <a:lstStyle/>
          <a:p>
            <a:fld id="{3D11FEF1-701C-CD40-B282-95D30BC66917}" type="slidenum">
              <a:rPr lang="el-GR" smtClean="0"/>
              <a:t>13</a:t>
            </a:fld>
            <a:endParaRPr lang="el-GR"/>
          </a:p>
        </p:txBody>
      </p:sp>
      <p:sp>
        <p:nvSpPr>
          <p:cNvPr id="5" name="TextBox 4">
            <a:extLst>
              <a:ext uri="{FF2B5EF4-FFF2-40B4-BE49-F238E27FC236}">
                <a16:creationId xmlns:a16="http://schemas.microsoft.com/office/drawing/2014/main" id="{307A85B3-D25E-13AC-F658-668861598B6F}"/>
              </a:ext>
            </a:extLst>
          </p:cNvPr>
          <p:cNvSpPr txBox="1"/>
          <p:nvPr/>
        </p:nvSpPr>
        <p:spPr>
          <a:xfrm>
            <a:off x="190896" y="971243"/>
            <a:ext cx="11656464" cy="5307671"/>
          </a:xfrm>
          <a:prstGeom prst="rect">
            <a:avLst/>
          </a:prstGeom>
          <a:noFill/>
        </p:spPr>
        <p:txBody>
          <a:bodyPr wrap="square">
            <a:spAutoFit/>
          </a:bodyPr>
          <a:lstStyle/>
          <a:p>
            <a:pPr algn="just">
              <a:lnSpc>
                <a:spcPct val="150000"/>
              </a:lnSpc>
              <a:buNone/>
            </a:pPr>
            <a:r>
              <a:rPr lang="en-US" sz="1400" b="1" u="sng" dirty="0">
                <a:effectLst/>
                <a:latin typeface="Bookman Old Style" panose="02050604050505020204" pitchFamily="18" charset="0"/>
                <a:ea typeface="Times New Roman" panose="02020603050405020304" pitchFamily="18" charset="0"/>
              </a:rPr>
              <a:t>Article 1.2 – Scope of Application </a:t>
            </a:r>
            <a:endParaRPr lang="en-US" sz="1400" b="1" u="sng" dirty="0">
              <a:effectLst/>
              <a:latin typeface="Times New Roman" panose="02020603050405020304" pitchFamily="18" charset="0"/>
              <a:ea typeface="Times New Roman" panose="02020603050405020304" pitchFamily="18" charset="0"/>
            </a:endParaRPr>
          </a:p>
          <a:p>
            <a:pPr algn="just">
              <a:lnSpc>
                <a:spcPct val="150000"/>
              </a:lnSpc>
              <a:buNone/>
            </a:pPr>
            <a:r>
              <a:rPr lang="en-US" sz="1400" dirty="0">
                <a:effectLst/>
                <a:latin typeface="Bookman Old Style" panose="020506040505050202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i="1" dirty="0">
                <a:effectLst/>
                <a:latin typeface="Bookman Old Style" panose="02050604050505020204" pitchFamily="18" charset="0"/>
                <a:ea typeface="Times New Roman" panose="02020603050405020304" pitchFamily="18" charset="0"/>
              </a:rPr>
              <a:t>(1) This Convention shall govern the jurisdiction, choice of law, allocation of liabilities, and the evaluation of damages in collision actions, including recourse actions, for loss or damage arising from collisions between vessels taking place: </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i="1" dirty="0">
                <a:effectLst/>
                <a:latin typeface="Bookman Old Style" panose="02050604050505020204" pitchFamily="18" charset="0"/>
                <a:ea typeface="Times New Roman" panose="02020603050405020304" pitchFamily="18" charset="0"/>
              </a:rPr>
              <a:t>(i) </a:t>
            </a:r>
            <a:r>
              <a:rPr lang="en-US" sz="1400" b="1" i="1" dirty="0">
                <a:effectLst/>
                <a:latin typeface="Bookman Old Style" panose="02050604050505020204" pitchFamily="18" charset="0"/>
                <a:ea typeface="Times New Roman" panose="02020603050405020304" pitchFamily="18" charset="0"/>
              </a:rPr>
              <a:t>in any waters where </a:t>
            </a:r>
            <a:r>
              <a:rPr lang="en-US" sz="1400" b="1" i="1" u="sng" dirty="0">
                <a:effectLst/>
                <a:latin typeface="Bookman Old Style" panose="02050604050505020204" pitchFamily="18" charset="0"/>
                <a:ea typeface="Times New Roman" panose="02020603050405020304" pitchFamily="18" charset="0"/>
              </a:rPr>
              <a:t>all </a:t>
            </a:r>
            <a:r>
              <a:rPr lang="en-US" sz="1400" b="1" i="1" dirty="0">
                <a:effectLst/>
                <a:latin typeface="Bookman Old Style" panose="02050604050505020204" pitchFamily="18" charset="0"/>
                <a:ea typeface="Times New Roman" panose="02020603050405020304" pitchFamily="18" charset="0"/>
              </a:rPr>
              <a:t>colliding vessels were [registered] [flagged] in member states</a:t>
            </a:r>
            <a:r>
              <a:rPr lang="en-US" sz="1400" i="1" dirty="0">
                <a:effectLst/>
                <a:latin typeface="Bookman Old Style" panose="02050604050505020204" pitchFamily="18" charset="0"/>
                <a:ea typeface="Times New Roman" panose="02020603050405020304" pitchFamily="18" charset="0"/>
              </a:rPr>
              <a:t>,</a:t>
            </a:r>
            <a:r>
              <a:rPr lang="en-US" sz="1400" dirty="0">
                <a:effectLst/>
                <a:latin typeface="Bookman Old Style" panose="02050604050505020204" pitchFamily="18" charset="0"/>
                <a:ea typeface="Times New Roman" panose="02020603050405020304" pitchFamily="18" charset="0"/>
              </a:rPr>
              <a:t>  </a:t>
            </a:r>
            <a:r>
              <a:rPr lang="en-US" sz="1400" dirty="0">
                <a:solidFill>
                  <a:srgbClr val="EE0000"/>
                </a:solidFill>
                <a:effectLst/>
                <a:latin typeface="Bookman Old Style" panose="02050604050505020204" pitchFamily="18" charset="0"/>
                <a:ea typeface="Times New Roman" panose="02020603050405020304" pitchFamily="18" charset="0"/>
              </a:rPr>
              <a:t>(reflects existing article 12 para. 1)</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i="1" dirty="0">
                <a:effectLst/>
                <a:latin typeface="Bookman Old Style" panose="02050604050505020204" pitchFamily="18" charset="0"/>
                <a:ea typeface="Times New Roman" panose="02020603050405020304" pitchFamily="18" charset="0"/>
              </a:rPr>
              <a:t>(ii) </a:t>
            </a:r>
            <a:r>
              <a:rPr lang="en-US" sz="1400" b="1" i="1" u="sng" dirty="0">
                <a:effectLst/>
                <a:latin typeface="Bookman Old Style" panose="02050604050505020204" pitchFamily="18" charset="0"/>
                <a:ea typeface="Times New Roman" panose="02020603050405020304" pitchFamily="18" charset="0"/>
              </a:rPr>
              <a:t>in the inland waters, territorial sea</a:t>
            </a:r>
            <a:r>
              <a:rPr lang="en-US" sz="1400" i="1" dirty="0">
                <a:effectLst/>
                <a:latin typeface="Bookman Old Style" panose="02050604050505020204" pitchFamily="18" charset="0"/>
                <a:ea typeface="Times New Roman" panose="02020603050405020304" pitchFamily="18" charset="0"/>
              </a:rPr>
              <a:t> [, contiguous zone or exclusive economic zone] </a:t>
            </a:r>
            <a:r>
              <a:rPr lang="en-US" sz="1400" b="1" i="1" u="sng" dirty="0">
                <a:effectLst/>
                <a:latin typeface="Bookman Old Style" panose="02050604050505020204" pitchFamily="18" charset="0"/>
                <a:ea typeface="Times New Roman" panose="02020603050405020304" pitchFamily="18" charset="0"/>
              </a:rPr>
              <a:t>of a member state</a:t>
            </a:r>
            <a:r>
              <a:rPr lang="en-US" sz="1400" i="1" dirty="0">
                <a:effectLst/>
                <a:latin typeface="Bookman Old Style" panose="02050604050505020204" pitchFamily="18" charset="0"/>
                <a:ea typeface="Times New Roman" panose="02020603050405020304" pitchFamily="18" charset="0"/>
              </a:rPr>
              <a:t>, or</a:t>
            </a:r>
            <a:r>
              <a:rPr lang="en-US" sz="1400" dirty="0">
                <a:effectLst/>
                <a:latin typeface="Bookman Old Style" panose="02050604050505020204" pitchFamily="18" charset="0"/>
                <a:ea typeface="Times New Roman" panose="02020603050405020304" pitchFamily="18" charset="0"/>
              </a:rPr>
              <a:t>    </a:t>
            </a:r>
            <a:r>
              <a:rPr lang="en-US" sz="1400" dirty="0">
                <a:solidFill>
                  <a:srgbClr val="EE0000"/>
                </a:solidFill>
                <a:effectLst/>
                <a:latin typeface="Bookman Old Style" panose="02050604050505020204" pitchFamily="18" charset="0"/>
                <a:ea typeface="Times New Roman" panose="02020603050405020304" pitchFamily="18" charset="0"/>
              </a:rPr>
              <a:t>(new provision)</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i="1" dirty="0">
                <a:effectLst/>
                <a:latin typeface="Bookman Old Style" panose="02050604050505020204" pitchFamily="18" charset="0"/>
                <a:ea typeface="Times New Roman" panose="02020603050405020304" pitchFamily="18" charset="0"/>
              </a:rPr>
              <a:t>(iii) </a:t>
            </a:r>
            <a:r>
              <a:rPr lang="en-US" sz="1400" b="1" i="1" dirty="0">
                <a:effectLst/>
                <a:latin typeface="Bookman Old Style" panose="02050604050505020204" pitchFamily="18" charset="0"/>
                <a:ea typeface="Times New Roman" panose="02020603050405020304" pitchFamily="18" charset="0"/>
              </a:rPr>
              <a:t>in any waters where </a:t>
            </a:r>
            <a:r>
              <a:rPr lang="en-US" sz="1400" b="1" i="1" u="sng" dirty="0">
                <a:effectLst/>
                <a:latin typeface="Bookman Old Style" panose="02050604050505020204" pitchFamily="18" charset="0"/>
                <a:ea typeface="Times New Roman" panose="02020603050405020304" pitchFamily="18" charset="0"/>
              </a:rPr>
              <a:t>so provided by the national laws of a member state</a:t>
            </a:r>
            <a:r>
              <a:rPr lang="en-US" sz="1400" dirty="0">
                <a:effectLst/>
                <a:latin typeface="Bookman Old Style" panose="02050604050505020204" pitchFamily="18" charset="0"/>
                <a:ea typeface="Times New Roman" panose="02020603050405020304" pitchFamily="18" charset="0"/>
              </a:rPr>
              <a:t>  </a:t>
            </a:r>
            <a:r>
              <a:rPr lang="en-US" sz="1400" dirty="0">
                <a:solidFill>
                  <a:srgbClr val="EE0000"/>
                </a:solidFill>
                <a:effectLst/>
                <a:latin typeface="Bookman Old Style" panose="02050604050505020204" pitchFamily="18" charset="0"/>
                <a:ea typeface="Times New Roman" panose="02020603050405020304" pitchFamily="18" charset="0"/>
              </a:rPr>
              <a:t>(reflects existing article 12 para 1)</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dirty="0">
                <a:effectLst/>
                <a:latin typeface="Bookman Old Style" panose="020506040505050202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i="1" dirty="0">
                <a:effectLst/>
                <a:latin typeface="Bookman Old Style" panose="02050604050505020204" pitchFamily="18" charset="0"/>
                <a:ea typeface="Times New Roman" panose="02020603050405020304" pitchFamily="18" charset="0"/>
              </a:rPr>
              <a:t>(2) This Convention shall not apply to collisions: </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i="1" dirty="0">
                <a:effectLst/>
                <a:latin typeface="Bookman Old Style" panose="02050604050505020204" pitchFamily="18" charset="0"/>
                <a:ea typeface="Times New Roman" panose="02020603050405020304" pitchFamily="18" charset="0"/>
              </a:rPr>
              <a:t>(i) to which the 1960 Convention relating to the unification of certain rules concerning collisions in inland navigation applies, if the state where proceedings are brought is also a contracting state of the 1960 Convention;</a:t>
            </a:r>
            <a:r>
              <a:rPr lang="en-US" sz="1400" dirty="0">
                <a:effectLst/>
                <a:latin typeface="Bookman Old Style" panose="02050604050505020204" pitchFamily="18" charset="0"/>
                <a:ea typeface="Times New Roman" panose="02020603050405020304" pitchFamily="18" charset="0"/>
              </a:rPr>
              <a:t> </a:t>
            </a:r>
            <a:r>
              <a:rPr lang="en-US" sz="1400" dirty="0">
                <a:solidFill>
                  <a:srgbClr val="EE0000"/>
                </a:solidFill>
                <a:effectLst/>
                <a:latin typeface="Bookman Old Style" panose="02050604050505020204" pitchFamily="18" charset="0"/>
                <a:ea typeface="Times New Roman" panose="02020603050405020304" pitchFamily="18" charset="0"/>
              </a:rPr>
              <a:t>(new provision)</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i="1" dirty="0">
                <a:effectLst/>
                <a:latin typeface="Bookman Old Style" panose="02050604050505020204" pitchFamily="18" charset="0"/>
                <a:ea typeface="Times New Roman" panose="02020603050405020304" pitchFamily="18" charset="0"/>
              </a:rPr>
              <a:t>(ii) between inland waterway vessels if the member state where the collision occurs has opted to exclude inland waterway vessel collisions from the application of this convention, or</a:t>
            </a:r>
            <a:r>
              <a:rPr lang="en-US" sz="1400" dirty="0">
                <a:effectLst/>
                <a:latin typeface="Bookman Old Style" panose="02050604050505020204" pitchFamily="18" charset="0"/>
                <a:ea typeface="Times New Roman" panose="02020603050405020304" pitchFamily="18" charset="0"/>
              </a:rPr>
              <a:t>  </a:t>
            </a:r>
            <a:r>
              <a:rPr lang="en-US" sz="1400" dirty="0">
                <a:solidFill>
                  <a:srgbClr val="EE0000"/>
                </a:solidFill>
                <a:effectLst/>
                <a:latin typeface="Bookman Old Style" panose="02050604050505020204" pitchFamily="18" charset="0"/>
                <a:ea typeface="Times New Roman" panose="02020603050405020304" pitchFamily="18" charset="0"/>
              </a:rPr>
              <a:t>(new provision)</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i="1" dirty="0">
                <a:effectLst/>
                <a:latin typeface="Bookman Old Style" panose="02050604050505020204" pitchFamily="18" charset="0"/>
                <a:ea typeface="Times New Roman" panose="02020603050405020304" pitchFamily="18" charset="0"/>
              </a:rPr>
              <a:t>(iii) involving ships of war or to Government ships appropriated exclusively to a public service, subject always to the national laws of the state of origin of such ships</a:t>
            </a:r>
            <a:r>
              <a:rPr lang="en-US" sz="1400" dirty="0">
                <a:effectLst/>
                <a:latin typeface="Bookman Old Style" panose="02050604050505020204" pitchFamily="18" charset="0"/>
                <a:ea typeface="Times New Roman" panose="02020603050405020304" pitchFamily="18" charset="0"/>
              </a:rPr>
              <a:t>  </a:t>
            </a:r>
            <a:r>
              <a:rPr lang="en-US" sz="1400" dirty="0">
                <a:solidFill>
                  <a:srgbClr val="EE0000"/>
                </a:solidFill>
                <a:effectLst/>
                <a:latin typeface="Bookman Old Style" panose="02050604050505020204" pitchFamily="18" charset="0"/>
                <a:ea typeface="Times New Roman" panose="02020603050405020304" pitchFamily="18" charset="0"/>
              </a:rPr>
              <a:t>(reflects existing article 11 with amendment)</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800" dirty="0">
                <a:solidFill>
                  <a:srgbClr val="EE0000"/>
                </a:solidFill>
                <a:effectLst/>
                <a:latin typeface="Bookman Old Style" panose="020506040505050202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7396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8B448948-257A-C571-C2EE-598A225B0079}"/>
              </a:ext>
            </a:extLst>
          </p:cNvPr>
          <p:cNvSpPr>
            <a:spLocks noGrp="1"/>
          </p:cNvSpPr>
          <p:nvPr>
            <p:ph type="sldNum" sz="quarter" idx="12"/>
          </p:nvPr>
        </p:nvSpPr>
        <p:spPr/>
        <p:txBody>
          <a:bodyPr/>
          <a:lstStyle/>
          <a:p>
            <a:fld id="{3D11FEF1-701C-CD40-B282-95D30BC66917}" type="slidenum">
              <a:rPr lang="el-GR" smtClean="0"/>
              <a:t>14</a:t>
            </a:fld>
            <a:endParaRPr lang="el-GR"/>
          </a:p>
        </p:txBody>
      </p:sp>
      <p:sp>
        <p:nvSpPr>
          <p:cNvPr id="3" name="Τίτλος 2">
            <a:extLst>
              <a:ext uri="{FF2B5EF4-FFF2-40B4-BE49-F238E27FC236}">
                <a16:creationId xmlns:a16="http://schemas.microsoft.com/office/drawing/2014/main" id="{A0A99C30-659B-9CF6-ECC8-DC50B1FE4DE5}"/>
              </a:ext>
            </a:extLst>
          </p:cNvPr>
          <p:cNvSpPr>
            <a:spLocks noGrp="1"/>
          </p:cNvSpPr>
          <p:nvPr>
            <p:ph type="title"/>
          </p:nvPr>
        </p:nvSpPr>
        <p:spPr/>
        <p:txBody>
          <a:bodyPr>
            <a:normAutofit/>
          </a:bodyPr>
          <a:lstStyle/>
          <a:p>
            <a:pPr algn="ctr"/>
            <a:r>
              <a:rPr lang="en-US" sz="2500" b="1" dirty="0">
                <a:latin typeface="Bookman Old Style" panose="02050604050505020204" pitchFamily="18" charset="0"/>
              </a:rPr>
              <a:t>Abandoning the flag criterion ? </a:t>
            </a:r>
          </a:p>
        </p:txBody>
      </p:sp>
      <p:sp>
        <p:nvSpPr>
          <p:cNvPr id="5" name="TextBox 4">
            <a:extLst>
              <a:ext uri="{FF2B5EF4-FFF2-40B4-BE49-F238E27FC236}">
                <a16:creationId xmlns:a16="http://schemas.microsoft.com/office/drawing/2014/main" id="{A323EBF7-7A6C-30D5-AE9F-C2375EB70CCA}"/>
              </a:ext>
            </a:extLst>
          </p:cNvPr>
          <p:cNvSpPr txBox="1"/>
          <p:nvPr/>
        </p:nvSpPr>
        <p:spPr>
          <a:xfrm>
            <a:off x="156713" y="1509356"/>
            <a:ext cx="11733376" cy="5348644"/>
          </a:xfrm>
          <a:prstGeom prst="rect">
            <a:avLst/>
          </a:prstGeom>
          <a:noFill/>
        </p:spPr>
        <p:txBody>
          <a:bodyPr wrap="square">
            <a:spAutoFit/>
          </a:bodyPr>
          <a:lstStyle/>
          <a:p>
            <a:pPr algn="just">
              <a:lnSpc>
                <a:spcPct val="150000"/>
              </a:lnSpc>
              <a:buNone/>
            </a:pPr>
            <a:r>
              <a:rPr lang="en-US" sz="1400" b="1" u="sng" dirty="0">
                <a:solidFill>
                  <a:srgbClr val="000000"/>
                </a:solidFill>
                <a:effectLst/>
                <a:latin typeface="Bookman Old Style" panose="02050604050505020204" pitchFamily="18" charset="0"/>
                <a:ea typeface="Times New Roman" panose="02020603050405020304" pitchFamily="18" charset="0"/>
              </a:rPr>
              <a:t>-	1989  Salvage Convention </a:t>
            </a:r>
            <a:endParaRPr lang="en-US" sz="1400" b="1" u="sng" dirty="0">
              <a:effectLst/>
              <a:latin typeface="Times New Roman" panose="02020603050405020304" pitchFamily="18" charset="0"/>
              <a:ea typeface="Times New Roman" panose="02020603050405020304" pitchFamily="18" charset="0"/>
            </a:endParaRPr>
          </a:p>
          <a:p>
            <a:pPr algn="just">
              <a:lnSpc>
                <a:spcPct val="150000"/>
              </a:lnSpc>
              <a:buNone/>
            </a:pPr>
            <a:r>
              <a:rPr lang="en-US" sz="1400" dirty="0">
                <a:solidFill>
                  <a:srgbClr val="000000"/>
                </a:solidFill>
                <a:effectLst/>
                <a:latin typeface="Bookman Old Style" panose="02050604050505020204" pitchFamily="18" charset="0"/>
                <a:ea typeface="Times New Roman" panose="02020603050405020304" pitchFamily="18" charset="0"/>
              </a:rPr>
              <a:t>Article 1.</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i="1" dirty="0">
                <a:solidFill>
                  <a:srgbClr val="000000"/>
                </a:solidFill>
                <a:effectLst/>
                <a:latin typeface="Bookman Old Style" panose="02050604050505020204" pitchFamily="18" charset="0"/>
                <a:ea typeface="Times New Roman" panose="02020603050405020304" pitchFamily="18" charset="0"/>
              </a:rPr>
              <a:t>The Convention shall apply whenever judicial or arbitral proceedings relating to a collision are initiated in a contracting state.</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endParaRPr lang="en-US" sz="1400" b="1" u="sng" dirty="0">
              <a:solidFill>
                <a:srgbClr val="000000"/>
              </a:solidFill>
              <a:effectLst/>
              <a:latin typeface="Bookman Old Style" panose="02050604050505020204" pitchFamily="18" charset="0"/>
              <a:ea typeface="Times New Roman" panose="02020603050405020304" pitchFamily="18" charset="0"/>
            </a:endParaRPr>
          </a:p>
          <a:p>
            <a:pPr algn="just">
              <a:lnSpc>
                <a:spcPct val="150000"/>
              </a:lnSpc>
              <a:buNone/>
            </a:pPr>
            <a:r>
              <a:rPr lang="en-US" sz="1400" b="1" u="sng" dirty="0">
                <a:solidFill>
                  <a:srgbClr val="000000"/>
                </a:solidFill>
                <a:effectLst/>
                <a:latin typeface="Bookman Old Style" panose="02050604050505020204" pitchFamily="18" charset="0"/>
                <a:ea typeface="Times New Roman" panose="02020603050405020304" pitchFamily="18" charset="0"/>
              </a:rPr>
              <a:t>For</a:t>
            </a:r>
            <a:r>
              <a:rPr lang="en-US" sz="1400" b="1" u="sng" dirty="0">
                <a:solidFill>
                  <a:srgbClr val="000000"/>
                </a:solidFill>
                <a:latin typeface="Bookman Old Style" panose="02050604050505020204" pitchFamily="18" charset="0"/>
                <a:ea typeface="Times New Roman" panose="02020603050405020304" pitchFamily="18" charset="0"/>
              </a:rPr>
              <a:t>:</a:t>
            </a:r>
            <a:r>
              <a:rPr lang="en-US" sz="1400" b="1" u="sng" dirty="0">
                <a:solidFill>
                  <a:srgbClr val="000000"/>
                </a:solidFill>
                <a:effectLst/>
                <a:latin typeface="Bookman Old Style" panose="02050604050505020204" pitchFamily="18" charset="0"/>
                <a:ea typeface="Times New Roman" panose="02020603050405020304" pitchFamily="18" charset="0"/>
              </a:rPr>
              <a:t> </a:t>
            </a:r>
            <a:endParaRPr lang="en-US" sz="1400" b="1" u="sng" dirty="0">
              <a:effectLst/>
              <a:latin typeface="Times New Roman" panose="02020603050405020304" pitchFamily="18" charset="0"/>
              <a:ea typeface="Times New Roman" panose="02020603050405020304" pitchFamily="18" charset="0"/>
            </a:endParaRPr>
          </a:p>
          <a:p>
            <a:pPr algn="just">
              <a:lnSpc>
                <a:spcPct val="150000"/>
              </a:lnSpc>
              <a:buNone/>
            </a:pPr>
            <a:r>
              <a:rPr lang="en-US" sz="1400" dirty="0">
                <a:solidFill>
                  <a:srgbClr val="000000"/>
                </a:solidFill>
                <a:effectLst/>
                <a:latin typeface="Bookman Old Style" panose="02050604050505020204" pitchFamily="18" charset="0"/>
                <a:ea typeface="Times New Roman" panose="02020603050405020304" pitchFamily="18" charset="0"/>
              </a:rPr>
              <a:t>(i)	expanding the scope of application well beyond the 1910 regime and the current draft text. </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dirty="0">
                <a:solidFill>
                  <a:srgbClr val="000000"/>
                </a:solidFill>
                <a:effectLst/>
                <a:latin typeface="Bookman Old Style" panose="02050604050505020204" pitchFamily="18" charset="0"/>
                <a:ea typeface="Times New Roman" panose="02020603050405020304" pitchFamily="18" charset="0"/>
              </a:rPr>
              <a:t>(ii) 	flag often not sufficiently representative of a connection with a Contracting State </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dirty="0">
                <a:solidFill>
                  <a:srgbClr val="000000"/>
                </a:solidFill>
                <a:effectLst/>
                <a:latin typeface="Bookman Old Style" panose="02050604050505020204" pitchFamily="18" charset="0"/>
                <a:ea typeface="Times New Roman" panose="02020603050405020304" pitchFamily="18" charset="0"/>
              </a:rPr>
              <a:t>(iii)	useful in avoiding complications encountered with regard to applicable law in collisions occurring on the high seas</a:t>
            </a:r>
          </a:p>
          <a:p>
            <a:pPr algn="just">
              <a:lnSpc>
                <a:spcPct val="150000"/>
              </a:lnSpc>
              <a:buNone/>
            </a:pPr>
            <a:endParaRPr lang="en-US" sz="1400" b="1" u="sng" dirty="0">
              <a:solidFill>
                <a:srgbClr val="000000"/>
              </a:solidFill>
              <a:effectLst/>
              <a:latin typeface="Bookman Old Style" panose="02050604050505020204" pitchFamily="18" charset="0"/>
              <a:ea typeface="Times New Roman" panose="02020603050405020304" pitchFamily="18" charset="0"/>
            </a:endParaRPr>
          </a:p>
          <a:p>
            <a:pPr algn="just">
              <a:lnSpc>
                <a:spcPct val="150000"/>
              </a:lnSpc>
              <a:buNone/>
            </a:pPr>
            <a:r>
              <a:rPr lang="en-US" sz="1400" b="1" u="sng" dirty="0">
                <a:solidFill>
                  <a:srgbClr val="000000"/>
                </a:solidFill>
                <a:effectLst/>
                <a:latin typeface="Bookman Old Style" panose="02050604050505020204" pitchFamily="18" charset="0"/>
                <a:ea typeface="Times New Roman" panose="02020603050405020304" pitchFamily="18" charset="0"/>
              </a:rPr>
              <a:t>Against: </a:t>
            </a:r>
            <a:endParaRPr lang="en-US" sz="1400" b="1" u="sng" dirty="0">
              <a:effectLst/>
              <a:latin typeface="Times New Roman" panose="02020603050405020304" pitchFamily="18" charset="0"/>
              <a:ea typeface="Times New Roman" panose="02020603050405020304" pitchFamily="18" charset="0"/>
            </a:endParaRPr>
          </a:p>
          <a:p>
            <a:pPr algn="just">
              <a:lnSpc>
                <a:spcPct val="150000"/>
              </a:lnSpc>
              <a:buNone/>
            </a:pPr>
            <a:r>
              <a:rPr lang="en-US" sz="1400" dirty="0">
                <a:solidFill>
                  <a:srgbClr val="000000"/>
                </a:solidFill>
                <a:effectLst/>
                <a:latin typeface="Bookman Old Style" panose="02050604050505020204" pitchFamily="18" charset="0"/>
                <a:ea typeface="Times New Roman" panose="02020603050405020304" pitchFamily="18" charset="0"/>
              </a:rPr>
              <a:t>(i)	Overlap between scope of application and jurisdiction, which make the latter provisions  surplus to requirements </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dirty="0">
                <a:solidFill>
                  <a:srgbClr val="000000"/>
                </a:solidFill>
                <a:effectLst/>
                <a:latin typeface="Bookman Old Style" panose="02050604050505020204" pitchFamily="18" charset="0"/>
                <a:ea typeface="Times New Roman" panose="02020603050405020304" pitchFamily="18" charset="0"/>
              </a:rPr>
              <a:t>(ii)	</a:t>
            </a:r>
            <a:r>
              <a:rPr lang="en-US" sz="1400" dirty="0" err="1">
                <a:solidFill>
                  <a:srgbClr val="000000"/>
                </a:solidFill>
                <a:effectLst/>
                <a:latin typeface="Bookman Old Style" panose="02050604050505020204" pitchFamily="18" charset="0"/>
                <a:ea typeface="Times New Roman" panose="02020603050405020304" pitchFamily="18" charset="0"/>
              </a:rPr>
              <a:t>favours</a:t>
            </a:r>
            <a:r>
              <a:rPr lang="en-US" sz="1400" dirty="0">
                <a:solidFill>
                  <a:srgbClr val="000000"/>
                </a:solidFill>
                <a:effectLst/>
                <a:latin typeface="Bookman Old Style" panose="02050604050505020204" pitchFamily="18" charset="0"/>
                <a:ea typeface="Times New Roman" panose="02020603050405020304" pitchFamily="18" charset="0"/>
              </a:rPr>
              <a:t> forum shopping </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dirty="0">
                <a:solidFill>
                  <a:srgbClr val="000000"/>
                </a:solidFill>
                <a:effectLst/>
                <a:latin typeface="Bookman Old Style" panose="02050604050505020204" pitchFamily="18" charset="0"/>
                <a:ea typeface="Times New Roman" panose="02020603050405020304" pitchFamily="18" charset="0"/>
              </a:rPr>
              <a:t>(ii)	need to refer to national legislation to establish jurisdiction (iv)	uncertainty of application until commencement of proceedings </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dirty="0">
                <a:solidFill>
                  <a:srgbClr val="000000"/>
                </a:solidFill>
                <a:effectLst/>
                <a:latin typeface="Bookman Old Style" panose="02050604050505020204" pitchFamily="18" charset="0"/>
                <a:ea typeface="Times New Roman" panose="02020603050405020304" pitchFamily="18" charset="0"/>
              </a:rPr>
              <a:t>(v)	collision distinguished from salvage</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2000" dirty="0">
                <a:solidFill>
                  <a:srgbClr val="000000"/>
                </a:solidFill>
                <a:effectLst/>
                <a:latin typeface="Bookman Old Style" panose="020506040505050202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9815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25300EE4-C6BE-3CC5-18A9-3D9DD69F7FE9}"/>
              </a:ext>
            </a:extLst>
          </p:cNvPr>
          <p:cNvSpPr>
            <a:spLocks noGrp="1"/>
          </p:cNvSpPr>
          <p:nvPr>
            <p:ph type="title"/>
          </p:nvPr>
        </p:nvSpPr>
        <p:spPr/>
        <p:txBody>
          <a:bodyPr>
            <a:normAutofit/>
          </a:bodyPr>
          <a:lstStyle/>
          <a:p>
            <a:pPr algn="ctr"/>
            <a:r>
              <a:rPr lang="en-US" sz="4400" b="1" dirty="0">
                <a:solidFill>
                  <a:schemeClr val="tx2">
                    <a:lumMod val="75000"/>
                    <a:lumOff val="25000"/>
                  </a:schemeClr>
                </a:solidFill>
                <a:latin typeface="Bookman Old Style" panose="02050604050505020204" pitchFamily="18" charset="0"/>
              </a:rPr>
              <a:t>Applicable law and “the kingdom of the Contracting State”</a:t>
            </a:r>
            <a:br>
              <a:rPr lang="en-US" sz="4400" b="1" dirty="0">
                <a:solidFill>
                  <a:schemeClr val="tx2">
                    <a:lumMod val="75000"/>
                    <a:lumOff val="25000"/>
                  </a:schemeClr>
                </a:solidFill>
                <a:latin typeface="Bookman Old Style" panose="02050604050505020204" pitchFamily="18" charset="0"/>
              </a:rPr>
            </a:br>
            <a:endParaRPr lang="en-US" sz="4400" b="1" dirty="0">
              <a:solidFill>
                <a:schemeClr val="tx2">
                  <a:lumMod val="75000"/>
                  <a:lumOff val="25000"/>
                </a:schemeClr>
              </a:solidFill>
              <a:latin typeface="Bookman Old Style" panose="02050604050505020204" pitchFamily="18" charset="0"/>
            </a:endParaRPr>
          </a:p>
        </p:txBody>
      </p:sp>
      <p:sp>
        <p:nvSpPr>
          <p:cNvPr id="2" name="Θέση αριθμού διαφάνειας 1">
            <a:extLst>
              <a:ext uri="{FF2B5EF4-FFF2-40B4-BE49-F238E27FC236}">
                <a16:creationId xmlns:a16="http://schemas.microsoft.com/office/drawing/2014/main" id="{73DECECE-22B5-2290-B71F-58C9C437C52E}"/>
              </a:ext>
            </a:extLst>
          </p:cNvPr>
          <p:cNvSpPr>
            <a:spLocks noGrp="1"/>
          </p:cNvSpPr>
          <p:nvPr>
            <p:ph type="sldNum" sz="quarter" idx="12"/>
          </p:nvPr>
        </p:nvSpPr>
        <p:spPr/>
        <p:txBody>
          <a:bodyPr/>
          <a:lstStyle/>
          <a:p>
            <a:fld id="{3D11FEF1-701C-CD40-B282-95D30BC66917}" type="slidenum">
              <a:rPr lang="el-GR" smtClean="0"/>
              <a:t>15</a:t>
            </a:fld>
            <a:endParaRPr lang="el-GR"/>
          </a:p>
        </p:txBody>
      </p:sp>
    </p:spTree>
    <p:extLst>
      <p:ext uri="{BB962C8B-B14F-4D97-AF65-F5344CB8AC3E}">
        <p14:creationId xmlns:p14="http://schemas.microsoft.com/office/powerpoint/2010/main" val="2170318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3D5C5C0E-B750-43B1-8565-EC3FD5F98C91}"/>
              </a:ext>
            </a:extLst>
          </p:cNvPr>
          <p:cNvSpPr>
            <a:spLocks noGrp="1"/>
          </p:cNvSpPr>
          <p:nvPr>
            <p:ph type="sldNum" sz="quarter" idx="12"/>
          </p:nvPr>
        </p:nvSpPr>
        <p:spPr/>
        <p:txBody>
          <a:bodyPr/>
          <a:lstStyle/>
          <a:p>
            <a:fld id="{3D11FEF1-701C-CD40-B282-95D30BC66917}" type="slidenum">
              <a:rPr lang="el-GR" smtClean="0"/>
              <a:t>16</a:t>
            </a:fld>
            <a:endParaRPr lang="el-GR"/>
          </a:p>
        </p:txBody>
      </p:sp>
      <p:sp>
        <p:nvSpPr>
          <p:cNvPr id="3" name="Τίτλος 2">
            <a:extLst>
              <a:ext uri="{FF2B5EF4-FFF2-40B4-BE49-F238E27FC236}">
                <a16:creationId xmlns:a16="http://schemas.microsoft.com/office/drawing/2014/main" id="{4B04F4B2-4BC7-1774-5F56-F32873BC7566}"/>
              </a:ext>
            </a:extLst>
          </p:cNvPr>
          <p:cNvSpPr>
            <a:spLocks noGrp="1"/>
          </p:cNvSpPr>
          <p:nvPr>
            <p:ph type="title"/>
          </p:nvPr>
        </p:nvSpPr>
        <p:spPr/>
        <p:txBody>
          <a:bodyPr>
            <a:normAutofit/>
          </a:bodyPr>
          <a:lstStyle/>
          <a:p>
            <a:pPr algn="ctr"/>
            <a:r>
              <a:rPr lang="en-US" b="1" dirty="0">
                <a:latin typeface="Bookman Old Style" panose="02050604050505020204" pitchFamily="18" charset="0"/>
              </a:rPr>
              <a:t>The new provision </a:t>
            </a:r>
          </a:p>
        </p:txBody>
      </p:sp>
      <p:sp>
        <p:nvSpPr>
          <p:cNvPr id="5" name="TextBox 4">
            <a:extLst>
              <a:ext uri="{FF2B5EF4-FFF2-40B4-BE49-F238E27FC236}">
                <a16:creationId xmlns:a16="http://schemas.microsoft.com/office/drawing/2014/main" id="{F072FC81-2D9C-08FC-94A8-33A6425F97BB}"/>
              </a:ext>
            </a:extLst>
          </p:cNvPr>
          <p:cNvSpPr txBox="1"/>
          <p:nvPr/>
        </p:nvSpPr>
        <p:spPr>
          <a:xfrm>
            <a:off x="575377" y="1423694"/>
            <a:ext cx="11459910" cy="3501984"/>
          </a:xfrm>
          <a:prstGeom prst="rect">
            <a:avLst/>
          </a:prstGeom>
          <a:noFill/>
        </p:spPr>
        <p:txBody>
          <a:bodyPr wrap="square">
            <a:spAutoFit/>
          </a:bodyPr>
          <a:lstStyle/>
          <a:p>
            <a:pPr algn="just">
              <a:lnSpc>
                <a:spcPct val="150000"/>
              </a:lnSpc>
              <a:buNone/>
            </a:pPr>
            <a:r>
              <a:rPr lang="en-US" sz="1800" dirty="0">
                <a:effectLst/>
                <a:latin typeface="Bookman Old Style" panose="020506040505050202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b="1" dirty="0">
                <a:effectLst/>
                <a:latin typeface="Bookman Old Style" panose="02050604050505020204" pitchFamily="18" charset="0"/>
                <a:ea typeface="Times New Roman" panose="02020603050405020304" pitchFamily="18" charset="0"/>
              </a:rPr>
              <a:t>Article  9.2   (Applicable law)</a:t>
            </a:r>
            <a:endParaRPr lang="en-US" sz="1400" b="1" dirty="0">
              <a:effectLst/>
              <a:latin typeface="Times New Roman" panose="02020603050405020304" pitchFamily="18" charset="0"/>
              <a:ea typeface="Times New Roman" panose="02020603050405020304" pitchFamily="18" charset="0"/>
            </a:endParaRPr>
          </a:p>
          <a:p>
            <a:pPr algn="just">
              <a:lnSpc>
                <a:spcPct val="150000"/>
              </a:lnSpc>
              <a:buNone/>
            </a:pPr>
            <a:r>
              <a:rPr lang="en-US" sz="1400" dirty="0">
                <a:effectLst/>
                <a:latin typeface="Bookman Old Style" panose="020506040505050202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u="sng" dirty="0">
                <a:effectLst/>
                <a:latin typeface="Bookman Old Style" panose="02050604050505020204" pitchFamily="18" charset="0"/>
                <a:ea typeface="Times New Roman" panose="02020603050405020304" pitchFamily="18" charset="0"/>
              </a:rPr>
              <a:t>Unless the parties agree or have otherwise agreed</a:t>
            </a:r>
            <a:r>
              <a:rPr lang="en-US" sz="1400" dirty="0">
                <a:effectLst/>
                <a:latin typeface="Bookman Old Style" panose="02050604050505020204" pitchFamily="18" charset="0"/>
                <a:ea typeface="Times New Roman" panose="02020603050405020304" pitchFamily="18" charset="0"/>
              </a:rPr>
              <a:t>, where a collision occurs </a:t>
            </a:r>
            <a:r>
              <a:rPr lang="en-US" sz="1400" b="1" dirty="0">
                <a:effectLst/>
                <a:latin typeface="Bookman Old Style" panose="02050604050505020204" pitchFamily="18" charset="0"/>
                <a:ea typeface="Times New Roman" panose="02020603050405020304" pitchFamily="18" charset="0"/>
              </a:rPr>
              <a:t>in the internal waters or territorial sea</a:t>
            </a:r>
            <a:r>
              <a:rPr lang="en-US" sz="1400" dirty="0">
                <a:effectLst/>
                <a:latin typeface="Bookman Old Style" panose="02050604050505020204" pitchFamily="18" charset="0"/>
                <a:ea typeface="Times New Roman" panose="02020603050405020304" pitchFamily="18" charset="0"/>
              </a:rPr>
              <a:t> [or exclusive economic zone] </a:t>
            </a:r>
            <a:r>
              <a:rPr lang="en-US" sz="1400" b="1" dirty="0">
                <a:effectLst/>
                <a:latin typeface="Bookman Old Style" panose="02050604050505020204" pitchFamily="18" charset="0"/>
                <a:ea typeface="Times New Roman" panose="02020603050405020304" pitchFamily="18" charset="0"/>
              </a:rPr>
              <a:t>of a State party, the law of that State shall apply</a:t>
            </a:r>
            <a:r>
              <a:rPr lang="en-US" sz="1400" dirty="0">
                <a:effectLst/>
                <a:latin typeface="Bookman Old Style" panose="02050604050505020204" pitchFamily="18" charset="0"/>
                <a:ea typeface="Times New Roman" panose="02020603050405020304" pitchFamily="18" charset="0"/>
              </a:rPr>
              <a:t> </a:t>
            </a:r>
            <a:r>
              <a:rPr lang="en-US" sz="1400" u="sng" dirty="0">
                <a:effectLst/>
                <a:latin typeface="Bookman Old Style" panose="02050604050505020204" pitchFamily="18" charset="0"/>
                <a:ea typeface="Times New Roman" panose="02020603050405020304" pitchFamily="18" charset="0"/>
              </a:rPr>
              <a:t>to issues not otherwise regulated by this Convention</a:t>
            </a:r>
            <a:r>
              <a:rPr lang="en-US" sz="1400" dirty="0">
                <a:effectLst/>
                <a:latin typeface="Bookman Old Style" panose="02050604050505020204" pitchFamily="18" charset="0"/>
                <a:ea typeface="Times New Roman" panose="02020603050405020304" pitchFamily="18" charset="0"/>
              </a:rPr>
              <a:t>, and </a:t>
            </a:r>
            <a:r>
              <a:rPr lang="en-US" sz="1400" b="1" dirty="0">
                <a:effectLst/>
                <a:latin typeface="Bookman Old Style" panose="02050604050505020204" pitchFamily="18" charset="0"/>
                <a:ea typeface="Times New Roman" panose="02020603050405020304" pitchFamily="18" charset="0"/>
              </a:rPr>
              <a:t>where a collision occurs elsewhere, the law of the court seized of the incident shall apply</a:t>
            </a:r>
            <a:r>
              <a:rPr lang="en-US" sz="1400" dirty="0">
                <a:effectLst/>
                <a:latin typeface="Bookman Old Style" panose="02050604050505020204" pitchFamily="18" charset="0"/>
                <a:ea typeface="Times New Roman" panose="02020603050405020304" pitchFamily="18" charset="0"/>
              </a:rPr>
              <a:t>, except that </a:t>
            </a:r>
            <a:r>
              <a:rPr lang="en-US" sz="1400" b="1" dirty="0">
                <a:effectLst/>
                <a:latin typeface="Bookman Old Style" panose="02050604050505020204" pitchFamily="18" charset="0"/>
                <a:ea typeface="Times New Roman" panose="02020603050405020304" pitchFamily="18" charset="0"/>
              </a:rPr>
              <a:t>where all of the vessels involved are flagged in the same State, the law of that State shall apply</a:t>
            </a:r>
            <a:r>
              <a:rPr lang="en-US" sz="1400" dirty="0">
                <a:effectLst/>
                <a:latin typeface="Bookman Old Style" panose="02050604050505020204" pitchFamily="18" charset="0"/>
                <a:ea typeface="Times New Roman" panose="02020603050405020304" pitchFamily="18" charset="0"/>
              </a:rPr>
              <a:t>, wherever the collision may occur. The application of such law </a:t>
            </a:r>
            <a:r>
              <a:rPr lang="en-US" sz="1400" u="sng" dirty="0">
                <a:effectLst/>
                <a:latin typeface="Bookman Old Style" panose="02050604050505020204" pitchFamily="18" charset="0"/>
                <a:ea typeface="Times New Roman" panose="02020603050405020304" pitchFamily="18" charset="0"/>
              </a:rPr>
              <a:t>shall mean the application of the substantive rules of such law to the exclusion of any rule of private international law</a:t>
            </a:r>
            <a:r>
              <a:rPr lang="en-US" sz="1400" dirty="0">
                <a:effectLst/>
                <a:latin typeface="Bookman Old Style" panose="020506040505050202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2000" u="none" strike="noStrike" dirty="0">
                <a:solidFill>
                  <a:srgbClr val="000000"/>
                </a:solidFill>
                <a:effectLst/>
                <a:latin typeface="Bookman Old Style" panose="020506040505050202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94415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455ED6B4-C6A1-D75F-0101-B60586A94EB2}"/>
              </a:ext>
            </a:extLst>
          </p:cNvPr>
          <p:cNvSpPr>
            <a:spLocks noGrp="1"/>
          </p:cNvSpPr>
          <p:nvPr>
            <p:ph type="sldNum" sz="quarter" idx="12"/>
          </p:nvPr>
        </p:nvSpPr>
        <p:spPr/>
        <p:txBody>
          <a:bodyPr/>
          <a:lstStyle/>
          <a:p>
            <a:fld id="{3D11FEF1-701C-CD40-B282-95D30BC66917}" type="slidenum">
              <a:rPr lang="el-GR" smtClean="0"/>
              <a:t>17</a:t>
            </a:fld>
            <a:endParaRPr lang="el-GR"/>
          </a:p>
        </p:txBody>
      </p:sp>
      <p:sp>
        <p:nvSpPr>
          <p:cNvPr id="3" name="Τίτλος 2">
            <a:extLst>
              <a:ext uri="{FF2B5EF4-FFF2-40B4-BE49-F238E27FC236}">
                <a16:creationId xmlns:a16="http://schemas.microsoft.com/office/drawing/2014/main" id="{68BD1A0E-D441-C59F-F259-B67D40395D79}"/>
              </a:ext>
            </a:extLst>
          </p:cNvPr>
          <p:cNvSpPr>
            <a:spLocks noGrp="1"/>
          </p:cNvSpPr>
          <p:nvPr>
            <p:ph type="title"/>
          </p:nvPr>
        </p:nvSpPr>
        <p:spPr/>
        <p:txBody>
          <a:bodyPr/>
          <a:lstStyle/>
          <a:p>
            <a:pPr algn="ctr"/>
            <a:r>
              <a:rPr lang="en-US" b="1" dirty="0">
                <a:latin typeface="Bookman Old Style" panose="02050604050505020204" pitchFamily="18" charset="0"/>
              </a:rPr>
              <a:t>Historical evolution</a:t>
            </a:r>
          </a:p>
        </p:txBody>
      </p:sp>
      <p:sp>
        <p:nvSpPr>
          <p:cNvPr id="12" name="TextBox 11">
            <a:extLst>
              <a:ext uri="{FF2B5EF4-FFF2-40B4-BE49-F238E27FC236}">
                <a16:creationId xmlns:a16="http://schemas.microsoft.com/office/drawing/2014/main" id="{30432EE4-B0E5-97D8-34B8-CC937F07EEC6}"/>
              </a:ext>
            </a:extLst>
          </p:cNvPr>
          <p:cNvSpPr txBox="1"/>
          <p:nvPr/>
        </p:nvSpPr>
        <p:spPr>
          <a:xfrm>
            <a:off x="408774" y="1689900"/>
            <a:ext cx="11374452" cy="3600986"/>
          </a:xfrm>
          <a:prstGeom prst="rect">
            <a:avLst/>
          </a:prstGeom>
          <a:noFill/>
        </p:spPr>
        <p:txBody>
          <a:bodyPr wrap="square">
            <a:spAutoFit/>
          </a:bodyPr>
          <a:lstStyle/>
          <a:p>
            <a:pPr algn="just"/>
            <a:r>
              <a:rPr lang="en-US" sz="1400" b="1" dirty="0">
                <a:latin typeface="Bookman Old Style" panose="02050604050505020204" pitchFamily="18" charset="0"/>
              </a:rPr>
              <a:t>A.	1910 CC Brussels regime: </a:t>
            </a:r>
          </a:p>
          <a:p>
            <a:pPr algn="just"/>
            <a:endParaRPr lang="en-US" sz="1400" dirty="0">
              <a:latin typeface="Bookman Old Style" panose="02050604050505020204" pitchFamily="18" charset="0"/>
            </a:endParaRPr>
          </a:p>
          <a:p>
            <a:pPr algn="just"/>
            <a:r>
              <a:rPr lang="en-US" sz="1400" dirty="0">
                <a:latin typeface="Bookman Old Style" panose="02050604050505020204" pitchFamily="18" charset="0"/>
              </a:rPr>
              <a:t>-	1897 Brussels CMI conference, Louis Franck : </a:t>
            </a:r>
          </a:p>
          <a:p>
            <a:pPr algn="just"/>
            <a:r>
              <a:rPr lang="en-US" sz="1400" dirty="0">
                <a:latin typeface="Bookman Old Style" panose="02050604050505020204" pitchFamily="18" charset="0"/>
              </a:rPr>
              <a:t>« … Pour les </a:t>
            </a:r>
            <a:r>
              <a:rPr lang="en-US" sz="1400" dirty="0" err="1">
                <a:latin typeface="Bookman Old Style" panose="02050604050505020204" pitchFamily="18" charset="0"/>
              </a:rPr>
              <a:t>abordages</a:t>
            </a:r>
            <a:r>
              <a:rPr lang="en-US" sz="1400" dirty="0">
                <a:latin typeface="Bookman Old Style" panose="02050604050505020204" pitchFamily="18" charset="0"/>
              </a:rPr>
              <a:t> </a:t>
            </a:r>
            <a:r>
              <a:rPr lang="en-US" sz="1400" dirty="0" err="1">
                <a:latin typeface="Bookman Old Style" panose="02050604050505020204" pitchFamily="18" charset="0"/>
              </a:rPr>
              <a:t>en</a:t>
            </a:r>
            <a:r>
              <a:rPr lang="en-US" sz="1400" dirty="0">
                <a:latin typeface="Bookman Old Style" panose="02050604050505020204" pitchFamily="18" charset="0"/>
              </a:rPr>
              <a:t> </a:t>
            </a:r>
            <a:r>
              <a:rPr lang="en-US" sz="1400" dirty="0" err="1">
                <a:latin typeface="Bookman Old Style" panose="02050604050505020204" pitchFamily="18" charset="0"/>
              </a:rPr>
              <a:t>mer</a:t>
            </a:r>
            <a:r>
              <a:rPr lang="en-US" sz="1400" dirty="0">
                <a:latin typeface="Bookman Old Style" panose="02050604050505020204" pitchFamily="18" charset="0"/>
              </a:rPr>
              <a:t>, les solutions les plus </a:t>
            </a:r>
            <a:r>
              <a:rPr lang="en-US" sz="1400" dirty="0" err="1">
                <a:latin typeface="Bookman Old Style" panose="02050604050505020204" pitchFamily="18" charset="0"/>
              </a:rPr>
              <a:t>diverses</a:t>
            </a:r>
            <a:r>
              <a:rPr lang="en-US" sz="1400" dirty="0">
                <a:latin typeface="Bookman Old Style" panose="02050604050505020204" pitchFamily="18" charset="0"/>
              </a:rPr>
              <a:t> </a:t>
            </a:r>
            <a:r>
              <a:rPr lang="en-US" sz="1400" dirty="0" err="1">
                <a:latin typeface="Bookman Old Style" panose="02050604050505020204" pitchFamily="18" charset="0"/>
              </a:rPr>
              <a:t>sont</a:t>
            </a:r>
            <a:r>
              <a:rPr lang="en-US" sz="1400" dirty="0">
                <a:latin typeface="Bookman Old Style" panose="02050604050505020204" pitchFamily="18" charset="0"/>
              </a:rPr>
              <a:t> </a:t>
            </a:r>
            <a:r>
              <a:rPr lang="en-US" sz="1400" dirty="0" err="1">
                <a:latin typeface="Bookman Old Style" panose="02050604050505020204" pitchFamily="18" charset="0"/>
              </a:rPr>
              <a:t>proposees</a:t>
            </a:r>
            <a:r>
              <a:rPr lang="en-US" sz="1400" dirty="0">
                <a:latin typeface="Bookman Old Style" panose="02050604050505020204" pitchFamily="18" charset="0"/>
              </a:rPr>
              <a:t>. … les </a:t>
            </a:r>
            <a:r>
              <a:rPr lang="en-US" sz="1400" dirty="0" err="1">
                <a:latin typeface="Bookman Old Style" panose="02050604050505020204" pitchFamily="18" charset="0"/>
              </a:rPr>
              <a:t>conflits</a:t>
            </a:r>
            <a:r>
              <a:rPr lang="en-US" sz="1400" dirty="0">
                <a:latin typeface="Bookman Old Style" panose="02050604050505020204" pitchFamily="18" charset="0"/>
              </a:rPr>
              <a:t> des </a:t>
            </a:r>
            <a:r>
              <a:rPr lang="en-US" sz="1400" dirty="0" err="1">
                <a:latin typeface="Bookman Old Style" panose="02050604050505020204" pitchFamily="18" charset="0"/>
              </a:rPr>
              <a:t>lois</a:t>
            </a:r>
            <a:r>
              <a:rPr lang="en-US" sz="1400" dirty="0">
                <a:latin typeface="Bookman Old Style" panose="02050604050505020204" pitchFamily="18" charset="0"/>
              </a:rPr>
              <a:t> </a:t>
            </a:r>
            <a:r>
              <a:rPr lang="en-US" sz="1400" dirty="0" err="1">
                <a:latin typeface="Bookman Old Style" panose="02050604050505020204" pitchFamily="18" charset="0"/>
              </a:rPr>
              <a:t>en</a:t>
            </a:r>
            <a:r>
              <a:rPr lang="en-US" sz="1400" dirty="0">
                <a:latin typeface="Bookman Old Style" panose="02050604050505020204" pitchFamily="18" charset="0"/>
              </a:rPr>
              <a:t> matière d’ </a:t>
            </a:r>
            <a:r>
              <a:rPr lang="en-US" sz="1400" dirty="0" err="1">
                <a:latin typeface="Bookman Old Style" panose="02050604050505020204" pitchFamily="18" charset="0"/>
              </a:rPr>
              <a:t>abordage</a:t>
            </a:r>
            <a:r>
              <a:rPr lang="en-US" sz="1400" dirty="0">
                <a:latin typeface="Bookman Old Style" panose="02050604050505020204" pitchFamily="18" charset="0"/>
              </a:rPr>
              <a:t> maritime </a:t>
            </a:r>
            <a:r>
              <a:rPr lang="en-US" sz="1400" dirty="0" err="1">
                <a:latin typeface="Bookman Old Style" panose="02050604050505020204" pitchFamily="18" charset="0"/>
              </a:rPr>
              <a:t>paraissent</a:t>
            </a:r>
            <a:r>
              <a:rPr lang="en-US" sz="1400" dirty="0">
                <a:latin typeface="Bookman Old Style" panose="02050604050505020204" pitchFamily="18" charset="0"/>
              </a:rPr>
              <a:t> </a:t>
            </a:r>
            <a:r>
              <a:rPr lang="en-US" sz="1400" dirty="0" err="1">
                <a:latin typeface="Bookman Old Style" panose="02050604050505020204" pitchFamily="18" charset="0"/>
              </a:rPr>
              <a:t>juridiquement</a:t>
            </a:r>
            <a:r>
              <a:rPr lang="en-US" sz="1400" dirty="0">
                <a:latin typeface="Bookman Old Style" panose="02050604050505020204" pitchFamily="18" charset="0"/>
              </a:rPr>
              <a:t> </a:t>
            </a:r>
            <a:r>
              <a:rPr lang="en-US" sz="1400" dirty="0" err="1">
                <a:latin typeface="Bookman Old Style" panose="02050604050505020204" pitchFamily="18" charset="0"/>
              </a:rPr>
              <a:t>insolubles</a:t>
            </a:r>
            <a:r>
              <a:rPr lang="en-US" sz="1400" dirty="0">
                <a:latin typeface="Bookman Old Style" panose="02050604050505020204" pitchFamily="18" charset="0"/>
              </a:rPr>
              <a:t> : la collision </a:t>
            </a:r>
            <a:r>
              <a:rPr lang="en-US" sz="1400" dirty="0" err="1">
                <a:latin typeface="Bookman Old Style" panose="02050604050505020204" pitchFamily="18" charset="0"/>
              </a:rPr>
              <a:t>devrait</a:t>
            </a:r>
            <a:r>
              <a:rPr lang="en-US" sz="1400" dirty="0">
                <a:latin typeface="Bookman Old Style" panose="02050604050505020204" pitchFamily="18" charset="0"/>
              </a:rPr>
              <a:t> </a:t>
            </a:r>
            <a:r>
              <a:rPr lang="en-US" sz="1400" dirty="0" err="1">
                <a:latin typeface="Bookman Old Style" panose="02050604050505020204" pitchFamily="18" charset="0"/>
              </a:rPr>
              <a:t>etre</a:t>
            </a:r>
            <a:r>
              <a:rPr lang="en-US" sz="1400" dirty="0">
                <a:latin typeface="Bookman Old Style" panose="02050604050505020204" pitchFamily="18" charset="0"/>
              </a:rPr>
              <a:t> regie par la lex loci et </a:t>
            </a:r>
            <a:r>
              <a:rPr lang="en-US" sz="1400" dirty="0" err="1">
                <a:latin typeface="Bookman Old Style" panose="02050604050505020204" pitchFamily="18" charset="0"/>
              </a:rPr>
              <a:t>pareille</a:t>
            </a:r>
            <a:r>
              <a:rPr lang="en-US" sz="1400" dirty="0">
                <a:latin typeface="Bookman Old Style" panose="02050604050505020204" pitchFamily="18" charset="0"/>
              </a:rPr>
              <a:t> </a:t>
            </a:r>
            <a:r>
              <a:rPr lang="en-US" sz="1400" dirty="0" err="1">
                <a:latin typeface="Bookman Old Style" panose="02050604050505020204" pitchFamily="18" charset="0"/>
              </a:rPr>
              <a:t>loi</a:t>
            </a:r>
            <a:r>
              <a:rPr lang="en-US" sz="1400" dirty="0">
                <a:latin typeface="Bookman Old Style" panose="02050604050505020204" pitchFamily="18" charset="0"/>
              </a:rPr>
              <a:t> n’ </a:t>
            </a:r>
            <a:r>
              <a:rPr lang="en-US" sz="1400" dirty="0" err="1">
                <a:latin typeface="Bookman Old Style" panose="02050604050505020204" pitchFamily="18" charset="0"/>
              </a:rPr>
              <a:t>existe</a:t>
            </a:r>
            <a:r>
              <a:rPr lang="en-US" sz="1400" dirty="0">
                <a:latin typeface="Bookman Old Style" panose="02050604050505020204" pitchFamily="18" charset="0"/>
              </a:rPr>
              <a:t> pas </a:t>
            </a:r>
            <a:r>
              <a:rPr lang="en-US" sz="1400" dirty="0" err="1">
                <a:latin typeface="Bookman Old Style" panose="02050604050505020204" pitchFamily="18" charset="0"/>
              </a:rPr>
              <a:t>en</a:t>
            </a:r>
            <a:r>
              <a:rPr lang="en-US" sz="1400" dirty="0">
                <a:latin typeface="Bookman Old Style" panose="02050604050505020204" pitchFamily="18" charset="0"/>
              </a:rPr>
              <a:t> </a:t>
            </a:r>
            <a:r>
              <a:rPr lang="en-US" sz="1400" dirty="0" err="1">
                <a:latin typeface="Bookman Old Style" panose="02050604050505020204" pitchFamily="18" charset="0"/>
              </a:rPr>
              <a:t>pleine</a:t>
            </a:r>
            <a:r>
              <a:rPr lang="en-US" sz="1400" dirty="0">
                <a:latin typeface="Bookman Old Style" panose="02050604050505020204" pitchFamily="18" charset="0"/>
              </a:rPr>
              <a:t> mer. … Il </a:t>
            </a:r>
            <a:r>
              <a:rPr lang="en-US" sz="1400" dirty="0" err="1">
                <a:latin typeface="Bookman Old Style" panose="02050604050505020204" pitchFamily="18" charset="0"/>
              </a:rPr>
              <a:t>reste</a:t>
            </a:r>
            <a:r>
              <a:rPr lang="en-US" sz="1400" dirty="0">
                <a:latin typeface="Bookman Old Style" panose="02050604050505020204" pitchFamily="18" charset="0"/>
              </a:rPr>
              <a:t> </a:t>
            </a:r>
            <a:r>
              <a:rPr lang="en-US" sz="1400" dirty="0" err="1">
                <a:latin typeface="Bookman Old Style" panose="02050604050505020204" pitchFamily="18" charset="0"/>
              </a:rPr>
              <a:t>donc</a:t>
            </a:r>
            <a:r>
              <a:rPr lang="en-US" sz="1400" dirty="0">
                <a:latin typeface="Bookman Old Style" panose="02050604050505020204" pitchFamily="18" charset="0"/>
              </a:rPr>
              <a:t> a appliquer la </a:t>
            </a:r>
            <a:r>
              <a:rPr lang="en-US" sz="1400" dirty="0" err="1">
                <a:latin typeface="Bookman Old Style" panose="02050604050505020204" pitchFamily="18" charset="0"/>
              </a:rPr>
              <a:t>loi</a:t>
            </a:r>
            <a:r>
              <a:rPr lang="en-US" sz="1400" dirty="0">
                <a:latin typeface="Bookman Old Style" panose="02050604050505020204" pitchFamily="18" charset="0"/>
              </a:rPr>
              <a:t> du tribunal </a:t>
            </a:r>
            <a:r>
              <a:rPr lang="en-US" sz="1400" dirty="0" err="1">
                <a:latin typeface="Bookman Old Style" panose="02050604050505020204" pitchFamily="18" charset="0"/>
              </a:rPr>
              <a:t>saisi</a:t>
            </a:r>
            <a:r>
              <a:rPr lang="en-US" sz="1400" dirty="0">
                <a:latin typeface="Bookman Old Style" panose="02050604050505020204" pitchFamily="18" charset="0"/>
              </a:rPr>
              <a:t>, et, </a:t>
            </a:r>
            <a:r>
              <a:rPr lang="en-US" sz="1400" dirty="0" err="1">
                <a:latin typeface="Bookman Old Style" panose="02050604050505020204" pitchFamily="18" charset="0"/>
              </a:rPr>
              <a:t>c’est</a:t>
            </a:r>
            <a:r>
              <a:rPr lang="en-US" sz="1400" dirty="0">
                <a:latin typeface="Bookman Old Style" panose="02050604050505020204" pitchFamily="18" charset="0"/>
              </a:rPr>
              <a:t> a quoi se </a:t>
            </a:r>
            <a:r>
              <a:rPr lang="en-US" sz="1400" dirty="0" err="1">
                <a:latin typeface="Bookman Old Style" panose="02050604050505020204" pitchFamily="18" charset="0"/>
              </a:rPr>
              <a:t>decident</a:t>
            </a:r>
            <a:r>
              <a:rPr lang="en-US" sz="1400" dirty="0">
                <a:latin typeface="Bookman Old Style" panose="02050604050505020204" pitchFamily="18" charset="0"/>
              </a:rPr>
              <a:t> la </a:t>
            </a:r>
            <a:r>
              <a:rPr lang="en-US" sz="1400" dirty="0" err="1">
                <a:latin typeface="Bookman Old Style" panose="02050604050505020204" pitchFamily="18" charset="0"/>
              </a:rPr>
              <a:t>plupart</a:t>
            </a:r>
            <a:r>
              <a:rPr lang="en-US" sz="1400" dirty="0">
                <a:latin typeface="Bookman Old Style" panose="02050604050505020204" pitchFamily="18" charset="0"/>
              </a:rPr>
              <a:t> des pays. Telle est la tendance generale de la jurisprudence </a:t>
            </a:r>
            <a:r>
              <a:rPr lang="en-US" sz="1400" dirty="0" err="1">
                <a:latin typeface="Bookman Old Style" panose="02050604050505020204" pitchFamily="18" charset="0"/>
              </a:rPr>
              <a:t>en</a:t>
            </a:r>
            <a:r>
              <a:rPr lang="en-US" sz="1400" dirty="0">
                <a:latin typeface="Bookman Old Style" panose="02050604050505020204" pitchFamily="18" charset="0"/>
              </a:rPr>
              <a:t> </a:t>
            </a:r>
            <a:r>
              <a:rPr lang="en-US" sz="1400" dirty="0" err="1">
                <a:latin typeface="Bookman Old Style" panose="02050604050505020204" pitchFamily="18" charset="0"/>
              </a:rPr>
              <a:t>Allemagne</a:t>
            </a:r>
            <a:r>
              <a:rPr lang="en-US" sz="1400" dirty="0">
                <a:latin typeface="Bookman Old Style" panose="02050604050505020204" pitchFamily="18" charset="0"/>
              </a:rPr>
              <a:t> et </a:t>
            </a:r>
            <a:r>
              <a:rPr lang="en-US" sz="1400" dirty="0" err="1">
                <a:latin typeface="Bookman Old Style" panose="02050604050505020204" pitchFamily="18" charset="0"/>
              </a:rPr>
              <a:t>en</a:t>
            </a:r>
            <a:r>
              <a:rPr lang="en-US" sz="1400" dirty="0">
                <a:latin typeface="Bookman Old Style" panose="02050604050505020204" pitchFamily="18" charset="0"/>
              </a:rPr>
              <a:t> France, et </a:t>
            </a:r>
            <a:r>
              <a:rPr lang="en-US" sz="1400" dirty="0" err="1">
                <a:latin typeface="Bookman Old Style" panose="02050604050505020204" pitchFamily="18" charset="0"/>
              </a:rPr>
              <a:t>telle</a:t>
            </a:r>
            <a:r>
              <a:rPr lang="en-US" sz="1400" dirty="0">
                <a:latin typeface="Bookman Old Style" panose="02050604050505020204" pitchFamily="18" charset="0"/>
              </a:rPr>
              <a:t> est la </a:t>
            </a:r>
            <a:r>
              <a:rPr lang="en-US" sz="1400" dirty="0" err="1">
                <a:latin typeface="Bookman Old Style" panose="02050604050505020204" pitchFamily="18" charset="0"/>
              </a:rPr>
              <a:t>loi</a:t>
            </a:r>
            <a:r>
              <a:rPr lang="en-US" sz="1400" dirty="0">
                <a:latin typeface="Bookman Old Style" panose="02050604050505020204" pitchFamily="18" charset="0"/>
              </a:rPr>
              <a:t> </a:t>
            </a:r>
            <a:r>
              <a:rPr lang="en-US" sz="1400" dirty="0" err="1">
                <a:latin typeface="Bookman Old Style" panose="02050604050505020204" pitchFamily="18" charset="0"/>
              </a:rPr>
              <a:t>en</a:t>
            </a:r>
            <a:r>
              <a:rPr lang="en-US" sz="1400" dirty="0">
                <a:latin typeface="Bookman Old Style" panose="02050604050505020204" pitchFamily="18" charset="0"/>
              </a:rPr>
              <a:t> Angleterre ».  </a:t>
            </a:r>
          </a:p>
          <a:p>
            <a:pPr algn="just"/>
            <a:endParaRPr lang="en-US" sz="1400" dirty="0">
              <a:latin typeface="Bookman Old Style" panose="02050604050505020204" pitchFamily="18" charset="0"/>
            </a:endParaRPr>
          </a:p>
          <a:p>
            <a:pPr algn="just"/>
            <a:r>
              <a:rPr lang="en-US" sz="1400" b="1" dirty="0">
                <a:latin typeface="Bookman Old Style" panose="02050604050505020204" pitchFamily="18" charset="0"/>
              </a:rPr>
              <a:t>B.	The 1977 Rio draft</a:t>
            </a:r>
          </a:p>
          <a:p>
            <a:pPr algn="just"/>
            <a:endParaRPr lang="en-US" sz="1400" dirty="0">
              <a:latin typeface="Bookman Old Style" panose="02050604050505020204" pitchFamily="18" charset="0"/>
            </a:endParaRPr>
          </a:p>
          <a:p>
            <a:pPr algn="just"/>
            <a:r>
              <a:rPr lang="en-US" sz="1400" dirty="0">
                <a:latin typeface="Bookman Old Style" panose="02050604050505020204" pitchFamily="18" charset="0"/>
              </a:rPr>
              <a:t>-	Article 4   (Choice of law)</a:t>
            </a:r>
          </a:p>
          <a:p>
            <a:pPr algn="just"/>
            <a:r>
              <a:rPr lang="en-US" sz="1400" dirty="0">
                <a:latin typeface="Bookman Old Style" panose="02050604050505020204" pitchFamily="18" charset="0"/>
              </a:rPr>
              <a:t>Unless the parties otherwise agree, when a collision occurs </a:t>
            </a:r>
            <a:r>
              <a:rPr lang="en-US" sz="1400" b="1" dirty="0">
                <a:latin typeface="Bookman Old Style" panose="02050604050505020204" pitchFamily="18" charset="0"/>
              </a:rPr>
              <a:t>in the internal waters or territorial sea of a State the law of that State shall apply</a:t>
            </a:r>
            <a:r>
              <a:rPr lang="en-US" sz="1400" dirty="0">
                <a:latin typeface="Bookman Old Style" panose="02050604050505020204" pitchFamily="18" charset="0"/>
              </a:rPr>
              <a:t>, and when a collision occurs </a:t>
            </a:r>
            <a:r>
              <a:rPr lang="en-US" sz="1400" b="1" dirty="0">
                <a:latin typeface="Bookman Old Style" panose="02050604050505020204" pitchFamily="18" charset="0"/>
              </a:rPr>
              <a:t>in waters beyond the territorial sea, the law of the Court seized of the case shall apply</a:t>
            </a:r>
            <a:r>
              <a:rPr lang="en-US" sz="1400" dirty="0">
                <a:latin typeface="Bookman Old Style" panose="02050604050505020204" pitchFamily="18" charset="0"/>
              </a:rPr>
              <a:t>, </a:t>
            </a:r>
            <a:r>
              <a:rPr lang="en-US" sz="1400" u="sng" dirty="0">
                <a:latin typeface="Bookman Old Style" panose="02050604050505020204" pitchFamily="18" charset="0"/>
              </a:rPr>
              <a:t>except </a:t>
            </a:r>
            <a:r>
              <a:rPr lang="en-US" sz="1400" dirty="0">
                <a:latin typeface="Bookman Old Style" panose="02050604050505020204" pitchFamily="18" charset="0"/>
              </a:rPr>
              <a:t>that when </a:t>
            </a:r>
            <a:r>
              <a:rPr lang="en-US" sz="1400" u="sng" dirty="0">
                <a:latin typeface="Bookman Old Style" panose="02050604050505020204" pitchFamily="18" charset="0"/>
              </a:rPr>
              <a:t>all the vessels involved are registered or otherwise documented or</a:t>
            </a:r>
            <a:r>
              <a:rPr lang="en-US" sz="1400" dirty="0">
                <a:latin typeface="Bookman Old Style" panose="02050604050505020204" pitchFamily="18" charset="0"/>
              </a:rPr>
              <a:t>, if not registered or otherwise documented, </a:t>
            </a:r>
            <a:r>
              <a:rPr lang="en-US" sz="1400" u="sng" dirty="0">
                <a:latin typeface="Bookman Old Style" panose="02050604050505020204" pitchFamily="18" charset="0"/>
              </a:rPr>
              <a:t>owned in the same State</a:t>
            </a:r>
            <a:r>
              <a:rPr lang="en-US" sz="1400" dirty="0">
                <a:latin typeface="Bookman Old Style" panose="02050604050505020204" pitchFamily="18" charset="0"/>
              </a:rPr>
              <a:t>, </a:t>
            </a:r>
            <a:r>
              <a:rPr lang="en-US" sz="1400" b="1" dirty="0">
                <a:latin typeface="Bookman Old Style" panose="02050604050505020204" pitchFamily="18" charset="0"/>
              </a:rPr>
              <a:t>the law of that State shall apply</a:t>
            </a:r>
            <a:r>
              <a:rPr lang="en-US" sz="1400" dirty="0">
                <a:latin typeface="Bookman Old Style" panose="02050604050505020204" pitchFamily="18" charset="0"/>
              </a:rPr>
              <a:t>, wherever the collision occurs. </a:t>
            </a:r>
          </a:p>
          <a:p>
            <a:endParaRPr lang="en-US" dirty="0"/>
          </a:p>
        </p:txBody>
      </p:sp>
    </p:spTree>
    <p:extLst>
      <p:ext uri="{BB962C8B-B14F-4D97-AF65-F5344CB8AC3E}">
        <p14:creationId xmlns:p14="http://schemas.microsoft.com/office/powerpoint/2010/main" val="3019811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F76E58B8-07FA-4425-F1AD-089FF836A6F8}"/>
              </a:ext>
            </a:extLst>
          </p:cNvPr>
          <p:cNvSpPr>
            <a:spLocks noGrp="1"/>
          </p:cNvSpPr>
          <p:nvPr>
            <p:ph type="sldNum" sz="quarter" idx="12"/>
          </p:nvPr>
        </p:nvSpPr>
        <p:spPr/>
        <p:txBody>
          <a:bodyPr/>
          <a:lstStyle/>
          <a:p>
            <a:fld id="{3D11FEF1-701C-CD40-B282-95D30BC66917}" type="slidenum">
              <a:rPr lang="el-GR" smtClean="0"/>
              <a:t>18</a:t>
            </a:fld>
            <a:endParaRPr lang="el-GR"/>
          </a:p>
        </p:txBody>
      </p:sp>
      <p:sp>
        <p:nvSpPr>
          <p:cNvPr id="3" name="Τίτλος 2">
            <a:extLst>
              <a:ext uri="{FF2B5EF4-FFF2-40B4-BE49-F238E27FC236}">
                <a16:creationId xmlns:a16="http://schemas.microsoft.com/office/drawing/2014/main" id="{49BE5E95-506D-2B36-576B-F084FC5378F0}"/>
              </a:ext>
            </a:extLst>
          </p:cNvPr>
          <p:cNvSpPr>
            <a:spLocks noGrp="1"/>
          </p:cNvSpPr>
          <p:nvPr>
            <p:ph type="title"/>
          </p:nvPr>
        </p:nvSpPr>
        <p:spPr/>
        <p:txBody>
          <a:bodyPr/>
          <a:lstStyle/>
          <a:p>
            <a:r>
              <a:rPr lang="en-US" dirty="0"/>
              <a:t>Continue …….</a:t>
            </a:r>
          </a:p>
        </p:txBody>
      </p:sp>
      <p:sp>
        <p:nvSpPr>
          <p:cNvPr id="5" name="TextBox 4">
            <a:extLst>
              <a:ext uri="{FF2B5EF4-FFF2-40B4-BE49-F238E27FC236}">
                <a16:creationId xmlns:a16="http://schemas.microsoft.com/office/drawing/2014/main" id="{EF9DCF2F-9A70-50B8-5736-6E0601CA27A0}"/>
              </a:ext>
            </a:extLst>
          </p:cNvPr>
          <p:cNvSpPr txBox="1"/>
          <p:nvPr/>
        </p:nvSpPr>
        <p:spPr>
          <a:xfrm>
            <a:off x="732802" y="1867033"/>
            <a:ext cx="6165790" cy="3691844"/>
          </a:xfrm>
          <a:prstGeom prst="rect">
            <a:avLst/>
          </a:prstGeom>
          <a:noFill/>
        </p:spPr>
        <p:txBody>
          <a:bodyPr wrap="square">
            <a:spAutoFit/>
          </a:bodyPr>
          <a:lstStyle/>
          <a:p>
            <a:pPr algn="just">
              <a:lnSpc>
                <a:spcPct val="150000"/>
              </a:lnSpc>
              <a:buNone/>
            </a:pPr>
            <a:r>
              <a:rPr lang="en-US" sz="1400" dirty="0">
                <a:solidFill>
                  <a:srgbClr val="000000"/>
                </a:solidFill>
                <a:effectLst/>
                <a:latin typeface="Bookman Old Style" panose="02050604050505020204" pitchFamily="18" charset="0"/>
                <a:ea typeface="Times New Roman" panose="02020603050405020304" pitchFamily="18" charset="0"/>
              </a:rPr>
              <a:t>-	Article 4 applies to: </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dirty="0">
                <a:solidFill>
                  <a:srgbClr val="000000"/>
                </a:solidFill>
                <a:effectLst/>
                <a:latin typeface="Bookman Old Style" panose="02050604050505020204" pitchFamily="18" charset="0"/>
                <a:ea typeface="Times New Roman" panose="02020603050405020304" pitchFamily="18" charset="0"/>
              </a:rPr>
              <a:t>basis of liability,</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dirty="0">
                <a:solidFill>
                  <a:srgbClr val="000000"/>
                </a:solidFill>
                <a:effectLst/>
                <a:latin typeface="Bookman Old Style" panose="02050604050505020204" pitchFamily="18" charset="0"/>
                <a:ea typeface="Times New Roman" panose="02020603050405020304" pitchFamily="18" charset="0"/>
              </a:rPr>
              <a:t>exemption/division of liability</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dirty="0">
                <a:solidFill>
                  <a:srgbClr val="000000"/>
                </a:solidFill>
                <a:effectLst/>
                <a:latin typeface="Bookman Old Style" panose="02050604050505020204" pitchFamily="18" charset="0"/>
                <a:ea typeface="Times New Roman" panose="02020603050405020304" pitchFamily="18" charset="0"/>
              </a:rPr>
              <a:t>kinds of recoverable damage </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dirty="0">
                <a:solidFill>
                  <a:srgbClr val="000000"/>
                </a:solidFill>
                <a:effectLst/>
                <a:latin typeface="Bookman Old Style" panose="02050604050505020204" pitchFamily="18" charset="0"/>
                <a:ea typeface="Times New Roman" panose="02020603050405020304" pitchFamily="18" charset="0"/>
              </a:rPr>
              <a:t>quantum of damages</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dirty="0">
                <a:solidFill>
                  <a:srgbClr val="000000"/>
                </a:solidFill>
                <a:effectLst/>
                <a:latin typeface="Bookman Old Style" panose="02050604050505020204" pitchFamily="18" charset="0"/>
                <a:ea typeface="Times New Roman" panose="02020603050405020304" pitchFamily="18" charset="0"/>
              </a:rPr>
              <a:t>entitlement to sue</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dirty="0">
                <a:solidFill>
                  <a:srgbClr val="000000"/>
                </a:solidFill>
                <a:effectLst/>
                <a:latin typeface="Bookman Old Style" panose="02050604050505020204" pitchFamily="18" charset="0"/>
                <a:ea typeface="Times New Roman" panose="02020603050405020304" pitchFamily="18" charset="0"/>
              </a:rPr>
              <a:t>vicarious liability</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dirty="0">
                <a:solidFill>
                  <a:srgbClr val="000000"/>
                </a:solidFill>
                <a:effectLst/>
                <a:latin typeface="Bookman Old Style" panose="02050604050505020204" pitchFamily="18" charset="0"/>
                <a:ea typeface="Times New Roman" panose="02020603050405020304" pitchFamily="18" charset="0"/>
              </a:rPr>
              <a:t>assignment/inheritance of rights</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dirty="0">
                <a:solidFill>
                  <a:srgbClr val="000000"/>
                </a:solidFill>
                <a:effectLst/>
                <a:latin typeface="Bookman Old Style" panose="02050604050505020204" pitchFamily="18" charset="0"/>
                <a:ea typeface="Times New Roman" panose="02020603050405020304" pitchFamily="18" charset="0"/>
              </a:rPr>
              <a:t>burden of proof &amp; presumptions of law</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dirty="0">
                <a:solidFill>
                  <a:srgbClr val="000000"/>
                </a:solidFill>
                <a:effectLst/>
                <a:latin typeface="Bookman Old Style" panose="02050604050505020204" pitchFamily="18" charset="0"/>
                <a:ea typeface="Times New Roman" panose="02020603050405020304" pitchFamily="18" charset="0"/>
              </a:rPr>
              <a:t>prescription/time bar</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800" dirty="0">
                <a:solidFill>
                  <a:srgbClr val="000000"/>
                </a:solidFill>
                <a:effectLst/>
                <a:latin typeface="Bookman Old Style" panose="020506040505050202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6133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D9BC3C66-1254-CFFB-932E-B2C95F302312}"/>
              </a:ext>
            </a:extLst>
          </p:cNvPr>
          <p:cNvSpPr>
            <a:spLocks noGrp="1"/>
          </p:cNvSpPr>
          <p:nvPr>
            <p:ph type="sldNum" sz="quarter" idx="12"/>
          </p:nvPr>
        </p:nvSpPr>
        <p:spPr/>
        <p:txBody>
          <a:bodyPr/>
          <a:lstStyle/>
          <a:p>
            <a:fld id="{3D11FEF1-701C-CD40-B282-95D30BC66917}" type="slidenum">
              <a:rPr lang="el-GR" smtClean="0"/>
              <a:t>19</a:t>
            </a:fld>
            <a:endParaRPr lang="el-GR"/>
          </a:p>
        </p:txBody>
      </p:sp>
      <p:sp>
        <p:nvSpPr>
          <p:cNvPr id="5" name="TextBox 4">
            <a:extLst>
              <a:ext uri="{FF2B5EF4-FFF2-40B4-BE49-F238E27FC236}">
                <a16:creationId xmlns:a16="http://schemas.microsoft.com/office/drawing/2014/main" id="{3B9EE578-B00C-DD8F-3803-33C15B9E1D00}"/>
              </a:ext>
            </a:extLst>
          </p:cNvPr>
          <p:cNvSpPr txBox="1"/>
          <p:nvPr/>
        </p:nvSpPr>
        <p:spPr>
          <a:xfrm>
            <a:off x="250676" y="1037330"/>
            <a:ext cx="11690647" cy="5226687"/>
          </a:xfrm>
          <a:prstGeom prst="rect">
            <a:avLst/>
          </a:prstGeom>
          <a:noFill/>
        </p:spPr>
        <p:txBody>
          <a:bodyPr wrap="square">
            <a:spAutoFit/>
          </a:bodyPr>
          <a:lstStyle/>
          <a:p>
            <a:pPr algn="just">
              <a:lnSpc>
                <a:spcPct val="150000"/>
              </a:lnSpc>
              <a:buNone/>
            </a:pPr>
            <a:r>
              <a:rPr lang="en-US" sz="1400" b="1" dirty="0">
                <a:latin typeface="Bookman Old Style" panose="02050604050505020204" pitchFamily="18" charset="0"/>
              </a:rPr>
              <a:t>C.	Currently prevailing applicable laws in national legislations: </a:t>
            </a:r>
            <a:endParaRPr lang="en-US" sz="1400" b="1" dirty="0">
              <a:effectLst/>
              <a:latin typeface="Bookman Old Style" panose="02050604050505020204" pitchFamily="18" charset="0"/>
              <a:ea typeface="Times New Roman" panose="02020603050405020304" pitchFamily="18" charset="0"/>
            </a:endParaRPr>
          </a:p>
          <a:p>
            <a:pPr algn="just">
              <a:lnSpc>
                <a:spcPct val="150000"/>
              </a:lnSpc>
              <a:buNone/>
            </a:pPr>
            <a:r>
              <a:rPr lang="en-US" sz="1400" dirty="0">
                <a:effectLst/>
                <a:latin typeface="Bookman Old Style" panose="02050604050505020204" pitchFamily="18" charset="0"/>
                <a:ea typeface="Times New Roman" panose="02020603050405020304" pitchFamily="18" charset="0"/>
              </a:rPr>
              <a:t>-	Collision in territorial or inland waters :  </a:t>
            </a:r>
            <a:r>
              <a:rPr lang="en-US" sz="1400" b="1" dirty="0">
                <a:effectLst/>
                <a:latin typeface="Bookman Old Style" panose="02050604050505020204" pitchFamily="18" charset="0"/>
                <a:ea typeface="Times New Roman" panose="02020603050405020304" pitchFamily="18" charset="0"/>
              </a:rPr>
              <a:t>Lex loci delicti</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dirty="0">
                <a:effectLst/>
                <a:latin typeface="Bookman Old Style" panose="02050604050505020204" pitchFamily="18" charset="0"/>
                <a:ea typeface="Times New Roman" panose="02020603050405020304" pitchFamily="18" charset="0"/>
              </a:rPr>
              <a:t>-	Collision on the high seas :  </a:t>
            </a:r>
            <a:r>
              <a:rPr lang="en-US" sz="1400" b="1" dirty="0">
                <a:effectLst/>
                <a:latin typeface="Bookman Old Style" panose="02050604050505020204" pitchFamily="18" charset="0"/>
                <a:ea typeface="Times New Roman" panose="02020603050405020304" pitchFamily="18" charset="0"/>
              </a:rPr>
              <a:t>Lex </a:t>
            </a:r>
            <a:r>
              <a:rPr lang="en-US" sz="1400" b="1" dirty="0" err="1">
                <a:effectLst/>
                <a:latin typeface="Bookman Old Style" panose="02050604050505020204" pitchFamily="18" charset="0"/>
                <a:ea typeface="Times New Roman" panose="02020603050405020304" pitchFamily="18" charset="0"/>
              </a:rPr>
              <a:t>fori</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dirty="0">
                <a:effectLst/>
                <a:latin typeface="Bookman Old Style" panose="02050604050505020204" pitchFamily="18" charset="0"/>
                <a:ea typeface="Times New Roman" panose="02020603050405020304" pitchFamily="18" charset="0"/>
              </a:rPr>
              <a:t>-	Setting aside lex loci in </a:t>
            </a:r>
            <a:r>
              <a:rPr lang="en-US" sz="1400" dirty="0" err="1">
                <a:effectLst/>
                <a:latin typeface="Bookman Old Style" panose="02050604050505020204" pitchFamily="18" charset="0"/>
                <a:ea typeface="Times New Roman" panose="02020603050405020304" pitchFamily="18" charset="0"/>
              </a:rPr>
              <a:t>favour</a:t>
            </a:r>
            <a:r>
              <a:rPr lang="en-US" sz="1400" dirty="0">
                <a:effectLst/>
                <a:latin typeface="Bookman Old Style" panose="02050604050505020204" pitchFamily="18" charset="0"/>
                <a:ea typeface="Times New Roman" panose="02020603050405020304" pitchFamily="18" charset="0"/>
              </a:rPr>
              <a:t> of lex loci by jurisprudence / Article 4(3) “escape clause” under Rome II.</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endParaRPr lang="en-US" sz="1400" b="1" dirty="0">
              <a:effectLst/>
              <a:latin typeface="Bookman Old Style" panose="02050604050505020204" pitchFamily="18" charset="0"/>
              <a:ea typeface="Times New Roman" panose="02020603050405020304" pitchFamily="18" charset="0"/>
            </a:endParaRPr>
          </a:p>
          <a:p>
            <a:pPr algn="just">
              <a:lnSpc>
                <a:spcPct val="150000"/>
              </a:lnSpc>
              <a:buNone/>
            </a:pPr>
            <a:r>
              <a:rPr lang="en-US" sz="1400" b="1" dirty="0">
                <a:effectLst/>
                <a:latin typeface="Bookman Old Style" panose="02050604050505020204" pitchFamily="18" charset="0"/>
                <a:ea typeface="Times New Roman" panose="02020603050405020304" pitchFamily="18" charset="0"/>
              </a:rPr>
              <a:t>D.	Regulation (EC) 864/2007 on the law applicable to non-contractual obligations (Rome II).</a:t>
            </a:r>
            <a:endParaRPr lang="en-US" sz="1400" b="1" dirty="0">
              <a:effectLst/>
              <a:latin typeface="Times New Roman" panose="02020603050405020304" pitchFamily="18" charset="0"/>
              <a:ea typeface="Times New Roman" panose="02020603050405020304" pitchFamily="18" charset="0"/>
            </a:endParaRPr>
          </a:p>
          <a:p>
            <a:pPr algn="just">
              <a:lnSpc>
                <a:spcPct val="150000"/>
              </a:lnSpc>
              <a:buNone/>
            </a:pPr>
            <a:r>
              <a:rPr lang="en-US" sz="1400" dirty="0">
                <a:effectLst/>
                <a:latin typeface="Bookman Old Style" panose="02050604050505020204" pitchFamily="18" charset="0"/>
                <a:ea typeface="Times New Roman" panose="02020603050405020304" pitchFamily="18" charset="0"/>
              </a:rPr>
              <a:t>Article 4</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dirty="0">
                <a:effectLst/>
                <a:latin typeface="Bookman Old Style" panose="020506040505050202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i="1" dirty="0">
                <a:effectLst/>
                <a:latin typeface="Bookman Old Style" panose="02050604050505020204" pitchFamily="18" charset="0"/>
                <a:ea typeface="Times New Roman" panose="02020603050405020304" pitchFamily="18" charset="0"/>
              </a:rPr>
              <a:t>(1)	Unless otherwise provided for in this Regulation, the law applicable to a non-contractual obligation arising out of a tort/delict </a:t>
            </a:r>
            <a:r>
              <a:rPr lang="en-US" sz="1400" b="1" i="1" dirty="0">
                <a:effectLst/>
                <a:latin typeface="Bookman Old Style" panose="02050604050505020204" pitchFamily="18" charset="0"/>
                <a:ea typeface="Times New Roman" panose="02020603050405020304" pitchFamily="18" charset="0"/>
              </a:rPr>
              <a:t>shall be the law of the country in which the damage occurs</a:t>
            </a:r>
            <a:r>
              <a:rPr lang="en-US" sz="1400" i="1" dirty="0">
                <a:effectLst/>
                <a:latin typeface="Bookman Old Style" panose="02050604050505020204" pitchFamily="18" charset="0"/>
                <a:ea typeface="Times New Roman" panose="02020603050405020304" pitchFamily="18" charset="0"/>
              </a:rPr>
              <a:t> irrespective of the country in which the event giving rise to the damage occurred and irrespective of the country or countries in which the indirect consequences of that event occur.</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i="1" dirty="0">
                <a:effectLst/>
                <a:latin typeface="Bookman Old Style" panose="020506040505050202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i="1" dirty="0">
                <a:effectLst/>
                <a:latin typeface="Bookman Old Style" panose="02050604050505020204" pitchFamily="18" charset="0"/>
                <a:ea typeface="Times New Roman" panose="02020603050405020304" pitchFamily="18" charset="0"/>
              </a:rPr>
              <a:t>(3)	</a:t>
            </a:r>
            <a:r>
              <a:rPr lang="en-US" sz="1400" b="1" i="1" dirty="0">
                <a:effectLst/>
                <a:latin typeface="Bookman Old Style" panose="02050604050505020204" pitchFamily="18" charset="0"/>
                <a:ea typeface="Times New Roman" panose="02020603050405020304" pitchFamily="18" charset="0"/>
              </a:rPr>
              <a:t>Where it is clear</a:t>
            </a:r>
            <a:r>
              <a:rPr lang="en-US" sz="1400" i="1" dirty="0">
                <a:effectLst/>
                <a:latin typeface="Bookman Old Style" panose="02050604050505020204" pitchFamily="18" charset="0"/>
                <a:ea typeface="Times New Roman" panose="02020603050405020304" pitchFamily="18" charset="0"/>
              </a:rPr>
              <a:t> from all the circumstances of the case that </a:t>
            </a:r>
            <a:r>
              <a:rPr lang="en-US" sz="1400" b="1" i="1" dirty="0">
                <a:effectLst/>
                <a:latin typeface="Bookman Old Style" panose="02050604050505020204" pitchFamily="18" charset="0"/>
                <a:ea typeface="Times New Roman" panose="02020603050405020304" pitchFamily="18" charset="0"/>
              </a:rPr>
              <a:t>the tort/delict is manifestly more closely connected with a country other than indicated in paragraphs 1</a:t>
            </a:r>
            <a:r>
              <a:rPr lang="en-US" sz="1400" i="1" dirty="0">
                <a:effectLst/>
                <a:latin typeface="Bookman Old Style" panose="02050604050505020204" pitchFamily="18" charset="0"/>
                <a:ea typeface="Times New Roman" panose="02020603050405020304" pitchFamily="18" charset="0"/>
              </a:rPr>
              <a:t> or 2, </a:t>
            </a:r>
            <a:r>
              <a:rPr lang="en-US" sz="1400" b="1" i="1" dirty="0">
                <a:effectLst/>
                <a:latin typeface="Bookman Old Style" panose="02050604050505020204" pitchFamily="18" charset="0"/>
                <a:ea typeface="Times New Roman" panose="02020603050405020304" pitchFamily="18" charset="0"/>
              </a:rPr>
              <a:t>the law of that other country shall apply</a:t>
            </a:r>
            <a:r>
              <a:rPr lang="en-US" sz="1400" i="1" dirty="0">
                <a:effectLst/>
                <a:latin typeface="Bookman Old Style" panose="02050604050505020204" pitchFamily="18" charset="0"/>
                <a:ea typeface="Times New Roman" panose="02020603050405020304" pitchFamily="18" charset="0"/>
              </a:rPr>
              <a:t>. A manifestly closer connection with another country might be based in particular on a pre-existing relationship between the parties, such as a contract, that is closely connected with the tort/delict in question </a:t>
            </a:r>
            <a:r>
              <a:rPr lang="en-US" sz="1400" dirty="0">
                <a:effectLst/>
                <a:latin typeface="Bookman Old Style" panose="02050604050505020204" pitchFamily="18" charset="0"/>
                <a:ea typeface="Times New Roman" panose="02020603050405020304" pitchFamily="18" charset="0"/>
              </a:rPr>
              <a:t> </a:t>
            </a:r>
            <a:r>
              <a:rPr lang="en-US" sz="1400" u="sng" dirty="0">
                <a:effectLst/>
                <a:latin typeface="Bookman Old Style" panose="02050604050505020204" pitchFamily="18" charset="0"/>
                <a:ea typeface="Times New Roman" panose="02020603050405020304" pitchFamily="18" charset="0"/>
              </a:rPr>
              <a:t>(“escape clause”</a:t>
            </a:r>
            <a:r>
              <a:rPr lang="en-US" sz="1400" dirty="0">
                <a:effectLst/>
                <a:latin typeface="Bookman Old Style" panose="020506040505050202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2029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AB754CDC-6BBB-C1BC-2601-ABB5A98DC93D}"/>
              </a:ext>
            </a:extLst>
          </p:cNvPr>
          <p:cNvSpPr>
            <a:spLocks noGrp="1"/>
          </p:cNvSpPr>
          <p:nvPr>
            <p:ph type="title"/>
          </p:nvPr>
        </p:nvSpPr>
        <p:spPr>
          <a:xfrm>
            <a:off x="838200" y="2766218"/>
            <a:ext cx="10515600" cy="1325563"/>
          </a:xfrm>
        </p:spPr>
        <p:txBody>
          <a:bodyPr/>
          <a:lstStyle/>
          <a:p>
            <a:pPr algn="ctr"/>
            <a:r>
              <a:rPr lang="en-US" b="1" dirty="0">
                <a:solidFill>
                  <a:schemeClr val="tx2">
                    <a:lumMod val="75000"/>
                    <a:lumOff val="25000"/>
                  </a:schemeClr>
                </a:solidFill>
                <a:latin typeface="Bookman Old Style" panose="02050604050505020204" pitchFamily="18" charset="0"/>
              </a:rPr>
              <a:t>Interconnectivity between scope of application and jurisdiction</a:t>
            </a:r>
          </a:p>
        </p:txBody>
      </p:sp>
      <p:sp>
        <p:nvSpPr>
          <p:cNvPr id="2" name="Θέση αριθμού διαφάνειας 1">
            <a:extLst>
              <a:ext uri="{FF2B5EF4-FFF2-40B4-BE49-F238E27FC236}">
                <a16:creationId xmlns:a16="http://schemas.microsoft.com/office/drawing/2014/main" id="{7612A21F-4A98-0E23-75D7-7A0F0C23C114}"/>
              </a:ext>
            </a:extLst>
          </p:cNvPr>
          <p:cNvSpPr>
            <a:spLocks noGrp="1"/>
          </p:cNvSpPr>
          <p:nvPr>
            <p:ph type="sldNum" sz="quarter" idx="12"/>
          </p:nvPr>
        </p:nvSpPr>
        <p:spPr/>
        <p:txBody>
          <a:bodyPr/>
          <a:lstStyle/>
          <a:p>
            <a:fld id="{3D11FEF1-701C-CD40-B282-95D30BC66917}" type="slidenum">
              <a:rPr lang="el-GR" smtClean="0"/>
              <a:t>2</a:t>
            </a:fld>
            <a:endParaRPr lang="el-GR"/>
          </a:p>
        </p:txBody>
      </p:sp>
    </p:spTree>
    <p:extLst>
      <p:ext uri="{BB962C8B-B14F-4D97-AF65-F5344CB8AC3E}">
        <p14:creationId xmlns:p14="http://schemas.microsoft.com/office/powerpoint/2010/main" val="1459393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7DCB78ED-5363-0262-E2F7-EB8BC1AF43B6}"/>
              </a:ext>
            </a:extLst>
          </p:cNvPr>
          <p:cNvSpPr>
            <a:spLocks noGrp="1"/>
          </p:cNvSpPr>
          <p:nvPr>
            <p:ph type="sldNum" sz="quarter" idx="12"/>
          </p:nvPr>
        </p:nvSpPr>
        <p:spPr/>
        <p:txBody>
          <a:bodyPr/>
          <a:lstStyle/>
          <a:p>
            <a:fld id="{3D11FEF1-701C-CD40-B282-95D30BC66917}" type="slidenum">
              <a:rPr lang="el-GR" smtClean="0"/>
              <a:t>20</a:t>
            </a:fld>
            <a:endParaRPr lang="el-GR"/>
          </a:p>
        </p:txBody>
      </p:sp>
      <p:sp>
        <p:nvSpPr>
          <p:cNvPr id="3" name="Τίτλος 2">
            <a:extLst>
              <a:ext uri="{FF2B5EF4-FFF2-40B4-BE49-F238E27FC236}">
                <a16:creationId xmlns:a16="http://schemas.microsoft.com/office/drawing/2014/main" id="{F9F37F41-EEF4-19E9-D75D-AEBC24733C6F}"/>
              </a:ext>
            </a:extLst>
          </p:cNvPr>
          <p:cNvSpPr>
            <a:spLocks noGrp="1"/>
          </p:cNvSpPr>
          <p:nvPr>
            <p:ph type="title"/>
          </p:nvPr>
        </p:nvSpPr>
        <p:spPr/>
        <p:txBody>
          <a:bodyPr>
            <a:normAutofit fontScale="90000"/>
          </a:bodyPr>
          <a:lstStyle/>
          <a:p>
            <a:pPr algn="ctr"/>
            <a:br>
              <a:rPr lang="en-US" dirty="0">
                <a:latin typeface="Bookman Old Style" panose="02050604050505020204" pitchFamily="18" charset="0"/>
              </a:rPr>
            </a:br>
            <a:r>
              <a:rPr lang="en-US" b="1" dirty="0">
                <a:latin typeface="Bookman Old Style" panose="02050604050505020204" pitchFamily="18" charset="0"/>
              </a:rPr>
              <a:t>Why lex </a:t>
            </a:r>
            <a:r>
              <a:rPr lang="en-US" b="1" dirty="0" err="1">
                <a:latin typeface="Bookman Old Style" panose="02050604050505020204" pitchFamily="18" charset="0"/>
              </a:rPr>
              <a:t>fori</a:t>
            </a:r>
            <a:r>
              <a:rPr lang="en-US" b="1" dirty="0">
                <a:latin typeface="Bookman Old Style" panose="02050604050505020204" pitchFamily="18" charset="0"/>
              </a:rPr>
              <a:t> instead of lex loci delicti ? </a:t>
            </a:r>
            <a:br>
              <a:rPr lang="en-US" b="1" dirty="0">
                <a:latin typeface="Bookman Old Style" panose="02050604050505020204" pitchFamily="18" charset="0"/>
              </a:rPr>
            </a:br>
            <a:endParaRPr lang="en-US" b="1" dirty="0">
              <a:latin typeface="Bookman Old Style" panose="02050604050505020204" pitchFamily="18" charset="0"/>
            </a:endParaRPr>
          </a:p>
        </p:txBody>
      </p:sp>
      <p:sp>
        <p:nvSpPr>
          <p:cNvPr id="5" name="TextBox 4">
            <a:extLst>
              <a:ext uri="{FF2B5EF4-FFF2-40B4-BE49-F238E27FC236}">
                <a16:creationId xmlns:a16="http://schemas.microsoft.com/office/drawing/2014/main" id="{758B8D40-ADBD-329B-A450-E0D22E828725}"/>
              </a:ext>
            </a:extLst>
          </p:cNvPr>
          <p:cNvSpPr txBox="1"/>
          <p:nvPr/>
        </p:nvSpPr>
        <p:spPr>
          <a:xfrm>
            <a:off x="549740" y="1410803"/>
            <a:ext cx="11485547" cy="4903522"/>
          </a:xfrm>
          <a:prstGeom prst="rect">
            <a:avLst/>
          </a:prstGeom>
          <a:noFill/>
        </p:spPr>
        <p:txBody>
          <a:bodyPr wrap="square">
            <a:spAutoFit/>
          </a:bodyPr>
          <a:lstStyle/>
          <a:p>
            <a:pPr marL="285750" indent="-285750" algn="just">
              <a:lnSpc>
                <a:spcPct val="150000"/>
              </a:lnSpc>
              <a:buFontTx/>
              <a:buChar char="-"/>
            </a:pPr>
            <a:r>
              <a:rPr lang="en-US" sz="1400" dirty="0">
                <a:effectLst/>
                <a:latin typeface="Bookman Old Style" panose="02050604050505020204" pitchFamily="18" charset="0"/>
                <a:ea typeface="Times New Roman" panose="02020603050405020304" pitchFamily="18" charset="0"/>
              </a:rPr>
              <a:t>Policy considerations </a:t>
            </a:r>
          </a:p>
          <a:p>
            <a:pPr marL="285750" indent="-285750" algn="just">
              <a:lnSpc>
                <a:spcPct val="150000"/>
              </a:lnSpc>
              <a:buFontTx/>
              <a:buChar char="-"/>
            </a:pPr>
            <a:endParaRPr lang="en-US" sz="1400" dirty="0">
              <a:effectLst/>
              <a:latin typeface="Times New Roman" panose="02020603050405020304" pitchFamily="18" charset="0"/>
              <a:ea typeface="Times New Roman" panose="02020603050405020304" pitchFamily="18" charset="0"/>
            </a:endParaRPr>
          </a:p>
          <a:p>
            <a:pPr marL="285750" indent="-285750" algn="just">
              <a:lnSpc>
                <a:spcPct val="150000"/>
              </a:lnSpc>
              <a:buFontTx/>
              <a:buChar char="-"/>
            </a:pPr>
            <a:r>
              <a:rPr lang="en-US" sz="1400" dirty="0">
                <a:effectLst/>
                <a:latin typeface="Bookman Old Style" panose="02050604050505020204" pitchFamily="18" charset="0"/>
                <a:ea typeface="Times New Roman" panose="02020603050405020304" pitchFamily="18" charset="0"/>
              </a:rPr>
              <a:t>Reflection of the structural scheme of the Protocol : “the kingdom of Contracting State”</a:t>
            </a:r>
            <a:endParaRPr lang="en-US" sz="1400" dirty="0">
              <a:latin typeface="Bookman Old Style" panose="02050604050505020204" pitchFamily="18" charset="0"/>
              <a:ea typeface="Times New Roman" panose="02020603050405020304" pitchFamily="18" charset="0"/>
            </a:endParaRPr>
          </a:p>
          <a:p>
            <a:pPr marL="285750" indent="-285750" algn="just">
              <a:lnSpc>
                <a:spcPct val="150000"/>
              </a:lnSpc>
              <a:buFontTx/>
              <a:buChar char="-"/>
            </a:pPr>
            <a:endParaRPr lang="en-US" sz="1400" dirty="0">
              <a:effectLst/>
              <a:latin typeface="Times New Roman" panose="02020603050405020304" pitchFamily="18" charset="0"/>
              <a:ea typeface="Times New Roman" panose="02020603050405020304" pitchFamily="18" charset="0"/>
            </a:endParaRPr>
          </a:p>
          <a:p>
            <a:pPr marL="285750" indent="-285750" algn="just">
              <a:lnSpc>
                <a:spcPct val="150000"/>
              </a:lnSpc>
              <a:buFontTx/>
              <a:buChar char="-"/>
            </a:pPr>
            <a:r>
              <a:rPr lang="en-US" sz="1400" dirty="0">
                <a:effectLst/>
                <a:latin typeface="Bookman Old Style" panose="02050604050505020204" pitchFamily="18" charset="0"/>
                <a:ea typeface="Times New Roman" panose="02020603050405020304" pitchFamily="18" charset="0"/>
              </a:rPr>
              <a:t>No contradiction to Rome II regime </a:t>
            </a:r>
          </a:p>
          <a:p>
            <a:pPr algn="just">
              <a:lnSpc>
                <a:spcPct val="150000"/>
              </a:lnSpc>
            </a:pPr>
            <a:endParaRPr lang="en-US" sz="1400" dirty="0">
              <a:effectLst/>
              <a:latin typeface="Times New Roman" panose="02020603050405020304" pitchFamily="18" charset="0"/>
              <a:ea typeface="Times New Roman" panose="02020603050405020304" pitchFamily="18" charset="0"/>
            </a:endParaRPr>
          </a:p>
          <a:p>
            <a:pPr marL="400050" indent="-400050" algn="just">
              <a:lnSpc>
                <a:spcPct val="150000"/>
              </a:lnSpc>
              <a:buAutoNum type="romanLcParenBoth"/>
            </a:pPr>
            <a:r>
              <a:rPr lang="en-US" sz="1400" dirty="0">
                <a:effectLst/>
                <a:latin typeface="Bookman Old Style" panose="02050604050505020204" pitchFamily="18" charset="0"/>
                <a:ea typeface="Times New Roman" panose="02020603050405020304" pitchFamily="18" charset="0"/>
              </a:rPr>
              <a:t>regulating disputes between contracting parties occurring in non-contracting states as opposed to disputes between contracting/non contracting parties occurring in non contracting states)</a:t>
            </a:r>
          </a:p>
          <a:p>
            <a:pPr algn="just">
              <a:lnSpc>
                <a:spcPct val="150000"/>
              </a:lnSpc>
            </a:pPr>
            <a:endParaRPr lang="en-US" sz="1400" dirty="0">
              <a:effectLst/>
              <a:latin typeface="Times New Roman" panose="02020603050405020304" pitchFamily="18" charset="0"/>
              <a:ea typeface="Times New Roman" panose="02020603050405020304" pitchFamily="18" charset="0"/>
            </a:endParaRPr>
          </a:p>
          <a:p>
            <a:pPr marL="400050" indent="-400050" algn="just">
              <a:lnSpc>
                <a:spcPct val="150000"/>
              </a:lnSpc>
              <a:buAutoNum type="romanLcParenBoth" startAt="2"/>
            </a:pPr>
            <a:r>
              <a:rPr lang="en-US" sz="1400" dirty="0">
                <a:effectLst/>
                <a:latin typeface="Bookman Old Style" panose="02050604050505020204" pitchFamily="18" charset="0"/>
                <a:ea typeface="Times New Roman" panose="02020603050405020304" pitchFamily="18" charset="0"/>
              </a:rPr>
              <a:t>potential incompatibility of applicable lex loci delicti of non-contracting state with CC 1910 (see article 4 (3) of Rio draft : </a:t>
            </a:r>
            <a:r>
              <a:rPr lang="en-US" sz="1400" i="1" dirty="0">
                <a:effectLst/>
                <a:latin typeface="Bookman Old Style" panose="02050604050505020204" pitchFamily="18" charset="0"/>
                <a:ea typeface="Times New Roman" panose="02020603050405020304" pitchFamily="18" charset="0"/>
              </a:rPr>
              <a:t>“</a:t>
            </a:r>
            <a:r>
              <a:rPr lang="en-US" sz="1400" i="1" u="sng" dirty="0">
                <a:effectLst/>
                <a:latin typeface="Bookman Old Style" panose="02050604050505020204" pitchFamily="18" charset="0"/>
                <a:ea typeface="Times New Roman" panose="02020603050405020304" pitchFamily="18" charset="0"/>
              </a:rPr>
              <a:t>Provided</a:t>
            </a:r>
            <a:r>
              <a:rPr lang="en-US" sz="1400" i="1" dirty="0">
                <a:effectLst/>
                <a:latin typeface="Bookman Old Style" panose="02050604050505020204" pitchFamily="18" charset="0"/>
                <a:ea typeface="Times New Roman" panose="02020603050405020304" pitchFamily="18" charset="0"/>
              </a:rPr>
              <a:t>, further, </a:t>
            </a:r>
            <a:r>
              <a:rPr lang="en-US" sz="1400" i="1" u="sng" dirty="0">
                <a:effectLst/>
                <a:latin typeface="Bookman Old Style" panose="02050604050505020204" pitchFamily="18" charset="0"/>
                <a:ea typeface="Times New Roman" panose="02020603050405020304" pitchFamily="18" charset="0"/>
              </a:rPr>
              <a:t>that to the extent that it is established that the law of all of such States is in accordance with the principles of a convention</a:t>
            </a:r>
            <a:r>
              <a:rPr lang="en-US" sz="1400" i="1" dirty="0">
                <a:effectLst/>
                <a:latin typeface="Bookman Old Style" panose="02050604050505020204" pitchFamily="18" charset="0"/>
                <a:ea typeface="Times New Roman" panose="02020603050405020304" pitchFamily="18" charset="0"/>
              </a:rPr>
              <a:t>, the Court seized of the case shall, to that extent apply such law”</a:t>
            </a:r>
          </a:p>
          <a:p>
            <a:pPr algn="just">
              <a:lnSpc>
                <a:spcPct val="150000"/>
              </a:lnSpc>
            </a:pP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dirty="0">
                <a:effectLst/>
                <a:latin typeface="Bookman Old Style" panose="02050604050505020204" pitchFamily="18" charset="0"/>
                <a:ea typeface="Times New Roman" panose="02020603050405020304" pitchFamily="18" charset="0"/>
              </a:rPr>
              <a:t>-	Article 7 (3) of CC 1910 : </a:t>
            </a:r>
            <a:r>
              <a:rPr lang="en-US" sz="1400" i="1" dirty="0">
                <a:effectLst/>
                <a:latin typeface="Bookman Old Style" panose="02050604050505020204" pitchFamily="18" charset="0"/>
                <a:ea typeface="Times New Roman" panose="02020603050405020304" pitchFamily="18" charset="0"/>
              </a:rPr>
              <a:t>“The grounds upon which the said periods of limitation may be suspended or interrupted are determined by the law of the court where the case is tried”.</a:t>
            </a:r>
            <a:r>
              <a:rPr lang="en-US" sz="1400" dirty="0">
                <a:effectLst/>
                <a:latin typeface="Bookman Old Style" panose="020506040505050202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93044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B9495454-60CD-4363-E261-BC5DB6A5D9FF}"/>
              </a:ext>
            </a:extLst>
          </p:cNvPr>
          <p:cNvSpPr>
            <a:spLocks noGrp="1"/>
          </p:cNvSpPr>
          <p:nvPr>
            <p:ph type="sldNum" sz="quarter" idx="12"/>
          </p:nvPr>
        </p:nvSpPr>
        <p:spPr/>
        <p:txBody>
          <a:bodyPr vert="horz" lIns="91440" tIns="45720" rIns="91440" bIns="45720" rtlCol="0" anchor="ctr">
            <a:normAutofit/>
          </a:bodyPr>
          <a:lstStyle/>
          <a:p>
            <a:pPr>
              <a:spcAft>
                <a:spcPts val="600"/>
              </a:spcAft>
              <a:defRPr/>
            </a:pPr>
            <a:fld id="{3D11FEF1-701C-CD40-B282-95D30BC66917}" type="slidenum">
              <a:rPr lang="en-US">
                <a:solidFill>
                  <a:srgbClr val="FFFFFF"/>
                </a:solidFill>
                <a:latin typeface="Calibri" panose="020F0502020204030204"/>
              </a:rPr>
              <a:pPr>
                <a:spcAft>
                  <a:spcPts val="600"/>
                </a:spcAft>
                <a:defRPr/>
              </a:pPr>
              <a:t>21</a:t>
            </a:fld>
            <a:endParaRPr lang="en-US">
              <a:solidFill>
                <a:srgbClr val="FFFFFF"/>
              </a:solidFill>
              <a:latin typeface="Calibri" panose="020F0502020204030204"/>
            </a:endParaRPr>
          </a:p>
        </p:txBody>
      </p:sp>
      <p:sp>
        <p:nvSpPr>
          <p:cNvPr id="9" name="Τίτλος 8">
            <a:extLst>
              <a:ext uri="{FF2B5EF4-FFF2-40B4-BE49-F238E27FC236}">
                <a16:creationId xmlns:a16="http://schemas.microsoft.com/office/drawing/2014/main" id="{0E7EC4FE-3C47-B2FD-70C0-FFF7D002B89A}"/>
              </a:ext>
            </a:extLst>
          </p:cNvPr>
          <p:cNvSpPr>
            <a:spLocks noGrp="1"/>
          </p:cNvSpPr>
          <p:nvPr>
            <p:ph type="title" idx="4294967295"/>
          </p:nvPr>
        </p:nvSpPr>
        <p:spPr>
          <a:xfrm>
            <a:off x="0" y="609600"/>
            <a:ext cx="11382375" cy="830263"/>
          </a:xfrm>
          <a:solidFill>
            <a:schemeClr val="bg1"/>
          </a:solidFill>
          <a:ln>
            <a:solidFill>
              <a:schemeClr val="bg1"/>
            </a:solidFill>
          </a:ln>
        </p:spPr>
        <p:txBody>
          <a:bodyPr>
            <a:normAutofit/>
          </a:bodyPr>
          <a:lstStyle/>
          <a:p>
            <a:pPr algn="ctr"/>
            <a:r>
              <a:rPr lang="en-US" sz="2000" b="1" dirty="0">
                <a:solidFill>
                  <a:schemeClr val="tx1"/>
                </a:solidFill>
                <a:effectLst>
                  <a:outerShdw blurRad="38100" dist="38100" dir="2700000" algn="tl">
                    <a:srgbClr val="000000">
                      <a:alpha val="43137"/>
                    </a:srgbClr>
                  </a:outerShdw>
                </a:effectLst>
                <a:latin typeface="Bookman Old Style" panose="02050604050505020204" pitchFamily="18" charset="0"/>
              </a:rPr>
              <a:t>THANK YOU FOR YOUR ATTENTION!</a:t>
            </a:r>
            <a:endParaRPr lang="el-GR" sz="2000" b="1" dirty="0">
              <a:solidFill>
                <a:schemeClr val="tx1"/>
              </a:solidFill>
              <a:effectLst>
                <a:outerShdw blurRad="38100" dist="38100" dir="2700000" algn="tl">
                  <a:srgbClr val="000000">
                    <a:alpha val="43137"/>
                  </a:srgbClr>
                </a:outerShdw>
              </a:effectLst>
              <a:latin typeface="Bookman Old Style" panose="02050604050505020204" pitchFamily="18" charset="0"/>
            </a:endParaRPr>
          </a:p>
        </p:txBody>
      </p:sp>
      <p:pic>
        <p:nvPicPr>
          <p:cNvPr id="4" name="Εικόνα 3">
            <a:extLst>
              <a:ext uri="{FF2B5EF4-FFF2-40B4-BE49-F238E27FC236}">
                <a16:creationId xmlns:a16="http://schemas.microsoft.com/office/drawing/2014/main" id="{9BB7B723-433B-6369-7D66-21D6BB074EA6}"/>
              </a:ext>
            </a:extLst>
          </p:cNvPr>
          <p:cNvPicPr>
            <a:picLocks noChangeAspect="1"/>
          </p:cNvPicPr>
          <p:nvPr/>
        </p:nvPicPr>
        <p:blipFill>
          <a:blip r:embed="rId2"/>
          <a:stretch>
            <a:fillRect/>
          </a:stretch>
        </p:blipFill>
        <p:spPr>
          <a:xfrm>
            <a:off x="1385454" y="1533235"/>
            <a:ext cx="9236364" cy="4913746"/>
          </a:xfrm>
          <a:prstGeom prst="rect">
            <a:avLst/>
          </a:prstGeom>
        </p:spPr>
      </p:pic>
      <p:pic>
        <p:nvPicPr>
          <p:cNvPr id="3" name="Εικόνα 1" descr="kv-logo">
            <a:extLst>
              <a:ext uri="{FF2B5EF4-FFF2-40B4-BE49-F238E27FC236}">
                <a16:creationId xmlns:a16="http://schemas.microsoft.com/office/drawing/2014/main" id="{8BC52731-8696-9DDB-3B1C-A6C785DC0921}"/>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2980" y="155813"/>
            <a:ext cx="2947066" cy="641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595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F8973B16-B64F-0F2A-E55C-C70DD907A867}"/>
              </a:ext>
            </a:extLst>
          </p:cNvPr>
          <p:cNvSpPr>
            <a:spLocks noGrp="1"/>
          </p:cNvSpPr>
          <p:nvPr>
            <p:ph type="sldNum" sz="quarter" idx="12"/>
          </p:nvPr>
        </p:nvSpPr>
        <p:spPr/>
        <p:txBody>
          <a:bodyPr/>
          <a:lstStyle/>
          <a:p>
            <a:fld id="{3D11FEF1-701C-CD40-B282-95D30BC66917}" type="slidenum">
              <a:rPr lang="el-GR" smtClean="0">
                <a:latin typeface="Times New Roman" panose="02020603050405020304" pitchFamily="18" charset="0"/>
                <a:cs typeface="Times New Roman" panose="02020603050405020304" pitchFamily="18" charset="0"/>
              </a:rPr>
              <a:t>3</a:t>
            </a:fld>
            <a:endParaRPr lang="el-GR" dirty="0">
              <a:latin typeface="Times New Roman" panose="02020603050405020304" pitchFamily="18" charset="0"/>
              <a:cs typeface="Times New Roman" panose="02020603050405020304" pitchFamily="18" charset="0"/>
            </a:endParaRPr>
          </a:p>
        </p:txBody>
      </p:sp>
      <p:sp>
        <p:nvSpPr>
          <p:cNvPr id="3" name="Τίτλος 2">
            <a:extLst>
              <a:ext uri="{FF2B5EF4-FFF2-40B4-BE49-F238E27FC236}">
                <a16:creationId xmlns:a16="http://schemas.microsoft.com/office/drawing/2014/main" id="{B99483CE-CA87-74E6-3E3D-9A338A59C8AF}"/>
              </a:ext>
            </a:extLst>
          </p:cNvPr>
          <p:cNvSpPr>
            <a:spLocks noGrp="1"/>
          </p:cNvSpPr>
          <p:nvPr>
            <p:ph type="title" idx="4294967295"/>
          </p:nvPr>
        </p:nvSpPr>
        <p:spPr>
          <a:xfrm>
            <a:off x="0" y="547688"/>
            <a:ext cx="12192000" cy="666750"/>
          </a:xfrm>
        </p:spPr>
        <p:txBody>
          <a:bodyPr>
            <a:normAutofit fontScale="90000"/>
          </a:bodyPr>
          <a:lstStyle/>
          <a:p>
            <a:pPr algn="ctr"/>
            <a:br>
              <a:rPr lang="en-US" sz="1100" b="1" dirty="0"/>
            </a:br>
            <a:r>
              <a:rPr lang="en-US" sz="2400" b="1" u="sng" dirty="0">
                <a:latin typeface="Bookman Old Style" panose="02050604050505020204" pitchFamily="18" charset="0"/>
              </a:rPr>
              <a:t>TABLE A </a:t>
            </a:r>
            <a:br>
              <a:rPr lang="el-GR" sz="2400" b="1" u="sng" dirty="0">
                <a:latin typeface="Bookman Old Style" panose="02050604050505020204" pitchFamily="18" charset="0"/>
              </a:rPr>
            </a:br>
            <a:endParaRPr lang="el-GR" sz="2400" b="1" u="sng" dirty="0">
              <a:latin typeface="Bookman Old Style" panose="02050604050505020204" pitchFamily="18" charset="0"/>
            </a:endParaRPr>
          </a:p>
        </p:txBody>
      </p:sp>
      <p:sp>
        <p:nvSpPr>
          <p:cNvPr id="10" name="Rectangle 2">
            <a:extLst>
              <a:ext uri="{FF2B5EF4-FFF2-40B4-BE49-F238E27FC236}">
                <a16:creationId xmlns:a16="http://schemas.microsoft.com/office/drawing/2014/main" id="{31B1D59C-A904-B4B2-ABB9-CF057D3919A1}"/>
              </a:ext>
            </a:extLst>
          </p:cNvPr>
          <p:cNvSpPr>
            <a:spLocks noChangeArrowheads="1"/>
          </p:cNvSpPr>
          <p:nvPr/>
        </p:nvSpPr>
        <p:spPr bwMode="auto">
          <a:xfrm>
            <a:off x="2319703" y="158811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Πίνακας 12">
            <a:extLst>
              <a:ext uri="{FF2B5EF4-FFF2-40B4-BE49-F238E27FC236}">
                <a16:creationId xmlns:a16="http://schemas.microsoft.com/office/drawing/2014/main" id="{0C6452EA-8AFB-221E-76AD-C51EAC0829BF}"/>
              </a:ext>
            </a:extLst>
          </p:cNvPr>
          <p:cNvGraphicFramePr>
            <a:graphicFrameLocks noGrp="1"/>
          </p:cNvGraphicFramePr>
          <p:nvPr>
            <p:extLst>
              <p:ext uri="{D42A27DB-BD31-4B8C-83A1-F6EECF244321}">
                <p14:modId xmlns:p14="http://schemas.microsoft.com/office/powerpoint/2010/main" val="4113177016"/>
              </p:ext>
            </p:extLst>
          </p:nvPr>
        </p:nvGraphicFramePr>
        <p:xfrm>
          <a:off x="509956" y="1053350"/>
          <a:ext cx="10964007" cy="5714863"/>
        </p:xfrm>
        <a:graphic>
          <a:graphicData uri="http://schemas.openxmlformats.org/drawingml/2006/table">
            <a:tbl>
              <a:tblPr firstRow="1" firstCol="1" bandRow="1">
                <a:tableStyleId>{5C22544A-7EE6-4342-B048-85BDC9FD1C3A}</a:tableStyleId>
              </a:tblPr>
              <a:tblGrid>
                <a:gridCol w="3654669">
                  <a:extLst>
                    <a:ext uri="{9D8B030D-6E8A-4147-A177-3AD203B41FA5}">
                      <a16:colId xmlns:a16="http://schemas.microsoft.com/office/drawing/2014/main" val="2874438394"/>
                    </a:ext>
                  </a:extLst>
                </a:gridCol>
                <a:gridCol w="3654669">
                  <a:extLst>
                    <a:ext uri="{9D8B030D-6E8A-4147-A177-3AD203B41FA5}">
                      <a16:colId xmlns:a16="http://schemas.microsoft.com/office/drawing/2014/main" val="2960294272"/>
                    </a:ext>
                  </a:extLst>
                </a:gridCol>
                <a:gridCol w="3654669">
                  <a:extLst>
                    <a:ext uri="{9D8B030D-6E8A-4147-A177-3AD203B41FA5}">
                      <a16:colId xmlns:a16="http://schemas.microsoft.com/office/drawing/2014/main" val="1572148096"/>
                    </a:ext>
                  </a:extLst>
                </a:gridCol>
              </a:tblGrid>
              <a:tr h="166863">
                <a:tc>
                  <a:txBody>
                    <a:bodyPr/>
                    <a:lstStyle/>
                    <a:p>
                      <a:pPr>
                        <a:buNone/>
                      </a:pPr>
                      <a:r>
                        <a:rPr lang="en-US" sz="1100">
                          <a:effectLst/>
                          <a:latin typeface="Bookman Old Style" panose="02050604050505020204" pitchFamily="18" charset="0"/>
                        </a:rPr>
                        <a:t>Convention</a:t>
                      </a:r>
                      <a:endParaRPr lang="en-US" sz="1100">
                        <a:effectLst/>
                        <a:latin typeface="Bookman Old Style" panose="02050604050505020204" pitchFamily="18" charset="0"/>
                        <a:ea typeface="Times New Roman" panose="02020603050405020304" pitchFamily="18" charset="0"/>
                      </a:endParaRPr>
                    </a:p>
                  </a:txBody>
                  <a:tcPr marL="23311" marR="23311" marT="0" marB="0"/>
                </a:tc>
                <a:tc>
                  <a:txBody>
                    <a:bodyPr/>
                    <a:lstStyle/>
                    <a:p>
                      <a:pPr>
                        <a:buNone/>
                      </a:pPr>
                      <a:r>
                        <a:rPr lang="en-US" sz="1100">
                          <a:effectLst/>
                          <a:latin typeface="Bookman Old Style" panose="02050604050505020204" pitchFamily="18" charset="0"/>
                        </a:rPr>
                        <a:t>Scope of application</a:t>
                      </a:r>
                      <a:endParaRPr lang="en-US" sz="1100">
                        <a:effectLst/>
                        <a:latin typeface="Bookman Old Style" panose="02050604050505020204" pitchFamily="18" charset="0"/>
                        <a:ea typeface="Times New Roman" panose="02020603050405020304" pitchFamily="18" charset="0"/>
                      </a:endParaRPr>
                    </a:p>
                  </a:txBody>
                  <a:tcPr marL="23311" marR="23311" marT="0" marB="0"/>
                </a:tc>
                <a:tc>
                  <a:txBody>
                    <a:bodyPr/>
                    <a:lstStyle/>
                    <a:p>
                      <a:pPr>
                        <a:buNone/>
                      </a:pPr>
                      <a:r>
                        <a:rPr lang="en-US" sz="1100">
                          <a:effectLst/>
                          <a:latin typeface="Bookman Old Style" panose="02050604050505020204" pitchFamily="18" charset="0"/>
                        </a:rPr>
                        <a:t>Jurisdiction</a:t>
                      </a:r>
                      <a:endParaRPr lang="en-US" sz="1100">
                        <a:effectLst/>
                        <a:latin typeface="Bookman Old Style" panose="02050604050505020204" pitchFamily="18" charset="0"/>
                        <a:ea typeface="Times New Roman" panose="02020603050405020304" pitchFamily="18" charset="0"/>
                      </a:endParaRPr>
                    </a:p>
                  </a:txBody>
                  <a:tcPr marL="23311" marR="23311" marT="0" marB="0"/>
                </a:tc>
                <a:extLst>
                  <a:ext uri="{0D108BD9-81ED-4DB2-BD59-A6C34878D82A}">
                    <a16:rowId xmlns:a16="http://schemas.microsoft.com/office/drawing/2014/main" val="1385802951"/>
                  </a:ext>
                </a:extLst>
              </a:tr>
              <a:tr h="518023">
                <a:tc>
                  <a:txBody>
                    <a:bodyPr/>
                    <a:lstStyle/>
                    <a:p>
                      <a:pPr>
                        <a:buNone/>
                      </a:pPr>
                      <a:r>
                        <a:rPr lang="en-US" sz="1100" dirty="0">
                          <a:effectLst/>
                          <a:latin typeface="Bookman Old Style" panose="02050604050505020204" pitchFamily="18" charset="0"/>
                        </a:rPr>
                        <a:t>1989 Salvage</a:t>
                      </a:r>
                      <a:endParaRPr lang="en-US" sz="1100" dirty="0">
                        <a:effectLst/>
                        <a:latin typeface="Bookman Old Style" panose="02050604050505020204" pitchFamily="18" charset="0"/>
                        <a:ea typeface="Times New Roman" panose="02020603050405020304" pitchFamily="18" charset="0"/>
                      </a:endParaRPr>
                    </a:p>
                  </a:txBody>
                  <a:tcPr marL="23311" marR="23311" marT="0" marB="0"/>
                </a:tc>
                <a:tc>
                  <a:txBody>
                    <a:bodyPr/>
                    <a:lstStyle/>
                    <a:p>
                      <a:pPr>
                        <a:buNone/>
                      </a:pPr>
                      <a:r>
                        <a:rPr lang="en-US" sz="1100" dirty="0">
                          <a:effectLst/>
                          <a:latin typeface="Bookman Old Style" panose="02050604050505020204" pitchFamily="18" charset="0"/>
                        </a:rPr>
                        <a:t>This Convention shall apply </a:t>
                      </a:r>
                      <a:r>
                        <a:rPr lang="en-US" sz="1100" b="0" dirty="0">
                          <a:effectLst/>
                          <a:latin typeface="Bookman Old Style" panose="02050604050505020204" pitchFamily="18" charset="0"/>
                        </a:rPr>
                        <a:t>whenever arbitral or Court proceedings are brought in a </a:t>
                      </a:r>
                      <a:r>
                        <a:rPr lang="en-US" sz="1100" b="1" dirty="0">
                          <a:effectLst/>
                          <a:latin typeface="Bookman Old Style" panose="02050604050505020204" pitchFamily="18" charset="0"/>
                        </a:rPr>
                        <a:t>State Party  </a:t>
                      </a:r>
                      <a:r>
                        <a:rPr lang="en-US" sz="1100" b="0" dirty="0">
                          <a:effectLst/>
                          <a:latin typeface="Bookman Old Style" panose="02050604050505020204" pitchFamily="18" charset="0"/>
                        </a:rPr>
                        <a:t>(art. 2)</a:t>
                      </a:r>
                      <a:endParaRPr lang="en-US" sz="1100" b="0" dirty="0">
                        <a:effectLst/>
                        <a:latin typeface="Bookman Old Style" panose="02050604050505020204" pitchFamily="18" charset="0"/>
                        <a:ea typeface="Times New Roman" panose="02020603050405020304" pitchFamily="18" charset="0"/>
                      </a:endParaRPr>
                    </a:p>
                  </a:txBody>
                  <a:tcPr marL="23311" marR="23311" marT="0" marB="0"/>
                </a:tc>
                <a:tc>
                  <a:txBody>
                    <a:bodyPr/>
                    <a:lstStyle/>
                    <a:p>
                      <a:pPr>
                        <a:buNone/>
                      </a:pPr>
                      <a:r>
                        <a:rPr lang="en-US" sz="1100" dirty="0">
                          <a:effectLst/>
                          <a:latin typeface="Bookman Old Style" panose="02050604050505020204" pitchFamily="18" charset="0"/>
                        </a:rPr>
                        <a:t> </a:t>
                      </a:r>
                    </a:p>
                    <a:p>
                      <a:pPr>
                        <a:buNone/>
                      </a:pPr>
                      <a:r>
                        <a:rPr lang="en-US" sz="1100" dirty="0">
                          <a:effectLst/>
                          <a:latin typeface="Bookman Old Style" panose="02050604050505020204" pitchFamily="18" charset="0"/>
                        </a:rPr>
                        <a:t> </a:t>
                      </a:r>
                    </a:p>
                    <a:p>
                      <a:pPr>
                        <a:buNone/>
                      </a:pPr>
                      <a:r>
                        <a:rPr lang="en-US" sz="1100" b="1" dirty="0">
                          <a:effectLst/>
                          <a:latin typeface="Bookman Old Style" panose="02050604050505020204" pitchFamily="18" charset="0"/>
                        </a:rPr>
                        <a:t>State Party (art. 2)</a:t>
                      </a:r>
                      <a:endParaRPr lang="en-US" sz="1100" b="1" dirty="0">
                        <a:effectLst/>
                        <a:latin typeface="Bookman Old Style" panose="02050604050505020204" pitchFamily="18" charset="0"/>
                        <a:ea typeface="Times New Roman" panose="02020603050405020304" pitchFamily="18" charset="0"/>
                      </a:endParaRPr>
                    </a:p>
                  </a:txBody>
                  <a:tcPr marL="23311" marR="23311" marT="0" marB="0"/>
                </a:tc>
                <a:extLst>
                  <a:ext uri="{0D108BD9-81ED-4DB2-BD59-A6C34878D82A}">
                    <a16:rowId xmlns:a16="http://schemas.microsoft.com/office/drawing/2014/main" val="4215705834"/>
                  </a:ext>
                </a:extLst>
              </a:tr>
              <a:tr h="834315">
                <a:tc>
                  <a:txBody>
                    <a:bodyPr/>
                    <a:lstStyle/>
                    <a:p>
                      <a:pPr>
                        <a:buNone/>
                      </a:pPr>
                      <a:r>
                        <a:rPr lang="en-US" sz="1100" dirty="0">
                          <a:effectLst/>
                          <a:latin typeface="Bookman Old Style" panose="02050604050505020204" pitchFamily="18" charset="0"/>
                        </a:rPr>
                        <a:t>1976  LLMC</a:t>
                      </a:r>
                      <a:endParaRPr lang="en-US" sz="1100" dirty="0">
                        <a:effectLst/>
                        <a:latin typeface="Bookman Old Style" panose="02050604050505020204" pitchFamily="18" charset="0"/>
                        <a:ea typeface="Times New Roman" panose="02020603050405020304" pitchFamily="18" charset="0"/>
                      </a:endParaRPr>
                    </a:p>
                  </a:txBody>
                  <a:tcPr marL="23311" marR="23311" marT="0" marB="0"/>
                </a:tc>
                <a:tc>
                  <a:txBody>
                    <a:bodyPr/>
                    <a:lstStyle/>
                    <a:p>
                      <a:pPr>
                        <a:buNone/>
                      </a:pPr>
                      <a:r>
                        <a:rPr lang="en-US" sz="1100" dirty="0">
                          <a:effectLst/>
                          <a:latin typeface="Bookman Old Style" panose="02050604050505020204" pitchFamily="18" charset="0"/>
                        </a:rPr>
                        <a:t>This Convention shall apply whenever any person referred to in Article 1 </a:t>
                      </a:r>
                      <a:r>
                        <a:rPr lang="en-US" sz="1100" b="0" dirty="0">
                          <a:effectLst/>
                          <a:latin typeface="Bookman Old Style" panose="02050604050505020204" pitchFamily="18" charset="0"/>
                        </a:rPr>
                        <a:t>seeks to limit his liability before the Court of a </a:t>
                      </a:r>
                      <a:r>
                        <a:rPr lang="en-US" sz="1100" b="1" dirty="0">
                          <a:effectLst/>
                          <a:latin typeface="Bookman Old Style" panose="02050604050505020204" pitchFamily="18" charset="0"/>
                        </a:rPr>
                        <a:t>State Party </a:t>
                      </a:r>
                      <a:r>
                        <a:rPr lang="en-US" sz="1100" dirty="0">
                          <a:effectLst/>
                          <a:latin typeface="Bookman Old Style" panose="02050604050505020204" pitchFamily="18" charset="0"/>
                        </a:rPr>
                        <a:t>or seeks to procure the release of a ship or other property or the discharge of any security given within the jurisdiction of any such State  (art. 15)</a:t>
                      </a:r>
                      <a:endParaRPr lang="en-US" sz="1100" dirty="0">
                        <a:effectLst/>
                        <a:latin typeface="Bookman Old Style" panose="02050604050505020204" pitchFamily="18" charset="0"/>
                        <a:ea typeface="Times New Roman" panose="02020603050405020304" pitchFamily="18" charset="0"/>
                      </a:endParaRPr>
                    </a:p>
                  </a:txBody>
                  <a:tcPr marL="23311" marR="23311" marT="0" marB="0"/>
                </a:tc>
                <a:tc>
                  <a:txBody>
                    <a:bodyPr/>
                    <a:lstStyle/>
                    <a:p>
                      <a:pPr>
                        <a:buNone/>
                      </a:pPr>
                      <a:r>
                        <a:rPr lang="en-US" sz="1100" dirty="0">
                          <a:effectLst/>
                          <a:latin typeface="Bookman Old Style" panose="02050604050505020204" pitchFamily="18" charset="0"/>
                        </a:rPr>
                        <a:t>Any person alleged to be liable may constitute a fund with the Court or other competent authority in any </a:t>
                      </a:r>
                      <a:r>
                        <a:rPr lang="en-US" sz="1100" b="1" dirty="0">
                          <a:effectLst/>
                          <a:latin typeface="Bookman Old Style" panose="02050604050505020204" pitchFamily="18" charset="0"/>
                        </a:rPr>
                        <a:t>State Party in which legal proceedings are instituted </a:t>
                      </a:r>
                      <a:r>
                        <a:rPr lang="en-US" sz="1100" dirty="0">
                          <a:effectLst/>
                          <a:latin typeface="Bookman Old Style" panose="02050604050505020204" pitchFamily="18" charset="0"/>
                        </a:rPr>
                        <a:t>in respect of claims subject to limitation (art. 11)</a:t>
                      </a:r>
                    </a:p>
                    <a:p>
                      <a:pPr>
                        <a:buNone/>
                      </a:pPr>
                      <a:r>
                        <a:rPr lang="en-US" sz="1100" dirty="0">
                          <a:effectLst/>
                          <a:latin typeface="Bookman Old Style" panose="02050604050505020204" pitchFamily="18" charset="0"/>
                        </a:rPr>
                        <a:t> </a:t>
                      </a:r>
                    </a:p>
                  </a:txBody>
                  <a:tcPr marL="23311" marR="23311" marT="0" marB="0"/>
                </a:tc>
                <a:extLst>
                  <a:ext uri="{0D108BD9-81ED-4DB2-BD59-A6C34878D82A}">
                    <a16:rowId xmlns:a16="http://schemas.microsoft.com/office/drawing/2014/main" val="3945942590"/>
                  </a:ext>
                </a:extLst>
              </a:tr>
              <a:tr h="1835492">
                <a:tc>
                  <a:txBody>
                    <a:bodyPr/>
                    <a:lstStyle/>
                    <a:p>
                      <a:pPr>
                        <a:buNone/>
                      </a:pPr>
                      <a:r>
                        <a:rPr lang="en-US" sz="1100">
                          <a:effectLst/>
                          <a:latin typeface="Bookman Old Style" panose="02050604050505020204" pitchFamily="18" charset="0"/>
                        </a:rPr>
                        <a:t>1969/1992 CLC</a:t>
                      </a:r>
                      <a:endParaRPr lang="en-US" sz="1100">
                        <a:effectLst/>
                        <a:latin typeface="Bookman Old Style" panose="02050604050505020204" pitchFamily="18" charset="0"/>
                        <a:ea typeface="Times New Roman" panose="02020603050405020304" pitchFamily="18" charset="0"/>
                      </a:endParaRPr>
                    </a:p>
                  </a:txBody>
                  <a:tcPr marL="23311" marR="23311" marT="0" marB="0"/>
                </a:tc>
                <a:tc>
                  <a:txBody>
                    <a:bodyPr/>
                    <a:lstStyle/>
                    <a:p>
                      <a:pPr>
                        <a:buNone/>
                      </a:pPr>
                      <a:r>
                        <a:rPr lang="en-US" sz="1100" dirty="0">
                          <a:effectLst/>
                          <a:latin typeface="Bookman Old Style" panose="02050604050505020204" pitchFamily="18" charset="0"/>
                        </a:rPr>
                        <a:t>This Convention shall apply exclusively : (a) to pollution damage caused (i) in the territory, including territorial sea, </a:t>
                      </a:r>
                      <a:r>
                        <a:rPr lang="en-US" sz="1100" b="0" dirty="0">
                          <a:effectLst/>
                          <a:latin typeface="Bookman Old Style" panose="02050604050505020204" pitchFamily="18" charset="0"/>
                        </a:rPr>
                        <a:t>of a </a:t>
                      </a:r>
                      <a:r>
                        <a:rPr lang="en-US" sz="1100" b="1" dirty="0">
                          <a:effectLst/>
                          <a:latin typeface="Bookman Old Style" panose="02050604050505020204" pitchFamily="18" charset="0"/>
                        </a:rPr>
                        <a:t>Contracting State</a:t>
                      </a:r>
                      <a:r>
                        <a:rPr lang="en-US" sz="1100" dirty="0">
                          <a:effectLst/>
                          <a:latin typeface="Bookman Old Style" panose="02050604050505020204" pitchFamily="18" charset="0"/>
                        </a:rPr>
                        <a:t>, and (ii) in the exclusive economic zone </a:t>
                      </a:r>
                      <a:r>
                        <a:rPr lang="en-US" sz="1100" b="0" dirty="0">
                          <a:effectLst/>
                          <a:latin typeface="Bookman Old Style" panose="02050604050505020204" pitchFamily="18" charset="0"/>
                        </a:rPr>
                        <a:t>of a </a:t>
                      </a:r>
                      <a:r>
                        <a:rPr lang="en-US" sz="1100" b="1" dirty="0">
                          <a:effectLst/>
                          <a:latin typeface="Bookman Old Style" panose="02050604050505020204" pitchFamily="18" charset="0"/>
                        </a:rPr>
                        <a:t>Contracting State (Art. II)</a:t>
                      </a:r>
                      <a:endParaRPr lang="en-US" sz="1100" b="1" dirty="0">
                        <a:effectLst/>
                        <a:latin typeface="Bookman Old Style" panose="02050604050505020204" pitchFamily="18" charset="0"/>
                        <a:ea typeface="Times New Roman" panose="02020603050405020304" pitchFamily="18" charset="0"/>
                      </a:endParaRPr>
                    </a:p>
                  </a:txBody>
                  <a:tcPr marL="23311" marR="23311" marT="0" marB="0"/>
                </a:tc>
                <a:tc>
                  <a:txBody>
                    <a:bodyPr/>
                    <a:lstStyle/>
                    <a:p>
                      <a:pPr>
                        <a:buNone/>
                      </a:pPr>
                      <a:r>
                        <a:rPr lang="en-US" sz="1100" dirty="0">
                          <a:effectLst/>
                          <a:latin typeface="Bookman Old Style" panose="02050604050505020204" pitchFamily="18" charset="0"/>
                        </a:rPr>
                        <a:t>Where an incident has caused pollution damage in the territory, including the territorial sea … of one or more Contracting States, or preventive measures have been taken to prevent or minimize pollution damage in such territory including the territorial sea … actions for compensation may </a:t>
                      </a:r>
                      <a:r>
                        <a:rPr lang="en-US" sz="1100" b="1" dirty="0">
                          <a:effectLst/>
                          <a:latin typeface="Bookman Old Style" panose="02050604050505020204" pitchFamily="18" charset="0"/>
                        </a:rPr>
                        <a:t>only be brought in the Courts of any such Contracting State or States </a:t>
                      </a:r>
                      <a:r>
                        <a:rPr lang="en-US" sz="1100" dirty="0">
                          <a:effectLst/>
                          <a:latin typeface="Bookman Old Style" panose="02050604050505020204" pitchFamily="18" charset="0"/>
                        </a:rPr>
                        <a:t>(Art. IX.1)</a:t>
                      </a:r>
                    </a:p>
                    <a:p>
                      <a:pPr>
                        <a:buNone/>
                      </a:pPr>
                      <a:r>
                        <a:rPr lang="en-US" sz="1100" dirty="0">
                          <a:effectLst/>
                          <a:latin typeface="Bookman Old Style" panose="02050604050505020204" pitchFamily="18" charset="0"/>
                        </a:rPr>
                        <a:t> </a:t>
                      </a:r>
                    </a:p>
                    <a:p>
                      <a:pPr>
                        <a:buNone/>
                      </a:pPr>
                      <a:r>
                        <a:rPr lang="en-US" sz="1100" dirty="0">
                          <a:effectLst/>
                          <a:latin typeface="Bookman Old Style" panose="02050604050505020204" pitchFamily="18" charset="0"/>
                        </a:rPr>
                        <a:t>After the fund has been constituted … the </a:t>
                      </a:r>
                      <a:r>
                        <a:rPr lang="en-US" sz="1100" b="1" dirty="0">
                          <a:effectLst/>
                          <a:latin typeface="Bookman Old Style" panose="02050604050505020204" pitchFamily="18" charset="0"/>
                        </a:rPr>
                        <a:t>Courts of the State in which the fund is constituted</a:t>
                      </a:r>
                      <a:r>
                        <a:rPr lang="en-US" sz="1100" dirty="0">
                          <a:effectLst/>
                          <a:latin typeface="Bookman Old Style" panose="02050604050505020204" pitchFamily="18" charset="0"/>
                        </a:rPr>
                        <a:t> shall be exclusively competent to determine all matters relating to the apportionment and distribution of the fund (Art. IX.3)</a:t>
                      </a:r>
                      <a:endParaRPr lang="en-US" sz="1100" dirty="0">
                        <a:effectLst/>
                        <a:latin typeface="Bookman Old Style" panose="02050604050505020204" pitchFamily="18" charset="0"/>
                        <a:ea typeface="Times New Roman" panose="02020603050405020304" pitchFamily="18" charset="0"/>
                      </a:endParaRPr>
                    </a:p>
                  </a:txBody>
                  <a:tcPr marL="23311" marR="23311" marT="0" marB="0"/>
                </a:tc>
                <a:extLst>
                  <a:ext uri="{0D108BD9-81ED-4DB2-BD59-A6C34878D82A}">
                    <a16:rowId xmlns:a16="http://schemas.microsoft.com/office/drawing/2014/main" val="4024520506"/>
                  </a:ext>
                </a:extLst>
              </a:tr>
              <a:tr h="1334903">
                <a:tc>
                  <a:txBody>
                    <a:bodyPr/>
                    <a:lstStyle/>
                    <a:p>
                      <a:pPr>
                        <a:buNone/>
                      </a:pPr>
                      <a:r>
                        <a:rPr lang="en-US" sz="1100" dirty="0">
                          <a:effectLst/>
                          <a:latin typeface="Bookman Old Style" panose="02050604050505020204" pitchFamily="18" charset="0"/>
                        </a:rPr>
                        <a:t>1992/2000 Fund</a:t>
                      </a:r>
                      <a:endParaRPr lang="en-US" sz="1100" dirty="0">
                        <a:effectLst/>
                        <a:latin typeface="Bookman Old Style" panose="02050604050505020204" pitchFamily="18" charset="0"/>
                        <a:ea typeface="Times New Roman" panose="02020603050405020304" pitchFamily="18" charset="0"/>
                      </a:endParaRPr>
                    </a:p>
                  </a:txBody>
                  <a:tcPr marL="23311" marR="23311" marT="0" marB="0"/>
                </a:tc>
                <a:tc>
                  <a:txBody>
                    <a:bodyPr/>
                    <a:lstStyle/>
                    <a:p>
                      <a:pPr>
                        <a:buNone/>
                      </a:pPr>
                      <a:r>
                        <a:rPr lang="en-US" sz="1100" dirty="0">
                          <a:effectLst/>
                          <a:latin typeface="Bookman Old Style" panose="02050604050505020204" pitchFamily="18" charset="0"/>
                        </a:rPr>
                        <a:t>This Convention shall apply exclusively : (a) to pollution damage caused (i) in the territory, including territorial sea, </a:t>
                      </a:r>
                      <a:r>
                        <a:rPr lang="en-US" sz="1100" b="0" dirty="0">
                          <a:effectLst/>
                          <a:latin typeface="Bookman Old Style" panose="02050604050505020204" pitchFamily="18" charset="0"/>
                        </a:rPr>
                        <a:t>of a </a:t>
                      </a:r>
                      <a:r>
                        <a:rPr lang="en-US" sz="1100" b="1" dirty="0">
                          <a:effectLst/>
                          <a:latin typeface="Bookman Old Style" panose="02050604050505020204" pitchFamily="18" charset="0"/>
                        </a:rPr>
                        <a:t>Contracting State</a:t>
                      </a:r>
                      <a:r>
                        <a:rPr lang="en-US" sz="1100" dirty="0">
                          <a:effectLst/>
                          <a:latin typeface="Bookman Old Style" panose="02050604050505020204" pitchFamily="18" charset="0"/>
                        </a:rPr>
                        <a:t>, and (ii) in the exclusive economic zone of a Contracting State (Art. 3)</a:t>
                      </a:r>
                      <a:endParaRPr lang="en-US" sz="1100" dirty="0">
                        <a:effectLst/>
                        <a:latin typeface="Bookman Old Style" panose="02050604050505020204" pitchFamily="18" charset="0"/>
                        <a:ea typeface="Times New Roman" panose="02020603050405020304" pitchFamily="18" charset="0"/>
                      </a:endParaRPr>
                    </a:p>
                  </a:txBody>
                  <a:tcPr marL="23311" marR="23311" marT="0" marB="0"/>
                </a:tc>
                <a:tc>
                  <a:txBody>
                    <a:bodyPr/>
                    <a:lstStyle/>
                    <a:p>
                      <a:pPr>
                        <a:buNone/>
                      </a:pPr>
                      <a:r>
                        <a:rPr lang="en-US" sz="1100" dirty="0">
                          <a:effectLst/>
                          <a:latin typeface="Bookman Old Style" panose="02050604050505020204" pitchFamily="18" charset="0"/>
                        </a:rPr>
                        <a:t>Subject to the subsequent provisions of this Article, any action against the Fund for compensation under article 4 of this Convention, </a:t>
                      </a:r>
                      <a:r>
                        <a:rPr lang="en-US" sz="1100" b="1" dirty="0">
                          <a:effectLst/>
                          <a:latin typeface="Bookman Old Style" panose="02050604050505020204" pitchFamily="18" charset="0"/>
                        </a:rPr>
                        <a:t>shall be brought only before a Court competent under Article IX of the 1992 Liability Convention</a:t>
                      </a:r>
                      <a:r>
                        <a:rPr lang="en-US" sz="1100" dirty="0">
                          <a:effectLst/>
                          <a:latin typeface="Bookman Old Style" panose="02050604050505020204" pitchFamily="18" charset="0"/>
                        </a:rPr>
                        <a:t> (Art. 7.1)  </a:t>
                      </a:r>
                    </a:p>
                    <a:p>
                      <a:pPr>
                        <a:buNone/>
                      </a:pPr>
                      <a:r>
                        <a:rPr lang="en-US" sz="1100" dirty="0">
                          <a:effectLst/>
                          <a:latin typeface="Bookman Old Style" panose="02050604050505020204" pitchFamily="18" charset="0"/>
                        </a:rPr>
                        <a:t> </a:t>
                      </a:r>
                    </a:p>
                    <a:p>
                      <a:pPr>
                        <a:buNone/>
                      </a:pPr>
                      <a:r>
                        <a:rPr lang="en-US" sz="1100" dirty="0">
                          <a:effectLst/>
                          <a:latin typeface="Bookman Old Style" panose="02050604050505020204" pitchFamily="18" charset="0"/>
                        </a:rPr>
                        <a:t>Each </a:t>
                      </a:r>
                      <a:r>
                        <a:rPr lang="en-US" sz="1100" b="1" dirty="0">
                          <a:effectLst/>
                          <a:latin typeface="Bookman Old Style" panose="02050604050505020204" pitchFamily="18" charset="0"/>
                        </a:rPr>
                        <a:t>Contracting State shall ensure that its Court possess the necessary jurisdiction </a:t>
                      </a:r>
                      <a:r>
                        <a:rPr lang="en-US" sz="1100" dirty="0">
                          <a:effectLst/>
                          <a:latin typeface="Bookman Old Style" panose="02050604050505020204" pitchFamily="18" charset="0"/>
                        </a:rPr>
                        <a:t>to entertain such actions against the Fund as are referred to in paragraph 1 (Art. 7.2)</a:t>
                      </a:r>
                      <a:endParaRPr lang="en-US" sz="1100" dirty="0">
                        <a:effectLst/>
                        <a:latin typeface="Bookman Old Style" panose="02050604050505020204" pitchFamily="18" charset="0"/>
                        <a:ea typeface="Times New Roman" panose="02020603050405020304" pitchFamily="18" charset="0"/>
                      </a:endParaRPr>
                    </a:p>
                  </a:txBody>
                  <a:tcPr marL="23311" marR="23311" marT="0" marB="0"/>
                </a:tc>
                <a:extLst>
                  <a:ext uri="{0D108BD9-81ED-4DB2-BD59-A6C34878D82A}">
                    <a16:rowId xmlns:a16="http://schemas.microsoft.com/office/drawing/2014/main" val="3167697195"/>
                  </a:ext>
                </a:extLst>
              </a:tr>
            </a:tbl>
          </a:graphicData>
        </a:graphic>
      </p:graphicFrame>
    </p:spTree>
    <p:extLst>
      <p:ext uri="{BB962C8B-B14F-4D97-AF65-F5344CB8AC3E}">
        <p14:creationId xmlns:p14="http://schemas.microsoft.com/office/powerpoint/2010/main" val="3569539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74A1632E-4A0E-0BD2-78F4-ECD9224D4A85}"/>
              </a:ext>
            </a:extLst>
          </p:cNvPr>
          <p:cNvSpPr>
            <a:spLocks noGrp="1"/>
          </p:cNvSpPr>
          <p:nvPr>
            <p:ph type="sldNum" sz="quarter" idx="12"/>
          </p:nvPr>
        </p:nvSpPr>
        <p:spPr/>
        <p:txBody>
          <a:bodyPr/>
          <a:lstStyle/>
          <a:p>
            <a:fld id="{3D11FEF1-701C-CD40-B282-95D30BC66917}" type="slidenum">
              <a:rPr lang="el-GR" smtClean="0"/>
              <a:t>4</a:t>
            </a:fld>
            <a:endParaRPr lang="el-GR"/>
          </a:p>
        </p:txBody>
      </p:sp>
      <p:graphicFrame>
        <p:nvGraphicFramePr>
          <p:cNvPr id="6" name="Πίνακας 5">
            <a:extLst>
              <a:ext uri="{FF2B5EF4-FFF2-40B4-BE49-F238E27FC236}">
                <a16:creationId xmlns:a16="http://schemas.microsoft.com/office/drawing/2014/main" id="{E5F084E9-858D-0157-11B8-3113B20BBEDF}"/>
              </a:ext>
            </a:extLst>
          </p:cNvPr>
          <p:cNvGraphicFramePr>
            <a:graphicFrameLocks noGrp="1"/>
          </p:cNvGraphicFramePr>
          <p:nvPr>
            <p:extLst>
              <p:ext uri="{D42A27DB-BD31-4B8C-83A1-F6EECF244321}">
                <p14:modId xmlns:p14="http://schemas.microsoft.com/office/powerpoint/2010/main" val="1718797925"/>
              </p:ext>
            </p:extLst>
          </p:nvPr>
        </p:nvGraphicFramePr>
        <p:xfrm>
          <a:off x="683663" y="644986"/>
          <a:ext cx="10485690" cy="6108994"/>
        </p:xfrm>
        <a:graphic>
          <a:graphicData uri="http://schemas.openxmlformats.org/drawingml/2006/table">
            <a:tbl>
              <a:tblPr firstRow="1" firstCol="1" bandRow="1">
                <a:tableStyleId>{5C22544A-7EE6-4342-B048-85BDC9FD1C3A}</a:tableStyleId>
              </a:tblPr>
              <a:tblGrid>
                <a:gridCol w="1982625">
                  <a:extLst>
                    <a:ext uri="{9D8B030D-6E8A-4147-A177-3AD203B41FA5}">
                      <a16:colId xmlns:a16="http://schemas.microsoft.com/office/drawing/2014/main" val="406874159"/>
                    </a:ext>
                  </a:extLst>
                </a:gridCol>
                <a:gridCol w="5050564">
                  <a:extLst>
                    <a:ext uri="{9D8B030D-6E8A-4147-A177-3AD203B41FA5}">
                      <a16:colId xmlns:a16="http://schemas.microsoft.com/office/drawing/2014/main" val="3271430232"/>
                    </a:ext>
                  </a:extLst>
                </a:gridCol>
                <a:gridCol w="3452501">
                  <a:extLst>
                    <a:ext uri="{9D8B030D-6E8A-4147-A177-3AD203B41FA5}">
                      <a16:colId xmlns:a16="http://schemas.microsoft.com/office/drawing/2014/main" val="1427317066"/>
                    </a:ext>
                  </a:extLst>
                </a:gridCol>
              </a:tblGrid>
              <a:tr h="2465216">
                <a:tc>
                  <a:txBody>
                    <a:bodyPr/>
                    <a:lstStyle/>
                    <a:p>
                      <a:pPr>
                        <a:buNone/>
                      </a:pPr>
                      <a:r>
                        <a:rPr lang="en-US" sz="1100">
                          <a:effectLst/>
                          <a:latin typeface="Bookman Old Style" panose="02050604050505020204" pitchFamily="18" charset="0"/>
                        </a:rPr>
                        <a:t>2001  Bunker </a:t>
                      </a:r>
                      <a:endParaRPr lang="en-US" sz="1100">
                        <a:effectLst/>
                        <a:latin typeface="Bookman Old Style" panose="02050604050505020204" pitchFamily="18" charset="0"/>
                        <a:ea typeface="Times New Roman" panose="02020603050405020304" pitchFamily="18" charset="0"/>
                      </a:endParaRPr>
                    </a:p>
                  </a:txBody>
                  <a:tcPr marL="21470" marR="21470" marT="0" marB="0"/>
                </a:tc>
                <a:tc>
                  <a:txBody>
                    <a:bodyPr/>
                    <a:lstStyle/>
                    <a:p>
                      <a:pPr algn="just">
                        <a:buNone/>
                      </a:pPr>
                      <a:r>
                        <a:rPr lang="en-US" sz="1100" dirty="0">
                          <a:effectLst/>
                          <a:latin typeface="Bookman Old Style" panose="02050604050505020204" pitchFamily="18" charset="0"/>
                        </a:rPr>
                        <a:t>This Convention shall apply exclusively : (a) to pollution damage caused (i) in the territory, including territorial sea, </a:t>
                      </a:r>
                      <a:r>
                        <a:rPr lang="en-US" sz="1100" u="sng" dirty="0">
                          <a:effectLst/>
                          <a:latin typeface="Bookman Old Style" panose="02050604050505020204" pitchFamily="18" charset="0"/>
                        </a:rPr>
                        <a:t>of a  State Party</a:t>
                      </a:r>
                      <a:r>
                        <a:rPr lang="en-US" sz="1100" dirty="0">
                          <a:effectLst/>
                          <a:latin typeface="Bookman Old Style" panose="02050604050505020204" pitchFamily="18" charset="0"/>
                        </a:rPr>
                        <a:t>, and (ii) in the exclusive economic zone </a:t>
                      </a:r>
                      <a:r>
                        <a:rPr lang="en-US" sz="1100" u="sng" dirty="0">
                          <a:effectLst/>
                          <a:latin typeface="Bookman Old Style" panose="02050604050505020204" pitchFamily="18" charset="0"/>
                        </a:rPr>
                        <a:t>of a State Party </a:t>
                      </a:r>
                      <a:r>
                        <a:rPr lang="en-US" sz="1100" dirty="0">
                          <a:effectLst/>
                          <a:latin typeface="Bookman Old Style" panose="02050604050505020204" pitchFamily="18" charset="0"/>
                        </a:rPr>
                        <a:t>(Art. 2)</a:t>
                      </a:r>
                      <a:endParaRPr lang="en-US" sz="1100" dirty="0">
                        <a:effectLst/>
                        <a:latin typeface="Bookman Old Style" panose="02050604050505020204" pitchFamily="18" charset="0"/>
                        <a:ea typeface="Times New Roman" panose="02020603050405020304" pitchFamily="18" charset="0"/>
                      </a:endParaRPr>
                    </a:p>
                  </a:txBody>
                  <a:tcPr marL="21470" marR="21470" marT="0" marB="0"/>
                </a:tc>
                <a:tc>
                  <a:txBody>
                    <a:bodyPr/>
                    <a:lstStyle/>
                    <a:p>
                      <a:pPr algn="just">
                        <a:buNone/>
                      </a:pPr>
                      <a:r>
                        <a:rPr lang="en-US" sz="1100" dirty="0">
                          <a:effectLst/>
                          <a:latin typeface="Bookman Old Style" panose="02050604050505020204" pitchFamily="18" charset="0"/>
                        </a:rPr>
                        <a:t>Where an incident has caused pollution damage in the territory, including the territorial sea, or in an area referred to in article 2(a)(ii) of one or more States Parties, or preventive measures have been taken to prevent pollution damage in such territory, including the territorial sea… actions for compensation against the shipowner, insurer or other person providing security … </a:t>
                      </a:r>
                      <a:r>
                        <a:rPr lang="en-US" sz="1100" u="sng" dirty="0">
                          <a:effectLst/>
                          <a:latin typeface="Bookman Old Style" panose="02050604050505020204" pitchFamily="18" charset="0"/>
                        </a:rPr>
                        <a:t>may be brought only in the Courts of any such States Parties (Art. 9.1)</a:t>
                      </a:r>
                    </a:p>
                    <a:p>
                      <a:pPr algn="just">
                        <a:buNone/>
                      </a:pPr>
                      <a:r>
                        <a:rPr lang="en-US" sz="1100" dirty="0">
                          <a:effectLst/>
                          <a:latin typeface="Bookman Old Style" panose="02050604050505020204" pitchFamily="18" charset="0"/>
                        </a:rPr>
                        <a:t> </a:t>
                      </a:r>
                    </a:p>
                    <a:p>
                      <a:pPr algn="just">
                        <a:buNone/>
                      </a:pPr>
                      <a:r>
                        <a:rPr lang="en-US" sz="1100" dirty="0">
                          <a:effectLst/>
                          <a:latin typeface="Bookman Old Style" panose="02050604050505020204" pitchFamily="18" charset="0"/>
                        </a:rPr>
                        <a:t>Each </a:t>
                      </a:r>
                      <a:r>
                        <a:rPr lang="en-US" sz="1100" u="sng" dirty="0">
                          <a:effectLst/>
                          <a:latin typeface="Bookman Old Style" panose="02050604050505020204" pitchFamily="18" charset="0"/>
                        </a:rPr>
                        <a:t>State Party shall ensure that its Courts have jurisdiction </a:t>
                      </a:r>
                      <a:r>
                        <a:rPr lang="en-US" sz="1100" dirty="0">
                          <a:effectLst/>
                          <a:latin typeface="Bookman Old Style" panose="02050604050505020204" pitchFamily="18" charset="0"/>
                        </a:rPr>
                        <a:t>to entertain actions for compensation under this Convention (Art. 9.3)</a:t>
                      </a:r>
                      <a:endParaRPr lang="en-US" sz="1100" dirty="0">
                        <a:effectLst/>
                        <a:latin typeface="Bookman Old Style" panose="02050604050505020204" pitchFamily="18" charset="0"/>
                        <a:ea typeface="Times New Roman" panose="02020603050405020304" pitchFamily="18" charset="0"/>
                      </a:endParaRPr>
                    </a:p>
                  </a:txBody>
                  <a:tcPr marL="21470" marR="21470" marT="0" marB="0"/>
                </a:tc>
                <a:extLst>
                  <a:ext uri="{0D108BD9-81ED-4DB2-BD59-A6C34878D82A}">
                    <a16:rowId xmlns:a16="http://schemas.microsoft.com/office/drawing/2014/main" val="18976973"/>
                  </a:ext>
                </a:extLst>
              </a:tr>
              <a:tr h="657391">
                <a:tc>
                  <a:txBody>
                    <a:bodyPr/>
                    <a:lstStyle/>
                    <a:p>
                      <a:pPr>
                        <a:buNone/>
                      </a:pPr>
                      <a:r>
                        <a:rPr lang="en-US" sz="1100">
                          <a:effectLst/>
                          <a:latin typeface="Bookman Old Style" panose="02050604050505020204" pitchFamily="18" charset="0"/>
                        </a:rPr>
                        <a:t>1952  Arrest </a:t>
                      </a:r>
                      <a:endParaRPr lang="en-US" sz="1100">
                        <a:effectLst/>
                        <a:latin typeface="Bookman Old Style" panose="02050604050505020204" pitchFamily="18" charset="0"/>
                        <a:ea typeface="Times New Roman" panose="02020603050405020304" pitchFamily="18" charset="0"/>
                      </a:endParaRPr>
                    </a:p>
                  </a:txBody>
                  <a:tcPr marL="21470" marR="21470" marT="0" marB="0"/>
                </a:tc>
                <a:tc>
                  <a:txBody>
                    <a:bodyPr/>
                    <a:lstStyle/>
                    <a:p>
                      <a:pPr algn="just">
                        <a:buNone/>
                      </a:pPr>
                      <a:r>
                        <a:rPr lang="en-US" sz="1100" dirty="0">
                          <a:effectLst/>
                          <a:latin typeface="Bookman Old Style" panose="02050604050505020204" pitchFamily="18" charset="0"/>
                        </a:rPr>
                        <a:t>The provisions of this Convention shall apply to any vessel flying the flag of a Contracting State in the jurisdiction of any </a:t>
                      </a:r>
                      <a:r>
                        <a:rPr lang="en-US" sz="1100" b="1" dirty="0">
                          <a:effectLst/>
                          <a:latin typeface="Bookman Old Style" panose="02050604050505020204" pitchFamily="18" charset="0"/>
                        </a:rPr>
                        <a:t>Contracting State </a:t>
                      </a:r>
                      <a:r>
                        <a:rPr lang="en-US" sz="1100" dirty="0">
                          <a:effectLst/>
                          <a:latin typeface="Bookman Old Style" panose="02050604050505020204" pitchFamily="18" charset="0"/>
                        </a:rPr>
                        <a:t>(Art. 8.1)</a:t>
                      </a:r>
                      <a:endParaRPr lang="en-US" sz="1100" dirty="0">
                        <a:effectLst/>
                        <a:latin typeface="Bookman Old Style" panose="02050604050505020204" pitchFamily="18" charset="0"/>
                        <a:ea typeface="Times New Roman" panose="02020603050405020304" pitchFamily="18" charset="0"/>
                      </a:endParaRPr>
                    </a:p>
                  </a:txBody>
                  <a:tcPr marL="21470" marR="21470" marT="0" marB="0"/>
                </a:tc>
                <a:tc>
                  <a:txBody>
                    <a:bodyPr/>
                    <a:lstStyle/>
                    <a:p>
                      <a:pPr algn="just">
                        <a:buNone/>
                      </a:pPr>
                      <a:r>
                        <a:rPr lang="en-US" sz="1100" dirty="0">
                          <a:effectLst/>
                          <a:latin typeface="Bookman Old Style" panose="02050604050505020204" pitchFamily="18" charset="0"/>
                        </a:rPr>
                        <a:t>A ship may only be arrested under the authority of a Court or of the appropriate judicial authority </a:t>
                      </a:r>
                      <a:r>
                        <a:rPr lang="en-US" sz="1100" b="1" dirty="0">
                          <a:effectLst/>
                          <a:latin typeface="Bookman Old Style" panose="02050604050505020204" pitchFamily="18" charset="0"/>
                        </a:rPr>
                        <a:t>of the Contracting State in which the arrest is made </a:t>
                      </a:r>
                      <a:r>
                        <a:rPr lang="en-US" sz="1100" dirty="0">
                          <a:effectLst/>
                          <a:latin typeface="Bookman Old Style" panose="02050604050505020204" pitchFamily="18" charset="0"/>
                        </a:rPr>
                        <a:t>(Art. 4)</a:t>
                      </a:r>
                      <a:endParaRPr lang="en-US" sz="1100" dirty="0">
                        <a:effectLst/>
                        <a:latin typeface="Bookman Old Style" panose="02050604050505020204" pitchFamily="18" charset="0"/>
                        <a:ea typeface="Times New Roman" panose="02020603050405020304" pitchFamily="18" charset="0"/>
                      </a:endParaRPr>
                    </a:p>
                  </a:txBody>
                  <a:tcPr marL="21470" marR="21470" marT="0" marB="0"/>
                </a:tc>
                <a:extLst>
                  <a:ext uri="{0D108BD9-81ED-4DB2-BD59-A6C34878D82A}">
                    <a16:rowId xmlns:a16="http://schemas.microsoft.com/office/drawing/2014/main" val="288304678"/>
                  </a:ext>
                </a:extLst>
              </a:tr>
              <a:tr h="1314782">
                <a:tc>
                  <a:txBody>
                    <a:bodyPr/>
                    <a:lstStyle/>
                    <a:p>
                      <a:pPr>
                        <a:buNone/>
                      </a:pPr>
                      <a:r>
                        <a:rPr lang="en-US" sz="1100">
                          <a:effectLst/>
                          <a:latin typeface="Bookman Old Style" panose="02050604050505020204" pitchFamily="18" charset="0"/>
                        </a:rPr>
                        <a:t>2001  Wreck removal</a:t>
                      </a:r>
                      <a:endParaRPr lang="en-US" sz="1100">
                        <a:effectLst/>
                        <a:latin typeface="Bookman Old Style" panose="02050604050505020204" pitchFamily="18" charset="0"/>
                        <a:ea typeface="Times New Roman" panose="02020603050405020304" pitchFamily="18" charset="0"/>
                      </a:endParaRPr>
                    </a:p>
                  </a:txBody>
                  <a:tcPr marL="21470" marR="21470" marT="0" marB="0"/>
                </a:tc>
                <a:tc>
                  <a:txBody>
                    <a:bodyPr/>
                    <a:lstStyle/>
                    <a:p>
                      <a:pPr algn="just">
                        <a:buNone/>
                      </a:pPr>
                      <a:r>
                        <a:rPr lang="en-US" sz="1100" dirty="0">
                          <a:effectLst/>
                          <a:latin typeface="Bookman Old Style" panose="02050604050505020204" pitchFamily="18" charset="0"/>
                        </a:rPr>
                        <a:t>Except as otherwise provided in this Convention, this Convention shall apply in the Convention Area (Art. 3.1)</a:t>
                      </a:r>
                    </a:p>
                    <a:p>
                      <a:pPr algn="just">
                        <a:buNone/>
                      </a:pPr>
                      <a:endParaRPr lang="en-US" sz="1100" dirty="0">
                        <a:effectLst/>
                        <a:latin typeface="Bookman Old Style" panose="02050604050505020204" pitchFamily="18" charset="0"/>
                      </a:endParaRPr>
                    </a:p>
                    <a:p>
                      <a:pPr algn="just">
                        <a:buNone/>
                      </a:pPr>
                      <a:r>
                        <a:rPr lang="en-US" sz="1100" dirty="0">
                          <a:effectLst/>
                          <a:latin typeface="Bookman Old Style" panose="02050604050505020204" pitchFamily="18" charset="0"/>
                        </a:rPr>
                        <a:t>“Convention Area”  means the exclusive economic zone of a State Party (Art. 1.1)</a:t>
                      </a:r>
                    </a:p>
                    <a:p>
                      <a:pPr algn="just">
                        <a:buNone/>
                      </a:pPr>
                      <a:r>
                        <a:rPr lang="en-US" sz="1100" dirty="0">
                          <a:effectLst/>
                          <a:latin typeface="Bookman Old Style" panose="02050604050505020204" pitchFamily="18" charset="0"/>
                        </a:rPr>
                        <a:t> </a:t>
                      </a:r>
                    </a:p>
                    <a:p>
                      <a:pPr algn="just">
                        <a:buNone/>
                      </a:pPr>
                      <a:r>
                        <a:rPr lang="en-US" sz="1100" b="1" dirty="0">
                          <a:effectLst/>
                          <a:latin typeface="Bookman Old Style" panose="02050604050505020204" pitchFamily="18" charset="0"/>
                        </a:rPr>
                        <a:t>A State Party </a:t>
                      </a:r>
                      <a:r>
                        <a:rPr lang="en-US" sz="1100" dirty="0">
                          <a:effectLst/>
                          <a:latin typeface="Bookman Old Style" panose="02050604050505020204" pitchFamily="18" charset="0"/>
                        </a:rPr>
                        <a:t>may extend the application of this Convention to wrecks located within its territory, including the territorial sea … (Art. 3.2)  </a:t>
                      </a:r>
                      <a:endParaRPr lang="en-US" sz="1100" dirty="0">
                        <a:effectLst/>
                        <a:latin typeface="Bookman Old Style" panose="02050604050505020204" pitchFamily="18" charset="0"/>
                        <a:ea typeface="Times New Roman" panose="02020603050405020304" pitchFamily="18" charset="0"/>
                      </a:endParaRPr>
                    </a:p>
                  </a:txBody>
                  <a:tcPr marL="21470" marR="21470" marT="0" marB="0"/>
                </a:tc>
                <a:tc>
                  <a:txBody>
                    <a:bodyPr/>
                    <a:lstStyle/>
                    <a:p>
                      <a:pPr algn="just">
                        <a:buNone/>
                      </a:pPr>
                      <a:r>
                        <a:rPr lang="en-US" sz="1100" dirty="0">
                          <a:effectLst/>
                          <a:latin typeface="Bookman Old Style" panose="02050604050505020204" pitchFamily="18" charset="0"/>
                        </a:rPr>
                        <a:t> </a:t>
                      </a:r>
                      <a:endParaRPr lang="en-US" sz="1100" dirty="0">
                        <a:effectLst/>
                        <a:latin typeface="Bookman Old Style" panose="02050604050505020204" pitchFamily="18" charset="0"/>
                        <a:ea typeface="Times New Roman" panose="02020603050405020304" pitchFamily="18" charset="0"/>
                      </a:endParaRPr>
                    </a:p>
                  </a:txBody>
                  <a:tcPr marL="21470" marR="21470" marT="0" marB="0"/>
                </a:tc>
                <a:extLst>
                  <a:ext uri="{0D108BD9-81ED-4DB2-BD59-A6C34878D82A}">
                    <a16:rowId xmlns:a16="http://schemas.microsoft.com/office/drawing/2014/main" val="826621915"/>
                  </a:ext>
                </a:extLst>
              </a:tr>
              <a:tr h="821739">
                <a:tc>
                  <a:txBody>
                    <a:bodyPr/>
                    <a:lstStyle/>
                    <a:p>
                      <a:pPr>
                        <a:buNone/>
                      </a:pPr>
                      <a:r>
                        <a:rPr lang="en-US" sz="1100">
                          <a:effectLst/>
                          <a:latin typeface="Bookman Old Style" panose="02050604050505020204" pitchFamily="18" charset="0"/>
                        </a:rPr>
                        <a:t>2022 Judicial sale of ships</a:t>
                      </a:r>
                      <a:endParaRPr lang="en-US" sz="1100">
                        <a:effectLst/>
                        <a:latin typeface="Bookman Old Style" panose="02050604050505020204" pitchFamily="18" charset="0"/>
                        <a:ea typeface="Times New Roman" panose="02020603050405020304" pitchFamily="18" charset="0"/>
                      </a:endParaRPr>
                    </a:p>
                  </a:txBody>
                  <a:tcPr marL="21470" marR="21470" marT="0" marB="0"/>
                </a:tc>
                <a:tc>
                  <a:txBody>
                    <a:bodyPr/>
                    <a:lstStyle/>
                    <a:p>
                      <a:pPr algn="just">
                        <a:buNone/>
                      </a:pPr>
                      <a:r>
                        <a:rPr lang="en-US" sz="1100" dirty="0">
                          <a:effectLst/>
                          <a:latin typeface="Bookman Old Style" panose="02050604050505020204" pitchFamily="18" charset="0"/>
                        </a:rPr>
                        <a:t>This Convention applies only to a judicial sale of a ship if : (a) the judicial sale is conducted in </a:t>
                      </a:r>
                      <a:r>
                        <a:rPr lang="en-US" sz="1100" b="1" dirty="0">
                          <a:effectLst/>
                          <a:latin typeface="Bookman Old Style" panose="02050604050505020204" pitchFamily="18" charset="0"/>
                        </a:rPr>
                        <a:t>a State Party </a:t>
                      </a:r>
                      <a:r>
                        <a:rPr lang="en-US" sz="1100" dirty="0">
                          <a:effectLst/>
                          <a:latin typeface="Bookman Old Style" panose="02050604050505020204" pitchFamily="18" charset="0"/>
                        </a:rPr>
                        <a:t>and (b) the ship is physically within the territory of the State of judicial state at the time of that sale (Art. 3)</a:t>
                      </a:r>
                      <a:endParaRPr lang="en-US" sz="1100" dirty="0">
                        <a:effectLst/>
                        <a:latin typeface="Bookman Old Style" panose="02050604050505020204" pitchFamily="18" charset="0"/>
                        <a:ea typeface="Times New Roman" panose="02020603050405020304" pitchFamily="18" charset="0"/>
                      </a:endParaRPr>
                    </a:p>
                  </a:txBody>
                  <a:tcPr marL="21470" marR="21470" marT="0" marB="0"/>
                </a:tc>
                <a:tc>
                  <a:txBody>
                    <a:bodyPr/>
                    <a:lstStyle/>
                    <a:p>
                      <a:pPr algn="just">
                        <a:buNone/>
                      </a:pPr>
                      <a:r>
                        <a:rPr lang="en-US" sz="1100" b="1" dirty="0">
                          <a:effectLst/>
                          <a:latin typeface="Bookman Old Style" panose="02050604050505020204" pitchFamily="18" charset="0"/>
                        </a:rPr>
                        <a:t>The Courts of the State of judicial sale shall have exclusive jurisdiction </a:t>
                      </a:r>
                      <a:r>
                        <a:rPr lang="en-US" sz="1100" dirty="0">
                          <a:effectLst/>
                          <a:latin typeface="Bookman Old Style" panose="02050604050505020204" pitchFamily="18" charset="0"/>
                        </a:rPr>
                        <a:t>to hear any claim or application to avoid a judicial sale of a ship conducted in that State that confers clean title to the ship or to suspend its effects (Art. 9.1)</a:t>
                      </a:r>
                      <a:endParaRPr lang="en-US" sz="1100" dirty="0">
                        <a:effectLst/>
                        <a:latin typeface="Bookman Old Style" panose="02050604050505020204" pitchFamily="18" charset="0"/>
                        <a:ea typeface="Times New Roman" panose="02020603050405020304" pitchFamily="18" charset="0"/>
                      </a:endParaRPr>
                    </a:p>
                  </a:txBody>
                  <a:tcPr marL="21470" marR="21470" marT="0" marB="0"/>
                </a:tc>
                <a:extLst>
                  <a:ext uri="{0D108BD9-81ED-4DB2-BD59-A6C34878D82A}">
                    <a16:rowId xmlns:a16="http://schemas.microsoft.com/office/drawing/2014/main" val="4009641488"/>
                  </a:ext>
                </a:extLst>
              </a:tr>
              <a:tr h="744514">
                <a:tc>
                  <a:txBody>
                    <a:bodyPr/>
                    <a:lstStyle/>
                    <a:p>
                      <a:pPr>
                        <a:buNone/>
                      </a:pPr>
                      <a:r>
                        <a:rPr lang="en-US" sz="1100">
                          <a:effectLst/>
                          <a:latin typeface="Bookman Old Style" panose="02050604050505020204" pitchFamily="18" charset="0"/>
                        </a:rPr>
                        <a:t>1924/1968 Hague Visby Rules</a:t>
                      </a:r>
                      <a:endParaRPr lang="en-US" sz="1100">
                        <a:effectLst/>
                        <a:latin typeface="Bookman Old Style" panose="02050604050505020204" pitchFamily="18" charset="0"/>
                        <a:ea typeface="Times New Roman" panose="02020603050405020304" pitchFamily="18" charset="0"/>
                      </a:endParaRPr>
                    </a:p>
                  </a:txBody>
                  <a:tcPr marL="21470" marR="21470" marT="0" marB="0"/>
                </a:tc>
                <a:tc>
                  <a:txBody>
                    <a:bodyPr/>
                    <a:lstStyle/>
                    <a:p>
                      <a:pPr algn="just">
                        <a:buNone/>
                      </a:pPr>
                      <a:r>
                        <a:rPr lang="en-US" sz="1100" dirty="0">
                          <a:effectLst/>
                          <a:latin typeface="Bookman Old Style" panose="02050604050505020204" pitchFamily="18" charset="0"/>
                        </a:rPr>
                        <a:t>The provisions of these Rules shall apply to every bill of lading relating to the carriage of goods between ports in two different States if (a) the bill of lading is issued in a </a:t>
                      </a:r>
                      <a:r>
                        <a:rPr lang="en-US" sz="1100" b="1" dirty="0">
                          <a:effectLst/>
                          <a:latin typeface="Bookman Old Style" panose="02050604050505020204" pitchFamily="18" charset="0"/>
                        </a:rPr>
                        <a:t>Contracting State </a:t>
                      </a:r>
                      <a:r>
                        <a:rPr lang="en-US" sz="1100" dirty="0">
                          <a:effectLst/>
                          <a:latin typeface="Bookman Old Style" panose="02050604050505020204" pitchFamily="18" charset="0"/>
                        </a:rPr>
                        <a:t>or (b) the carriage is from a port in a </a:t>
                      </a:r>
                      <a:r>
                        <a:rPr lang="en-US" sz="1100" b="1" dirty="0">
                          <a:effectLst/>
                          <a:latin typeface="Bookman Old Style" panose="02050604050505020204" pitchFamily="18" charset="0"/>
                        </a:rPr>
                        <a:t>Contracting State</a:t>
                      </a:r>
                      <a:r>
                        <a:rPr lang="en-US" sz="1100" dirty="0">
                          <a:effectLst/>
                          <a:latin typeface="Bookman Old Style" panose="02050604050505020204" pitchFamily="18" charset="0"/>
                        </a:rPr>
                        <a:t>, or … (Art. X).</a:t>
                      </a:r>
                      <a:endParaRPr lang="en-US" sz="1100" dirty="0">
                        <a:effectLst/>
                        <a:latin typeface="Bookman Old Style" panose="02050604050505020204" pitchFamily="18" charset="0"/>
                        <a:ea typeface="Times New Roman" panose="02020603050405020304" pitchFamily="18" charset="0"/>
                      </a:endParaRPr>
                    </a:p>
                  </a:txBody>
                  <a:tcPr marL="21470" marR="21470" marT="0" marB="0"/>
                </a:tc>
                <a:tc>
                  <a:txBody>
                    <a:bodyPr/>
                    <a:lstStyle/>
                    <a:p>
                      <a:pPr algn="just">
                        <a:buNone/>
                      </a:pPr>
                      <a:r>
                        <a:rPr lang="en-US" sz="1100" dirty="0">
                          <a:effectLst/>
                          <a:latin typeface="Bookman Old Style" panose="02050604050505020204" pitchFamily="18" charset="0"/>
                        </a:rPr>
                        <a:t> </a:t>
                      </a:r>
                      <a:endParaRPr lang="en-US" sz="1100" dirty="0">
                        <a:effectLst/>
                        <a:latin typeface="Bookman Old Style" panose="02050604050505020204" pitchFamily="18" charset="0"/>
                        <a:ea typeface="Times New Roman" panose="02020603050405020304" pitchFamily="18" charset="0"/>
                      </a:endParaRPr>
                    </a:p>
                  </a:txBody>
                  <a:tcPr marL="21470" marR="21470" marT="0" marB="0"/>
                </a:tc>
                <a:extLst>
                  <a:ext uri="{0D108BD9-81ED-4DB2-BD59-A6C34878D82A}">
                    <a16:rowId xmlns:a16="http://schemas.microsoft.com/office/drawing/2014/main" val="1024891744"/>
                  </a:ext>
                </a:extLst>
              </a:tr>
            </a:tbl>
          </a:graphicData>
        </a:graphic>
      </p:graphicFrame>
    </p:spTree>
    <p:extLst>
      <p:ext uri="{BB962C8B-B14F-4D97-AF65-F5344CB8AC3E}">
        <p14:creationId xmlns:p14="http://schemas.microsoft.com/office/powerpoint/2010/main" val="3138300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C04BC1CC-A8C1-8786-ACE5-F5A6A2C15C52}"/>
              </a:ext>
            </a:extLst>
          </p:cNvPr>
          <p:cNvSpPr>
            <a:spLocks noGrp="1"/>
          </p:cNvSpPr>
          <p:nvPr>
            <p:ph type="sldNum" sz="quarter" idx="12"/>
          </p:nvPr>
        </p:nvSpPr>
        <p:spPr/>
        <p:txBody>
          <a:bodyPr/>
          <a:lstStyle/>
          <a:p>
            <a:fld id="{3D11FEF1-701C-CD40-B282-95D30BC66917}" type="slidenum">
              <a:rPr lang="el-GR" smtClean="0"/>
              <a:t>5</a:t>
            </a:fld>
            <a:endParaRPr lang="el-GR"/>
          </a:p>
        </p:txBody>
      </p:sp>
      <p:sp>
        <p:nvSpPr>
          <p:cNvPr id="5" name="TextBox 4">
            <a:extLst>
              <a:ext uri="{FF2B5EF4-FFF2-40B4-BE49-F238E27FC236}">
                <a16:creationId xmlns:a16="http://schemas.microsoft.com/office/drawing/2014/main" id="{00363321-0C5B-20FF-0659-DFE6EFBC8DA4}"/>
              </a:ext>
            </a:extLst>
          </p:cNvPr>
          <p:cNvSpPr txBox="1"/>
          <p:nvPr/>
        </p:nvSpPr>
        <p:spPr>
          <a:xfrm>
            <a:off x="5385986" y="672420"/>
            <a:ext cx="6105970" cy="646331"/>
          </a:xfrm>
          <a:prstGeom prst="rect">
            <a:avLst/>
          </a:prstGeom>
          <a:noFill/>
        </p:spPr>
        <p:txBody>
          <a:bodyPr wrap="square">
            <a:spAutoFit/>
          </a:bodyPr>
          <a:lstStyle/>
          <a:p>
            <a:r>
              <a:rPr lang="en-US" sz="1800" b="1" u="sng" dirty="0">
                <a:solidFill>
                  <a:schemeClr val="bg1"/>
                </a:solidFill>
                <a:latin typeface="Bookman Old Style" panose="02050604050505020204" pitchFamily="18" charset="0"/>
              </a:rPr>
              <a:t>TABLE B </a:t>
            </a:r>
            <a:br>
              <a:rPr lang="el-GR" sz="1800" b="1" u="sng" dirty="0">
                <a:solidFill>
                  <a:schemeClr val="bg1"/>
                </a:solidFill>
                <a:latin typeface="Bookman Old Style" panose="02050604050505020204" pitchFamily="18" charset="0"/>
              </a:rPr>
            </a:br>
            <a:endParaRPr lang="en-US" dirty="0">
              <a:solidFill>
                <a:schemeClr val="bg1"/>
              </a:solidFill>
            </a:endParaRPr>
          </a:p>
        </p:txBody>
      </p:sp>
      <p:graphicFrame>
        <p:nvGraphicFramePr>
          <p:cNvPr id="6" name="Πίνακας 5">
            <a:extLst>
              <a:ext uri="{FF2B5EF4-FFF2-40B4-BE49-F238E27FC236}">
                <a16:creationId xmlns:a16="http://schemas.microsoft.com/office/drawing/2014/main" id="{4A576DAB-017E-287E-6665-6960F7A6CD52}"/>
              </a:ext>
            </a:extLst>
          </p:cNvPr>
          <p:cNvGraphicFramePr>
            <a:graphicFrameLocks noGrp="1"/>
          </p:cNvGraphicFramePr>
          <p:nvPr>
            <p:extLst>
              <p:ext uri="{D42A27DB-BD31-4B8C-83A1-F6EECF244321}">
                <p14:modId xmlns:p14="http://schemas.microsoft.com/office/powerpoint/2010/main" val="3243439361"/>
              </p:ext>
            </p:extLst>
          </p:nvPr>
        </p:nvGraphicFramePr>
        <p:xfrm>
          <a:off x="616009" y="1447062"/>
          <a:ext cx="11151550" cy="2600403"/>
        </p:xfrm>
        <a:graphic>
          <a:graphicData uri="http://schemas.openxmlformats.org/drawingml/2006/table">
            <a:tbl>
              <a:tblPr firstRow="1" firstCol="1" bandRow="1">
                <a:tableStyleId>{5C22544A-7EE6-4342-B048-85BDC9FD1C3A}</a:tableStyleId>
              </a:tblPr>
              <a:tblGrid>
                <a:gridCol w="3084320">
                  <a:extLst>
                    <a:ext uri="{9D8B030D-6E8A-4147-A177-3AD203B41FA5}">
                      <a16:colId xmlns:a16="http://schemas.microsoft.com/office/drawing/2014/main" val="104694259"/>
                    </a:ext>
                  </a:extLst>
                </a:gridCol>
                <a:gridCol w="8067230">
                  <a:extLst>
                    <a:ext uri="{9D8B030D-6E8A-4147-A177-3AD203B41FA5}">
                      <a16:colId xmlns:a16="http://schemas.microsoft.com/office/drawing/2014/main" val="3354042421"/>
                    </a:ext>
                  </a:extLst>
                </a:gridCol>
              </a:tblGrid>
              <a:tr h="145245">
                <a:tc>
                  <a:txBody>
                    <a:bodyPr/>
                    <a:lstStyle/>
                    <a:p>
                      <a:pPr>
                        <a:buNone/>
                      </a:pPr>
                      <a:r>
                        <a:rPr lang="en-US" sz="1100">
                          <a:effectLst/>
                          <a:latin typeface="Bookman Old Style" panose="02050604050505020204" pitchFamily="18" charset="0"/>
                        </a:rPr>
                        <a:t>Convention</a:t>
                      </a:r>
                      <a:endParaRPr lang="en-US" sz="1100">
                        <a:effectLst/>
                        <a:latin typeface="Bookman Old Style" panose="02050604050505020204" pitchFamily="18" charset="0"/>
                        <a:ea typeface="Times New Roman" panose="02020603050405020304" pitchFamily="18" charset="0"/>
                      </a:endParaRPr>
                    </a:p>
                  </a:txBody>
                  <a:tcPr marL="23311" marR="23311" marT="0" marB="0"/>
                </a:tc>
                <a:tc>
                  <a:txBody>
                    <a:bodyPr/>
                    <a:lstStyle/>
                    <a:p>
                      <a:pPr>
                        <a:buNone/>
                      </a:pPr>
                      <a:r>
                        <a:rPr lang="en-US" sz="1100">
                          <a:effectLst/>
                          <a:latin typeface="Bookman Old Style" panose="02050604050505020204" pitchFamily="18" charset="0"/>
                        </a:rPr>
                        <a:t>Scope of application</a:t>
                      </a:r>
                      <a:endParaRPr lang="en-US" sz="1100">
                        <a:effectLst/>
                        <a:latin typeface="Bookman Old Style" panose="02050604050505020204" pitchFamily="18" charset="0"/>
                        <a:ea typeface="Times New Roman" panose="02020603050405020304" pitchFamily="18" charset="0"/>
                      </a:endParaRPr>
                    </a:p>
                  </a:txBody>
                  <a:tcPr marL="23311" marR="23311" marT="0" marB="0"/>
                </a:tc>
                <a:extLst>
                  <a:ext uri="{0D108BD9-81ED-4DB2-BD59-A6C34878D82A}">
                    <a16:rowId xmlns:a16="http://schemas.microsoft.com/office/drawing/2014/main" val="693989423"/>
                  </a:ext>
                </a:extLst>
              </a:tr>
              <a:tr h="368430">
                <a:tc>
                  <a:txBody>
                    <a:bodyPr/>
                    <a:lstStyle/>
                    <a:p>
                      <a:pPr>
                        <a:buNone/>
                      </a:pPr>
                      <a:r>
                        <a:rPr lang="en-US" sz="1100" dirty="0">
                          <a:effectLst/>
                          <a:latin typeface="Bookman Old Style" panose="02050604050505020204" pitchFamily="18" charset="0"/>
                        </a:rPr>
                        <a:t>1989 Salvage</a:t>
                      </a:r>
                      <a:endParaRPr lang="en-US" sz="1100" dirty="0">
                        <a:effectLst/>
                        <a:latin typeface="Bookman Old Style" panose="02050604050505020204" pitchFamily="18" charset="0"/>
                        <a:ea typeface="Times New Roman" panose="02020603050405020304" pitchFamily="18" charset="0"/>
                      </a:endParaRPr>
                    </a:p>
                  </a:txBody>
                  <a:tcPr marL="23311" marR="23311" marT="0" marB="0"/>
                </a:tc>
                <a:tc>
                  <a:txBody>
                    <a:bodyPr/>
                    <a:lstStyle/>
                    <a:p>
                      <a:pPr>
                        <a:buNone/>
                      </a:pPr>
                      <a:r>
                        <a:rPr lang="en-US" sz="1100" dirty="0">
                          <a:effectLst/>
                          <a:latin typeface="Bookman Old Style" panose="02050604050505020204" pitchFamily="18" charset="0"/>
                        </a:rPr>
                        <a:t>This Convention shall apply </a:t>
                      </a:r>
                      <a:r>
                        <a:rPr lang="en-US" sz="1100" b="0" u="sng" dirty="0">
                          <a:effectLst/>
                          <a:latin typeface="Bookman Old Style" panose="02050604050505020204" pitchFamily="18" charset="0"/>
                        </a:rPr>
                        <a:t>whenever arbitral or Court proceedings are brought in a </a:t>
                      </a:r>
                      <a:r>
                        <a:rPr lang="en-US" sz="1100" b="1" dirty="0">
                          <a:effectLst/>
                          <a:latin typeface="Bookman Old Style" panose="02050604050505020204" pitchFamily="18" charset="0"/>
                        </a:rPr>
                        <a:t>State Party  </a:t>
                      </a:r>
                      <a:r>
                        <a:rPr lang="en-US" sz="1100" b="0" dirty="0">
                          <a:effectLst/>
                          <a:latin typeface="Bookman Old Style" panose="02050604050505020204" pitchFamily="18" charset="0"/>
                        </a:rPr>
                        <a:t>(art. 2)</a:t>
                      </a:r>
                      <a:endParaRPr lang="en-US" sz="1100" b="0" dirty="0">
                        <a:effectLst/>
                        <a:latin typeface="Bookman Old Style" panose="02050604050505020204" pitchFamily="18" charset="0"/>
                        <a:ea typeface="Times New Roman" panose="02020603050405020304" pitchFamily="18" charset="0"/>
                      </a:endParaRPr>
                    </a:p>
                  </a:txBody>
                  <a:tcPr marL="23311" marR="23311" marT="0" marB="0"/>
                </a:tc>
                <a:extLst>
                  <a:ext uri="{0D108BD9-81ED-4DB2-BD59-A6C34878D82A}">
                    <a16:rowId xmlns:a16="http://schemas.microsoft.com/office/drawing/2014/main" val="246313627"/>
                  </a:ext>
                </a:extLst>
              </a:tr>
              <a:tr h="593385">
                <a:tc>
                  <a:txBody>
                    <a:bodyPr/>
                    <a:lstStyle/>
                    <a:p>
                      <a:pPr>
                        <a:buNone/>
                      </a:pPr>
                      <a:r>
                        <a:rPr lang="en-US" sz="1100" dirty="0">
                          <a:effectLst/>
                          <a:latin typeface="Bookman Old Style" panose="02050604050505020204" pitchFamily="18" charset="0"/>
                        </a:rPr>
                        <a:t>1976  LLMC</a:t>
                      </a:r>
                      <a:endParaRPr lang="en-US" sz="1100" dirty="0">
                        <a:effectLst/>
                        <a:latin typeface="Bookman Old Style" panose="02050604050505020204" pitchFamily="18" charset="0"/>
                        <a:ea typeface="Times New Roman" panose="02020603050405020304" pitchFamily="18" charset="0"/>
                      </a:endParaRPr>
                    </a:p>
                  </a:txBody>
                  <a:tcPr marL="23311" marR="23311" marT="0" marB="0"/>
                </a:tc>
                <a:tc>
                  <a:txBody>
                    <a:bodyPr/>
                    <a:lstStyle/>
                    <a:p>
                      <a:pPr>
                        <a:buNone/>
                      </a:pPr>
                      <a:r>
                        <a:rPr lang="en-US" sz="1100" b="0" dirty="0">
                          <a:effectLst/>
                          <a:latin typeface="Bookman Old Style" panose="02050604050505020204" pitchFamily="18" charset="0"/>
                        </a:rPr>
                        <a:t>This Convention shall apply whenever any person referred to in Article 1 </a:t>
                      </a:r>
                      <a:r>
                        <a:rPr lang="en-US" sz="1100" b="0" u="sng" dirty="0">
                          <a:effectLst/>
                          <a:latin typeface="Bookman Old Style" panose="02050604050505020204" pitchFamily="18" charset="0"/>
                        </a:rPr>
                        <a:t>seeks to limit his liability before the Court of a </a:t>
                      </a:r>
                      <a:r>
                        <a:rPr lang="en-US" sz="1100" b="1" dirty="0">
                          <a:effectLst/>
                          <a:latin typeface="Bookman Old Style" panose="02050604050505020204" pitchFamily="18" charset="0"/>
                        </a:rPr>
                        <a:t>State Party </a:t>
                      </a:r>
                      <a:r>
                        <a:rPr lang="en-US" sz="1100" b="0" dirty="0">
                          <a:effectLst/>
                          <a:latin typeface="Bookman Old Style" panose="02050604050505020204" pitchFamily="18" charset="0"/>
                        </a:rPr>
                        <a:t>or seeks to procure the release of a ship or other property or the discharge of any </a:t>
                      </a:r>
                      <a:r>
                        <a:rPr lang="en-US" sz="1100" b="0" u="sng" dirty="0">
                          <a:effectLst/>
                          <a:latin typeface="Bookman Old Style" panose="02050604050505020204" pitchFamily="18" charset="0"/>
                        </a:rPr>
                        <a:t>security given within the jurisdiction of any such </a:t>
                      </a:r>
                      <a:r>
                        <a:rPr lang="en-US" sz="1100" b="1" u="sng" dirty="0">
                          <a:effectLst/>
                          <a:latin typeface="Bookman Old Style" panose="02050604050505020204" pitchFamily="18" charset="0"/>
                        </a:rPr>
                        <a:t>State</a:t>
                      </a:r>
                      <a:r>
                        <a:rPr lang="en-US" sz="1100" b="0" u="sng" dirty="0">
                          <a:effectLst/>
                          <a:latin typeface="Bookman Old Style" panose="02050604050505020204" pitchFamily="18" charset="0"/>
                        </a:rPr>
                        <a:t>  </a:t>
                      </a:r>
                      <a:r>
                        <a:rPr lang="en-US" sz="1100" b="0" dirty="0">
                          <a:effectLst/>
                          <a:latin typeface="Bookman Old Style" panose="02050604050505020204" pitchFamily="18" charset="0"/>
                        </a:rPr>
                        <a:t>(art. 15)</a:t>
                      </a:r>
                      <a:endParaRPr lang="en-US" sz="1100" b="0" dirty="0">
                        <a:effectLst/>
                        <a:latin typeface="Bookman Old Style" panose="02050604050505020204" pitchFamily="18" charset="0"/>
                        <a:ea typeface="Times New Roman" panose="02020603050405020304" pitchFamily="18" charset="0"/>
                      </a:endParaRPr>
                    </a:p>
                  </a:txBody>
                  <a:tcPr marL="23311" marR="23311" marT="0" marB="0"/>
                </a:tc>
                <a:extLst>
                  <a:ext uri="{0D108BD9-81ED-4DB2-BD59-A6C34878D82A}">
                    <a16:rowId xmlns:a16="http://schemas.microsoft.com/office/drawing/2014/main" val="4227136681"/>
                  </a:ext>
                </a:extLst>
              </a:tr>
              <a:tr h="521533">
                <a:tc>
                  <a:txBody>
                    <a:bodyPr/>
                    <a:lstStyle/>
                    <a:p>
                      <a:pPr>
                        <a:buNone/>
                      </a:pPr>
                      <a:r>
                        <a:rPr lang="en-US" sz="1100">
                          <a:effectLst/>
                          <a:latin typeface="Bookman Old Style" panose="02050604050505020204" pitchFamily="18" charset="0"/>
                        </a:rPr>
                        <a:t>1969/1992 CLC</a:t>
                      </a:r>
                      <a:endParaRPr lang="en-US" sz="1100">
                        <a:effectLst/>
                        <a:latin typeface="Bookman Old Style" panose="02050604050505020204" pitchFamily="18" charset="0"/>
                        <a:ea typeface="Times New Roman" panose="02020603050405020304" pitchFamily="18" charset="0"/>
                      </a:endParaRPr>
                    </a:p>
                  </a:txBody>
                  <a:tcPr marL="23311" marR="23311" marT="0" marB="0"/>
                </a:tc>
                <a:tc>
                  <a:txBody>
                    <a:bodyPr/>
                    <a:lstStyle/>
                    <a:p>
                      <a:pPr>
                        <a:buNone/>
                      </a:pPr>
                      <a:r>
                        <a:rPr lang="en-US" sz="1100" b="0" dirty="0">
                          <a:effectLst/>
                          <a:latin typeface="Bookman Old Style" panose="02050604050505020204" pitchFamily="18" charset="0"/>
                        </a:rPr>
                        <a:t>This Convention shall apply exclusively : (a) </a:t>
                      </a:r>
                      <a:r>
                        <a:rPr lang="en-US" sz="1100" b="0" u="sng" dirty="0">
                          <a:effectLst/>
                          <a:latin typeface="Bookman Old Style" panose="02050604050505020204" pitchFamily="18" charset="0"/>
                        </a:rPr>
                        <a:t>to pollution damage caused </a:t>
                      </a:r>
                      <a:r>
                        <a:rPr lang="en-US" sz="1100" b="0" dirty="0">
                          <a:effectLst/>
                          <a:latin typeface="Bookman Old Style" panose="02050604050505020204" pitchFamily="18" charset="0"/>
                        </a:rPr>
                        <a:t>(i) in the territory, including territorial sea, of a </a:t>
                      </a:r>
                      <a:r>
                        <a:rPr lang="en-US" sz="1100" b="1" dirty="0">
                          <a:effectLst/>
                          <a:latin typeface="Bookman Old Style" panose="02050604050505020204" pitchFamily="18" charset="0"/>
                        </a:rPr>
                        <a:t>Contracting State</a:t>
                      </a:r>
                      <a:r>
                        <a:rPr lang="en-US" sz="1100" b="0" dirty="0">
                          <a:effectLst/>
                          <a:latin typeface="Bookman Old Style" panose="02050604050505020204" pitchFamily="18" charset="0"/>
                        </a:rPr>
                        <a:t>, and (ii) in the exclusive economic zone of a </a:t>
                      </a:r>
                      <a:r>
                        <a:rPr lang="en-US" sz="1100" b="1" dirty="0">
                          <a:effectLst/>
                          <a:latin typeface="Bookman Old Style" panose="02050604050505020204" pitchFamily="18" charset="0"/>
                        </a:rPr>
                        <a:t>Contracting State </a:t>
                      </a:r>
                      <a:r>
                        <a:rPr lang="en-US" sz="1100" b="0" dirty="0">
                          <a:effectLst/>
                          <a:latin typeface="Bookman Old Style" panose="02050604050505020204" pitchFamily="18" charset="0"/>
                        </a:rPr>
                        <a:t>(Art. II)</a:t>
                      </a:r>
                      <a:endParaRPr lang="en-US" sz="1100" b="0" dirty="0">
                        <a:effectLst/>
                        <a:latin typeface="Bookman Old Style" panose="02050604050505020204" pitchFamily="18" charset="0"/>
                        <a:ea typeface="Times New Roman" panose="02020603050405020304" pitchFamily="18" charset="0"/>
                      </a:endParaRPr>
                    </a:p>
                  </a:txBody>
                  <a:tcPr marL="23311" marR="23311" marT="0" marB="0"/>
                </a:tc>
                <a:extLst>
                  <a:ext uri="{0D108BD9-81ED-4DB2-BD59-A6C34878D82A}">
                    <a16:rowId xmlns:a16="http://schemas.microsoft.com/office/drawing/2014/main" val="2117613686"/>
                  </a:ext>
                </a:extLst>
              </a:tr>
              <a:tr h="949415">
                <a:tc>
                  <a:txBody>
                    <a:bodyPr/>
                    <a:lstStyle/>
                    <a:p>
                      <a:pPr>
                        <a:buNone/>
                      </a:pPr>
                      <a:r>
                        <a:rPr lang="en-US" sz="1100" dirty="0">
                          <a:effectLst/>
                          <a:latin typeface="Bookman Old Style" panose="02050604050505020204" pitchFamily="18" charset="0"/>
                        </a:rPr>
                        <a:t>1992/2000 Fund</a:t>
                      </a:r>
                      <a:endParaRPr lang="en-US" sz="1100" dirty="0">
                        <a:effectLst/>
                        <a:latin typeface="Bookman Old Style" panose="02050604050505020204" pitchFamily="18" charset="0"/>
                        <a:ea typeface="Times New Roman" panose="02020603050405020304" pitchFamily="18" charset="0"/>
                      </a:endParaRPr>
                    </a:p>
                  </a:txBody>
                  <a:tcPr marL="23311" marR="23311" marT="0" marB="0"/>
                </a:tc>
                <a:tc>
                  <a:txBody>
                    <a:bodyPr/>
                    <a:lstStyle/>
                    <a:p>
                      <a:pPr>
                        <a:buNone/>
                      </a:pPr>
                      <a:r>
                        <a:rPr lang="en-US" sz="1100" b="0" dirty="0">
                          <a:effectLst/>
                          <a:latin typeface="Bookman Old Style" panose="02050604050505020204" pitchFamily="18" charset="0"/>
                        </a:rPr>
                        <a:t>This Convention shall apply exclusively : (a) </a:t>
                      </a:r>
                      <a:r>
                        <a:rPr lang="en-US" sz="1100" b="0" u="sng" dirty="0">
                          <a:effectLst/>
                          <a:latin typeface="Bookman Old Style" panose="02050604050505020204" pitchFamily="18" charset="0"/>
                        </a:rPr>
                        <a:t>to pollution damage caused </a:t>
                      </a:r>
                      <a:r>
                        <a:rPr lang="en-US" sz="1100" b="0" dirty="0">
                          <a:effectLst/>
                          <a:latin typeface="Bookman Old Style" panose="02050604050505020204" pitchFamily="18" charset="0"/>
                        </a:rPr>
                        <a:t>(i) in the territory, including territorial sea, of a </a:t>
                      </a:r>
                      <a:r>
                        <a:rPr lang="en-US" sz="1100" b="1" dirty="0">
                          <a:effectLst/>
                          <a:latin typeface="Bookman Old Style" panose="02050604050505020204" pitchFamily="18" charset="0"/>
                        </a:rPr>
                        <a:t>Contracting State</a:t>
                      </a:r>
                      <a:r>
                        <a:rPr lang="en-US" sz="1100" b="0" dirty="0">
                          <a:effectLst/>
                          <a:latin typeface="Bookman Old Style" panose="02050604050505020204" pitchFamily="18" charset="0"/>
                        </a:rPr>
                        <a:t>, and (ii) in the exclusive economic zone of a </a:t>
                      </a:r>
                      <a:r>
                        <a:rPr lang="en-US" sz="1100" b="1" dirty="0">
                          <a:effectLst/>
                          <a:latin typeface="Bookman Old Style" panose="02050604050505020204" pitchFamily="18" charset="0"/>
                        </a:rPr>
                        <a:t>Contracting State </a:t>
                      </a:r>
                      <a:r>
                        <a:rPr lang="en-US" sz="1100" b="0" dirty="0">
                          <a:effectLst/>
                          <a:latin typeface="Bookman Old Style" panose="02050604050505020204" pitchFamily="18" charset="0"/>
                        </a:rPr>
                        <a:t>(Art. 3)</a:t>
                      </a:r>
                      <a:endParaRPr lang="en-US" sz="1100" b="0" dirty="0">
                        <a:effectLst/>
                        <a:latin typeface="Bookman Old Style" panose="02050604050505020204" pitchFamily="18" charset="0"/>
                        <a:ea typeface="Times New Roman" panose="02020603050405020304" pitchFamily="18" charset="0"/>
                      </a:endParaRPr>
                    </a:p>
                  </a:txBody>
                  <a:tcPr marL="23311" marR="23311" marT="0" marB="0"/>
                </a:tc>
                <a:extLst>
                  <a:ext uri="{0D108BD9-81ED-4DB2-BD59-A6C34878D82A}">
                    <a16:rowId xmlns:a16="http://schemas.microsoft.com/office/drawing/2014/main" val="4100272770"/>
                  </a:ext>
                </a:extLst>
              </a:tr>
            </a:tbl>
          </a:graphicData>
        </a:graphic>
      </p:graphicFrame>
      <p:graphicFrame>
        <p:nvGraphicFramePr>
          <p:cNvPr id="7" name="Πίνακας 6">
            <a:extLst>
              <a:ext uri="{FF2B5EF4-FFF2-40B4-BE49-F238E27FC236}">
                <a16:creationId xmlns:a16="http://schemas.microsoft.com/office/drawing/2014/main" id="{F26545A4-659F-A702-6C95-8126199B582C}"/>
              </a:ext>
            </a:extLst>
          </p:cNvPr>
          <p:cNvGraphicFramePr>
            <a:graphicFrameLocks noGrp="1"/>
          </p:cNvGraphicFramePr>
          <p:nvPr>
            <p:extLst>
              <p:ext uri="{D42A27DB-BD31-4B8C-83A1-F6EECF244321}">
                <p14:modId xmlns:p14="http://schemas.microsoft.com/office/powerpoint/2010/main" val="949108398"/>
              </p:ext>
            </p:extLst>
          </p:nvPr>
        </p:nvGraphicFramePr>
        <p:xfrm>
          <a:off x="616009" y="3717421"/>
          <a:ext cx="11151550" cy="2598063"/>
        </p:xfrm>
        <a:graphic>
          <a:graphicData uri="http://schemas.openxmlformats.org/drawingml/2006/table">
            <a:tbl>
              <a:tblPr firstRow="1" firstCol="1" bandRow="1">
                <a:tableStyleId>{5C22544A-7EE6-4342-B048-85BDC9FD1C3A}</a:tableStyleId>
              </a:tblPr>
              <a:tblGrid>
                <a:gridCol w="3092866">
                  <a:extLst>
                    <a:ext uri="{9D8B030D-6E8A-4147-A177-3AD203B41FA5}">
                      <a16:colId xmlns:a16="http://schemas.microsoft.com/office/drawing/2014/main" val="804594934"/>
                    </a:ext>
                  </a:extLst>
                </a:gridCol>
                <a:gridCol w="8058684">
                  <a:extLst>
                    <a:ext uri="{9D8B030D-6E8A-4147-A177-3AD203B41FA5}">
                      <a16:colId xmlns:a16="http://schemas.microsoft.com/office/drawing/2014/main" val="624399509"/>
                    </a:ext>
                  </a:extLst>
                </a:gridCol>
              </a:tblGrid>
              <a:tr h="418743">
                <a:tc>
                  <a:txBody>
                    <a:bodyPr/>
                    <a:lstStyle/>
                    <a:p>
                      <a:pPr>
                        <a:buNone/>
                      </a:pPr>
                      <a:r>
                        <a:rPr lang="en-US" sz="1100" dirty="0">
                          <a:effectLst/>
                          <a:latin typeface="Bookman Old Style" panose="02050604050505020204" pitchFamily="18" charset="0"/>
                        </a:rPr>
                        <a:t>2001  Bunker </a:t>
                      </a:r>
                      <a:endParaRPr lang="en-US" sz="1100" dirty="0">
                        <a:effectLst/>
                        <a:latin typeface="Bookman Old Style" panose="02050604050505020204" pitchFamily="18" charset="0"/>
                        <a:ea typeface="Times New Roman" panose="02020603050405020304" pitchFamily="18" charset="0"/>
                      </a:endParaRPr>
                    </a:p>
                  </a:txBody>
                  <a:tcPr marL="21470" marR="21470" marT="0" marB="0"/>
                </a:tc>
                <a:tc>
                  <a:txBody>
                    <a:bodyPr/>
                    <a:lstStyle/>
                    <a:p>
                      <a:pPr algn="just">
                        <a:buNone/>
                      </a:pPr>
                      <a:r>
                        <a:rPr lang="en-US" sz="1100" b="0" dirty="0">
                          <a:effectLst/>
                          <a:latin typeface="Bookman Old Style" panose="02050604050505020204" pitchFamily="18" charset="0"/>
                        </a:rPr>
                        <a:t>This Convention shall apply exclusively : (a) </a:t>
                      </a:r>
                      <a:r>
                        <a:rPr lang="en-US" sz="1100" b="0" u="sng" dirty="0">
                          <a:effectLst/>
                          <a:latin typeface="Bookman Old Style" panose="02050604050505020204" pitchFamily="18" charset="0"/>
                        </a:rPr>
                        <a:t>to pollution damage caused</a:t>
                      </a:r>
                      <a:r>
                        <a:rPr lang="en-US" sz="1100" b="0" dirty="0">
                          <a:effectLst/>
                          <a:latin typeface="Bookman Old Style" panose="02050604050505020204" pitchFamily="18" charset="0"/>
                        </a:rPr>
                        <a:t> (i) in the territory, including territorial sea, </a:t>
                      </a:r>
                      <a:r>
                        <a:rPr lang="en-US" sz="1100" b="0" u="none" dirty="0">
                          <a:effectLst/>
                          <a:latin typeface="Bookman Old Style" panose="02050604050505020204" pitchFamily="18" charset="0"/>
                        </a:rPr>
                        <a:t>of a </a:t>
                      </a:r>
                      <a:r>
                        <a:rPr lang="en-US" sz="1100" u="none" dirty="0">
                          <a:effectLst/>
                          <a:latin typeface="Bookman Old Style" panose="02050604050505020204" pitchFamily="18" charset="0"/>
                        </a:rPr>
                        <a:t> </a:t>
                      </a:r>
                      <a:r>
                        <a:rPr lang="en-US" sz="1100" b="1" u="none" dirty="0">
                          <a:effectLst/>
                          <a:latin typeface="Bookman Old Style" panose="02050604050505020204" pitchFamily="18" charset="0"/>
                        </a:rPr>
                        <a:t>State Party</a:t>
                      </a:r>
                      <a:r>
                        <a:rPr lang="en-US" sz="1100" dirty="0">
                          <a:effectLst/>
                          <a:latin typeface="Bookman Old Style" panose="02050604050505020204" pitchFamily="18" charset="0"/>
                        </a:rPr>
                        <a:t>, </a:t>
                      </a:r>
                      <a:r>
                        <a:rPr lang="en-US" sz="1100" b="0" dirty="0">
                          <a:effectLst/>
                          <a:latin typeface="Bookman Old Style" panose="02050604050505020204" pitchFamily="18" charset="0"/>
                        </a:rPr>
                        <a:t>and (ii) in the exclusive economic zone </a:t>
                      </a:r>
                      <a:r>
                        <a:rPr lang="en-US" sz="1100" b="0" u="none" dirty="0">
                          <a:effectLst/>
                          <a:latin typeface="Bookman Old Style" panose="02050604050505020204" pitchFamily="18" charset="0"/>
                        </a:rPr>
                        <a:t>of a </a:t>
                      </a:r>
                      <a:r>
                        <a:rPr lang="en-US" sz="1100" u="none" dirty="0">
                          <a:effectLst/>
                          <a:latin typeface="Bookman Old Style" panose="02050604050505020204" pitchFamily="18" charset="0"/>
                        </a:rPr>
                        <a:t>State Party (</a:t>
                      </a:r>
                      <a:r>
                        <a:rPr lang="en-US" sz="1100" dirty="0">
                          <a:effectLst/>
                          <a:latin typeface="Bookman Old Style" panose="02050604050505020204" pitchFamily="18" charset="0"/>
                        </a:rPr>
                        <a:t>Art. 2)</a:t>
                      </a:r>
                      <a:endParaRPr lang="en-US" sz="1100" dirty="0">
                        <a:effectLst/>
                        <a:latin typeface="Bookman Old Style" panose="02050604050505020204" pitchFamily="18" charset="0"/>
                        <a:ea typeface="Times New Roman" panose="02020603050405020304" pitchFamily="18" charset="0"/>
                      </a:endParaRPr>
                    </a:p>
                  </a:txBody>
                  <a:tcPr marL="21470" marR="21470" marT="0" marB="0"/>
                </a:tc>
                <a:extLst>
                  <a:ext uri="{0D108BD9-81ED-4DB2-BD59-A6C34878D82A}">
                    <a16:rowId xmlns:a16="http://schemas.microsoft.com/office/drawing/2014/main" val="1047545707"/>
                  </a:ext>
                </a:extLst>
              </a:tr>
              <a:tr h="290130">
                <a:tc>
                  <a:txBody>
                    <a:bodyPr/>
                    <a:lstStyle/>
                    <a:p>
                      <a:pPr>
                        <a:buNone/>
                      </a:pPr>
                      <a:r>
                        <a:rPr lang="en-US" sz="1100">
                          <a:effectLst/>
                          <a:latin typeface="Bookman Old Style" panose="02050604050505020204" pitchFamily="18" charset="0"/>
                        </a:rPr>
                        <a:t>1952  Arrest </a:t>
                      </a:r>
                      <a:endParaRPr lang="en-US" sz="1100">
                        <a:effectLst/>
                        <a:latin typeface="Bookman Old Style" panose="02050604050505020204" pitchFamily="18" charset="0"/>
                        <a:ea typeface="Times New Roman" panose="02020603050405020304" pitchFamily="18" charset="0"/>
                      </a:endParaRPr>
                    </a:p>
                  </a:txBody>
                  <a:tcPr marL="21470" marR="21470" marT="0" marB="0"/>
                </a:tc>
                <a:tc>
                  <a:txBody>
                    <a:bodyPr/>
                    <a:lstStyle/>
                    <a:p>
                      <a:pPr algn="just">
                        <a:buNone/>
                      </a:pPr>
                      <a:r>
                        <a:rPr lang="en-US" sz="1100" dirty="0">
                          <a:effectLst/>
                          <a:latin typeface="Bookman Old Style" panose="02050604050505020204" pitchFamily="18" charset="0"/>
                        </a:rPr>
                        <a:t>The provisions of this Convention shall apply to any vessel </a:t>
                      </a:r>
                      <a:r>
                        <a:rPr lang="en-US" sz="1100" b="0" u="sng" dirty="0">
                          <a:effectLst/>
                          <a:latin typeface="Bookman Old Style" panose="02050604050505020204" pitchFamily="18" charset="0"/>
                        </a:rPr>
                        <a:t>flying the flag </a:t>
                      </a:r>
                      <a:r>
                        <a:rPr lang="en-US" sz="1100" dirty="0">
                          <a:effectLst/>
                          <a:latin typeface="Bookman Old Style" panose="02050604050505020204" pitchFamily="18" charset="0"/>
                        </a:rPr>
                        <a:t>of a Contracting State </a:t>
                      </a:r>
                      <a:r>
                        <a:rPr lang="en-US" sz="1100" u="sng" dirty="0">
                          <a:effectLst/>
                          <a:latin typeface="Bookman Old Style" panose="02050604050505020204" pitchFamily="18" charset="0"/>
                        </a:rPr>
                        <a:t>in the jurisdiction of any </a:t>
                      </a:r>
                      <a:r>
                        <a:rPr lang="en-US" sz="1100" b="1" dirty="0">
                          <a:effectLst/>
                          <a:latin typeface="Bookman Old Style" panose="02050604050505020204" pitchFamily="18" charset="0"/>
                        </a:rPr>
                        <a:t>Contracting State </a:t>
                      </a:r>
                      <a:r>
                        <a:rPr lang="en-US" sz="1100" dirty="0">
                          <a:effectLst/>
                          <a:latin typeface="Bookman Old Style" panose="02050604050505020204" pitchFamily="18" charset="0"/>
                        </a:rPr>
                        <a:t>(Art. 8.1)</a:t>
                      </a:r>
                      <a:endParaRPr lang="en-US" sz="1100" dirty="0">
                        <a:effectLst/>
                        <a:latin typeface="Bookman Old Style" panose="02050604050505020204" pitchFamily="18" charset="0"/>
                        <a:ea typeface="Times New Roman" panose="02020603050405020304" pitchFamily="18" charset="0"/>
                      </a:endParaRPr>
                    </a:p>
                  </a:txBody>
                  <a:tcPr marL="21470" marR="21470" marT="0" marB="0"/>
                </a:tc>
                <a:extLst>
                  <a:ext uri="{0D108BD9-81ED-4DB2-BD59-A6C34878D82A}">
                    <a16:rowId xmlns:a16="http://schemas.microsoft.com/office/drawing/2014/main" val="886419849"/>
                  </a:ext>
                </a:extLst>
              </a:tr>
              <a:tr h="870390">
                <a:tc>
                  <a:txBody>
                    <a:bodyPr/>
                    <a:lstStyle/>
                    <a:p>
                      <a:pPr>
                        <a:buNone/>
                      </a:pPr>
                      <a:r>
                        <a:rPr lang="en-US" sz="1100">
                          <a:effectLst/>
                          <a:latin typeface="Bookman Old Style" panose="02050604050505020204" pitchFamily="18" charset="0"/>
                        </a:rPr>
                        <a:t>2001  Wreck removal</a:t>
                      </a:r>
                      <a:endParaRPr lang="en-US" sz="1100">
                        <a:effectLst/>
                        <a:latin typeface="Bookman Old Style" panose="02050604050505020204" pitchFamily="18" charset="0"/>
                        <a:ea typeface="Times New Roman" panose="02020603050405020304" pitchFamily="18" charset="0"/>
                      </a:endParaRPr>
                    </a:p>
                  </a:txBody>
                  <a:tcPr marL="21470" marR="21470" marT="0" marB="0"/>
                </a:tc>
                <a:tc>
                  <a:txBody>
                    <a:bodyPr/>
                    <a:lstStyle/>
                    <a:p>
                      <a:pPr algn="just">
                        <a:buNone/>
                      </a:pPr>
                      <a:r>
                        <a:rPr lang="en-US" sz="1100" dirty="0">
                          <a:effectLst/>
                          <a:latin typeface="Bookman Old Style" panose="02050604050505020204" pitchFamily="18" charset="0"/>
                        </a:rPr>
                        <a:t>Except as otherwise provided in this Convention, this Convention shall apply in the Convention Area (Art. 3.1)</a:t>
                      </a:r>
                    </a:p>
                    <a:p>
                      <a:pPr algn="just">
                        <a:buNone/>
                      </a:pPr>
                      <a:endParaRPr lang="en-US" sz="1100" dirty="0">
                        <a:effectLst/>
                        <a:latin typeface="Bookman Old Style" panose="02050604050505020204" pitchFamily="18" charset="0"/>
                      </a:endParaRPr>
                    </a:p>
                    <a:p>
                      <a:pPr algn="just">
                        <a:buNone/>
                      </a:pPr>
                      <a:r>
                        <a:rPr lang="en-US" sz="1100" dirty="0">
                          <a:effectLst/>
                          <a:latin typeface="Bookman Old Style" panose="02050604050505020204" pitchFamily="18" charset="0"/>
                        </a:rPr>
                        <a:t>“Convention Area”  means the </a:t>
                      </a:r>
                      <a:r>
                        <a:rPr lang="en-US" sz="1100" u="sng" dirty="0">
                          <a:effectLst/>
                          <a:latin typeface="Bookman Old Style" panose="02050604050505020204" pitchFamily="18" charset="0"/>
                        </a:rPr>
                        <a:t>exclusive economic zone </a:t>
                      </a:r>
                      <a:r>
                        <a:rPr lang="en-US" sz="1100" dirty="0">
                          <a:effectLst/>
                          <a:latin typeface="Bookman Old Style" panose="02050604050505020204" pitchFamily="18" charset="0"/>
                        </a:rPr>
                        <a:t>of a </a:t>
                      </a:r>
                      <a:r>
                        <a:rPr lang="en-US" sz="1100" b="1" dirty="0">
                          <a:effectLst/>
                          <a:latin typeface="Bookman Old Style" panose="02050604050505020204" pitchFamily="18" charset="0"/>
                        </a:rPr>
                        <a:t>State Party </a:t>
                      </a:r>
                      <a:r>
                        <a:rPr lang="en-US" sz="1100" dirty="0">
                          <a:effectLst/>
                          <a:latin typeface="Bookman Old Style" panose="02050604050505020204" pitchFamily="18" charset="0"/>
                        </a:rPr>
                        <a:t>(Art. 1.1)</a:t>
                      </a:r>
                    </a:p>
                    <a:p>
                      <a:pPr algn="just">
                        <a:buNone/>
                      </a:pPr>
                      <a:r>
                        <a:rPr lang="en-US" sz="1100" dirty="0">
                          <a:effectLst/>
                          <a:latin typeface="Bookman Old Style" panose="02050604050505020204" pitchFamily="18" charset="0"/>
                        </a:rPr>
                        <a:t> </a:t>
                      </a:r>
                    </a:p>
                    <a:p>
                      <a:pPr algn="just">
                        <a:buNone/>
                      </a:pPr>
                      <a:r>
                        <a:rPr lang="en-US" sz="1100" b="1" dirty="0">
                          <a:effectLst/>
                          <a:latin typeface="Bookman Old Style" panose="02050604050505020204" pitchFamily="18" charset="0"/>
                        </a:rPr>
                        <a:t>A State Party </a:t>
                      </a:r>
                      <a:r>
                        <a:rPr lang="en-US" sz="1100" dirty="0">
                          <a:effectLst/>
                          <a:latin typeface="Bookman Old Style" panose="02050604050505020204" pitchFamily="18" charset="0"/>
                        </a:rPr>
                        <a:t>may extend the application of this Convention </a:t>
                      </a:r>
                      <a:r>
                        <a:rPr lang="en-US" sz="1100" u="sng" dirty="0">
                          <a:effectLst/>
                          <a:latin typeface="Bookman Old Style" panose="02050604050505020204" pitchFamily="18" charset="0"/>
                        </a:rPr>
                        <a:t>to wrecks located within its territory, including the territorial sea … </a:t>
                      </a:r>
                      <a:r>
                        <a:rPr lang="en-US" sz="1100" dirty="0">
                          <a:effectLst/>
                          <a:latin typeface="Bookman Old Style" panose="02050604050505020204" pitchFamily="18" charset="0"/>
                        </a:rPr>
                        <a:t>(Art. 3.2)  </a:t>
                      </a:r>
                      <a:endParaRPr lang="en-US" sz="1100" dirty="0">
                        <a:effectLst/>
                        <a:latin typeface="Bookman Old Style" panose="02050604050505020204" pitchFamily="18" charset="0"/>
                        <a:ea typeface="Times New Roman" panose="02020603050405020304" pitchFamily="18" charset="0"/>
                      </a:endParaRPr>
                    </a:p>
                  </a:txBody>
                  <a:tcPr marL="21470" marR="21470" marT="0" marB="0"/>
                </a:tc>
                <a:extLst>
                  <a:ext uri="{0D108BD9-81ED-4DB2-BD59-A6C34878D82A}">
                    <a16:rowId xmlns:a16="http://schemas.microsoft.com/office/drawing/2014/main" val="140080654"/>
                  </a:ext>
                </a:extLst>
              </a:tr>
              <a:tr h="296444">
                <a:tc>
                  <a:txBody>
                    <a:bodyPr/>
                    <a:lstStyle/>
                    <a:p>
                      <a:pPr>
                        <a:buNone/>
                      </a:pPr>
                      <a:r>
                        <a:rPr lang="en-US" sz="1100">
                          <a:effectLst/>
                          <a:latin typeface="Bookman Old Style" panose="02050604050505020204" pitchFamily="18" charset="0"/>
                        </a:rPr>
                        <a:t>2022 Judicial sale of ships</a:t>
                      </a:r>
                      <a:endParaRPr lang="en-US" sz="1100">
                        <a:effectLst/>
                        <a:latin typeface="Bookman Old Style" panose="02050604050505020204" pitchFamily="18" charset="0"/>
                        <a:ea typeface="Times New Roman" panose="02020603050405020304" pitchFamily="18" charset="0"/>
                      </a:endParaRPr>
                    </a:p>
                  </a:txBody>
                  <a:tcPr marL="21470" marR="21470" marT="0" marB="0"/>
                </a:tc>
                <a:tc>
                  <a:txBody>
                    <a:bodyPr/>
                    <a:lstStyle/>
                    <a:p>
                      <a:pPr algn="just">
                        <a:buNone/>
                      </a:pPr>
                      <a:r>
                        <a:rPr lang="en-US" sz="1100" dirty="0">
                          <a:effectLst/>
                          <a:latin typeface="Bookman Old Style" panose="02050604050505020204" pitchFamily="18" charset="0"/>
                        </a:rPr>
                        <a:t>This Convention applies only to a judicial sale of a ship if : (a) </a:t>
                      </a:r>
                      <a:r>
                        <a:rPr lang="en-US" sz="1100" u="sng" dirty="0">
                          <a:effectLst/>
                          <a:latin typeface="Bookman Old Style" panose="02050604050505020204" pitchFamily="18" charset="0"/>
                        </a:rPr>
                        <a:t>the judicial sale is conducted in </a:t>
                      </a:r>
                      <a:r>
                        <a:rPr lang="en-US" sz="1100" b="1" dirty="0">
                          <a:effectLst/>
                          <a:latin typeface="Bookman Old Style" panose="02050604050505020204" pitchFamily="18" charset="0"/>
                        </a:rPr>
                        <a:t>a State Party </a:t>
                      </a:r>
                      <a:r>
                        <a:rPr lang="en-US" sz="1100" dirty="0">
                          <a:effectLst/>
                          <a:latin typeface="Bookman Old Style" panose="02050604050505020204" pitchFamily="18" charset="0"/>
                        </a:rPr>
                        <a:t>and (b) </a:t>
                      </a:r>
                      <a:r>
                        <a:rPr lang="en-US" sz="1100" u="sng" dirty="0">
                          <a:effectLst/>
                          <a:latin typeface="Bookman Old Style" panose="02050604050505020204" pitchFamily="18" charset="0"/>
                        </a:rPr>
                        <a:t>the ship is physically within the territory </a:t>
                      </a:r>
                      <a:r>
                        <a:rPr lang="en-US" sz="1100" dirty="0">
                          <a:effectLst/>
                          <a:latin typeface="Bookman Old Style" panose="02050604050505020204" pitchFamily="18" charset="0"/>
                        </a:rPr>
                        <a:t>of the State of judicial state at the time of that sale (Art. 3)</a:t>
                      </a:r>
                      <a:endParaRPr lang="en-US" sz="1100" dirty="0">
                        <a:effectLst/>
                        <a:latin typeface="Bookman Old Style" panose="02050604050505020204" pitchFamily="18" charset="0"/>
                        <a:ea typeface="Times New Roman" panose="02020603050405020304" pitchFamily="18" charset="0"/>
                      </a:endParaRPr>
                    </a:p>
                  </a:txBody>
                  <a:tcPr marL="21470" marR="21470" marT="0" marB="0"/>
                </a:tc>
                <a:extLst>
                  <a:ext uri="{0D108BD9-81ED-4DB2-BD59-A6C34878D82A}">
                    <a16:rowId xmlns:a16="http://schemas.microsoft.com/office/drawing/2014/main" val="3183823841"/>
                  </a:ext>
                </a:extLst>
              </a:tr>
              <a:tr h="435195">
                <a:tc>
                  <a:txBody>
                    <a:bodyPr/>
                    <a:lstStyle/>
                    <a:p>
                      <a:pPr>
                        <a:buNone/>
                      </a:pPr>
                      <a:r>
                        <a:rPr lang="en-US" sz="1100">
                          <a:effectLst/>
                          <a:latin typeface="Bookman Old Style" panose="02050604050505020204" pitchFamily="18" charset="0"/>
                        </a:rPr>
                        <a:t>1924/1968 Hague Visby Rules</a:t>
                      </a:r>
                      <a:endParaRPr lang="en-US" sz="1100">
                        <a:effectLst/>
                        <a:latin typeface="Bookman Old Style" panose="02050604050505020204" pitchFamily="18" charset="0"/>
                        <a:ea typeface="Times New Roman" panose="02020603050405020304" pitchFamily="18" charset="0"/>
                      </a:endParaRPr>
                    </a:p>
                  </a:txBody>
                  <a:tcPr marL="21470" marR="21470" marT="0" marB="0"/>
                </a:tc>
                <a:tc>
                  <a:txBody>
                    <a:bodyPr/>
                    <a:lstStyle/>
                    <a:p>
                      <a:pPr algn="just">
                        <a:buNone/>
                      </a:pPr>
                      <a:r>
                        <a:rPr lang="en-US" sz="1100" dirty="0">
                          <a:effectLst/>
                          <a:latin typeface="Bookman Old Style" panose="02050604050505020204" pitchFamily="18" charset="0"/>
                        </a:rPr>
                        <a:t>The provisions of these Rules shall apply to every bill of lading relating to the carriage of goods between ports in two different States if (a) the bill of lading is issued in a </a:t>
                      </a:r>
                      <a:r>
                        <a:rPr lang="en-US" sz="1100" b="1" dirty="0">
                          <a:effectLst/>
                          <a:latin typeface="Bookman Old Style" panose="02050604050505020204" pitchFamily="18" charset="0"/>
                        </a:rPr>
                        <a:t>Contracting State </a:t>
                      </a:r>
                      <a:r>
                        <a:rPr lang="en-US" sz="1100" dirty="0">
                          <a:effectLst/>
                          <a:latin typeface="Bookman Old Style" panose="02050604050505020204" pitchFamily="18" charset="0"/>
                        </a:rPr>
                        <a:t>or (b) </a:t>
                      </a:r>
                      <a:r>
                        <a:rPr lang="en-US" sz="1100" u="sng" dirty="0">
                          <a:effectLst/>
                          <a:latin typeface="Bookman Old Style" panose="02050604050505020204" pitchFamily="18" charset="0"/>
                        </a:rPr>
                        <a:t>the carriage is from a port in a </a:t>
                      </a:r>
                      <a:r>
                        <a:rPr lang="en-US" sz="1100" b="1" dirty="0">
                          <a:effectLst/>
                          <a:latin typeface="Bookman Old Style" panose="02050604050505020204" pitchFamily="18" charset="0"/>
                        </a:rPr>
                        <a:t>Contracting State</a:t>
                      </a:r>
                      <a:r>
                        <a:rPr lang="en-US" sz="1100" dirty="0">
                          <a:effectLst/>
                          <a:latin typeface="Bookman Old Style" panose="02050604050505020204" pitchFamily="18" charset="0"/>
                        </a:rPr>
                        <a:t>, or … (Art. X).</a:t>
                      </a:r>
                      <a:endParaRPr lang="en-US" sz="1100" dirty="0">
                        <a:effectLst/>
                        <a:latin typeface="Bookman Old Style" panose="02050604050505020204" pitchFamily="18" charset="0"/>
                        <a:ea typeface="Times New Roman" panose="02020603050405020304" pitchFamily="18" charset="0"/>
                      </a:endParaRPr>
                    </a:p>
                  </a:txBody>
                  <a:tcPr marL="21470" marR="21470" marT="0" marB="0"/>
                </a:tc>
                <a:extLst>
                  <a:ext uri="{0D108BD9-81ED-4DB2-BD59-A6C34878D82A}">
                    <a16:rowId xmlns:a16="http://schemas.microsoft.com/office/drawing/2014/main" val="2502858548"/>
                  </a:ext>
                </a:extLst>
              </a:tr>
            </a:tbl>
          </a:graphicData>
        </a:graphic>
      </p:graphicFrame>
    </p:spTree>
    <p:extLst>
      <p:ext uri="{BB962C8B-B14F-4D97-AF65-F5344CB8AC3E}">
        <p14:creationId xmlns:p14="http://schemas.microsoft.com/office/powerpoint/2010/main" val="391969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D3EC0C87-09E9-1B7F-D804-6AA660A00040}"/>
              </a:ext>
            </a:extLst>
          </p:cNvPr>
          <p:cNvSpPr>
            <a:spLocks noGrp="1"/>
          </p:cNvSpPr>
          <p:nvPr>
            <p:ph type="title"/>
          </p:nvPr>
        </p:nvSpPr>
        <p:spPr>
          <a:xfrm>
            <a:off x="1395873" y="1205536"/>
            <a:ext cx="10515600" cy="2852737"/>
          </a:xfrm>
        </p:spPr>
        <p:txBody>
          <a:bodyPr>
            <a:normAutofit/>
          </a:bodyPr>
          <a:lstStyle/>
          <a:p>
            <a:pPr algn="just"/>
            <a:r>
              <a:rPr lang="en-US" sz="4400" b="1" dirty="0">
                <a:solidFill>
                  <a:schemeClr val="tx2">
                    <a:lumMod val="75000"/>
                    <a:lumOff val="25000"/>
                  </a:schemeClr>
                </a:solidFill>
                <a:latin typeface="Bookman Old Style" panose="02050604050505020204" pitchFamily="18" charset="0"/>
              </a:rPr>
              <a:t>The two-fold collision exception </a:t>
            </a:r>
          </a:p>
        </p:txBody>
      </p:sp>
      <p:sp>
        <p:nvSpPr>
          <p:cNvPr id="2" name="Θέση αριθμού διαφάνειας 1">
            <a:extLst>
              <a:ext uri="{FF2B5EF4-FFF2-40B4-BE49-F238E27FC236}">
                <a16:creationId xmlns:a16="http://schemas.microsoft.com/office/drawing/2014/main" id="{03F53A3A-B78B-3F4E-3B0A-E1AFC6B11E9E}"/>
              </a:ext>
            </a:extLst>
          </p:cNvPr>
          <p:cNvSpPr>
            <a:spLocks noGrp="1"/>
          </p:cNvSpPr>
          <p:nvPr>
            <p:ph type="sldNum" sz="quarter" idx="12"/>
          </p:nvPr>
        </p:nvSpPr>
        <p:spPr/>
        <p:txBody>
          <a:bodyPr/>
          <a:lstStyle/>
          <a:p>
            <a:fld id="{3D11FEF1-701C-CD40-B282-95D30BC66917}" type="slidenum">
              <a:rPr lang="el-GR" smtClean="0"/>
              <a:t>6</a:t>
            </a:fld>
            <a:endParaRPr lang="el-GR"/>
          </a:p>
        </p:txBody>
      </p:sp>
    </p:spTree>
    <p:extLst>
      <p:ext uri="{BB962C8B-B14F-4D97-AF65-F5344CB8AC3E}">
        <p14:creationId xmlns:p14="http://schemas.microsoft.com/office/powerpoint/2010/main" val="1963110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B7866743-262F-EDCE-27DE-D7FD914A7C0E}"/>
              </a:ext>
            </a:extLst>
          </p:cNvPr>
          <p:cNvSpPr>
            <a:spLocks noGrp="1"/>
          </p:cNvSpPr>
          <p:nvPr>
            <p:ph type="sldNum" sz="quarter" idx="12"/>
          </p:nvPr>
        </p:nvSpPr>
        <p:spPr/>
        <p:txBody>
          <a:bodyPr/>
          <a:lstStyle/>
          <a:p>
            <a:fld id="{3D11FEF1-701C-CD40-B282-95D30BC66917}" type="slidenum">
              <a:rPr lang="el-GR" smtClean="0"/>
              <a:t>7</a:t>
            </a:fld>
            <a:endParaRPr lang="el-GR"/>
          </a:p>
        </p:txBody>
      </p:sp>
      <p:sp>
        <p:nvSpPr>
          <p:cNvPr id="3" name="Τίτλος 2">
            <a:extLst>
              <a:ext uri="{FF2B5EF4-FFF2-40B4-BE49-F238E27FC236}">
                <a16:creationId xmlns:a16="http://schemas.microsoft.com/office/drawing/2014/main" id="{6CBE4327-41BB-76A6-7B3D-6CAEC7D57530}"/>
              </a:ext>
            </a:extLst>
          </p:cNvPr>
          <p:cNvSpPr>
            <a:spLocks noGrp="1"/>
          </p:cNvSpPr>
          <p:nvPr>
            <p:ph type="title"/>
          </p:nvPr>
        </p:nvSpPr>
        <p:spPr/>
        <p:txBody>
          <a:bodyPr>
            <a:normAutofit fontScale="90000"/>
          </a:bodyPr>
          <a:lstStyle/>
          <a:p>
            <a:pPr algn="ctr"/>
            <a:br>
              <a:rPr lang="en-US" b="1" u="sng" dirty="0">
                <a:latin typeface="Bookman Old Style" panose="02050604050505020204" pitchFamily="18" charset="0"/>
              </a:rPr>
            </a:br>
            <a:r>
              <a:rPr lang="en-US" b="1" u="sng" dirty="0">
                <a:latin typeface="Bookman Old Style" panose="02050604050505020204" pitchFamily="18" charset="0"/>
              </a:rPr>
              <a:t>1910  Collision Convention</a:t>
            </a:r>
            <a:br>
              <a:rPr lang="en-US" b="1" u="sng" dirty="0">
                <a:latin typeface="Bookman Old Style" panose="02050604050505020204" pitchFamily="18" charset="0"/>
              </a:rPr>
            </a:br>
            <a:endParaRPr lang="en-US" b="1" dirty="0">
              <a:latin typeface="Bookman Old Style" panose="02050604050505020204" pitchFamily="18" charset="0"/>
            </a:endParaRPr>
          </a:p>
        </p:txBody>
      </p:sp>
      <p:sp>
        <p:nvSpPr>
          <p:cNvPr id="5" name="TextBox 4">
            <a:extLst>
              <a:ext uri="{FF2B5EF4-FFF2-40B4-BE49-F238E27FC236}">
                <a16:creationId xmlns:a16="http://schemas.microsoft.com/office/drawing/2014/main" id="{C614E337-EB57-CAEA-64EA-E2EFB4C34104}"/>
              </a:ext>
            </a:extLst>
          </p:cNvPr>
          <p:cNvSpPr txBox="1"/>
          <p:nvPr/>
        </p:nvSpPr>
        <p:spPr>
          <a:xfrm>
            <a:off x="632388" y="1710321"/>
            <a:ext cx="11237720" cy="4247317"/>
          </a:xfrm>
          <a:prstGeom prst="rect">
            <a:avLst/>
          </a:prstGeom>
          <a:noFill/>
        </p:spPr>
        <p:txBody>
          <a:bodyPr wrap="square">
            <a:spAutoFit/>
          </a:bodyPr>
          <a:lstStyle/>
          <a:p>
            <a:pPr algn="just"/>
            <a:r>
              <a:rPr lang="en-US" sz="1400" b="1" u="sng" dirty="0">
                <a:latin typeface="Bookman Old Style" panose="02050604050505020204" pitchFamily="18" charset="0"/>
              </a:rPr>
              <a:t>Scope of application provisions only</a:t>
            </a:r>
          </a:p>
          <a:p>
            <a:pPr algn="just"/>
            <a:endParaRPr lang="en-US" sz="1400" b="1" u="sng" dirty="0">
              <a:latin typeface="Bookman Old Style" panose="02050604050505020204" pitchFamily="18" charset="0"/>
            </a:endParaRPr>
          </a:p>
          <a:p>
            <a:pPr algn="just"/>
            <a:endParaRPr lang="en-US" sz="1400" b="1" u="sng" dirty="0">
              <a:latin typeface="Bookman Old Style" panose="02050604050505020204" pitchFamily="18" charset="0"/>
            </a:endParaRPr>
          </a:p>
          <a:p>
            <a:pPr algn="just"/>
            <a:r>
              <a:rPr lang="en-US" sz="1400" b="1" u="sng" dirty="0">
                <a:latin typeface="Bookman Old Style" panose="02050604050505020204" pitchFamily="18" charset="0"/>
              </a:rPr>
              <a:t>Article 1</a:t>
            </a:r>
          </a:p>
          <a:p>
            <a:pPr algn="just"/>
            <a:endParaRPr lang="en-US" sz="1400" dirty="0">
              <a:latin typeface="Bookman Old Style" panose="02050604050505020204" pitchFamily="18" charset="0"/>
            </a:endParaRPr>
          </a:p>
          <a:p>
            <a:pPr algn="just"/>
            <a:r>
              <a:rPr lang="en-US" sz="1400" dirty="0">
                <a:latin typeface="Bookman Old Style" panose="02050604050505020204" pitchFamily="18" charset="0"/>
              </a:rPr>
              <a:t>Where a collision occurs between sea-going vessels or between sea-going vessels and vessels of inland navigation, the compensation due for damages caused to the vessels, or to any things or persons on board thereof, shall be settled in accordance with the following provisions, </a:t>
            </a:r>
            <a:r>
              <a:rPr lang="en-US" sz="1400" b="1" dirty="0">
                <a:latin typeface="Bookman Old Style" panose="02050604050505020204" pitchFamily="18" charset="0"/>
              </a:rPr>
              <a:t>in whatever waters the collision takes place.</a:t>
            </a:r>
            <a:endParaRPr lang="en-US" sz="1400" dirty="0">
              <a:latin typeface="Bookman Old Style" panose="02050604050505020204" pitchFamily="18" charset="0"/>
            </a:endParaRPr>
          </a:p>
          <a:p>
            <a:pPr algn="just"/>
            <a:endParaRPr lang="en-US" sz="1400" b="1" u="sng" dirty="0">
              <a:latin typeface="Bookman Old Style" panose="02050604050505020204" pitchFamily="18" charset="0"/>
            </a:endParaRPr>
          </a:p>
          <a:p>
            <a:pPr algn="just"/>
            <a:r>
              <a:rPr lang="en-US" sz="1400" b="1" u="sng" dirty="0">
                <a:latin typeface="Bookman Old Style" panose="02050604050505020204" pitchFamily="18" charset="0"/>
              </a:rPr>
              <a:t>Article 12</a:t>
            </a:r>
          </a:p>
          <a:p>
            <a:pPr algn="just"/>
            <a:endParaRPr lang="en-US" sz="1400" dirty="0">
              <a:latin typeface="Bookman Old Style" panose="02050604050505020204" pitchFamily="18" charset="0"/>
            </a:endParaRPr>
          </a:p>
          <a:p>
            <a:pPr algn="just"/>
            <a:r>
              <a:rPr lang="en-US" sz="1400" dirty="0">
                <a:latin typeface="Bookman Old Style" panose="02050604050505020204" pitchFamily="18" charset="0"/>
              </a:rPr>
              <a:t>The provisions of this Convention shall be applied as regards all persons interested when </a:t>
            </a:r>
            <a:r>
              <a:rPr lang="en-US" sz="1400" b="1" dirty="0">
                <a:latin typeface="Bookman Old Style" panose="02050604050505020204" pitchFamily="18" charset="0"/>
              </a:rPr>
              <a:t>all the vessels</a:t>
            </a:r>
            <a:r>
              <a:rPr lang="en-US" sz="1400" dirty="0">
                <a:latin typeface="Bookman Old Style" panose="02050604050505020204" pitchFamily="18" charset="0"/>
              </a:rPr>
              <a:t> concerned in any action </a:t>
            </a:r>
            <a:r>
              <a:rPr lang="en-US" sz="1400" b="1" dirty="0">
                <a:latin typeface="Bookman Old Style" panose="02050604050505020204" pitchFamily="18" charset="0"/>
              </a:rPr>
              <a:t>belong to States of the High Contracting Parties</a:t>
            </a:r>
            <a:r>
              <a:rPr lang="en-US" sz="1400" dirty="0">
                <a:latin typeface="Bookman Old Style" panose="02050604050505020204" pitchFamily="18" charset="0"/>
              </a:rPr>
              <a:t>, and in any other cases for which the national laws provide.</a:t>
            </a:r>
          </a:p>
          <a:p>
            <a:pPr algn="just"/>
            <a:r>
              <a:rPr lang="en-US" sz="1400" dirty="0">
                <a:latin typeface="Bookman Old Style" panose="02050604050505020204" pitchFamily="18" charset="0"/>
              </a:rPr>
              <a:t>Provided always that: </a:t>
            </a:r>
          </a:p>
          <a:p>
            <a:pPr algn="just"/>
            <a:r>
              <a:rPr lang="en-US" sz="1400" dirty="0">
                <a:latin typeface="Bookman Old Style" panose="02050604050505020204" pitchFamily="18" charset="0"/>
              </a:rPr>
              <a:t>1.	As regards persons interested who belong to a non-Contracting State, the application of the above provisions may be made by each of the contracting States conditional upon reciprocity.</a:t>
            </a:r>
          </a:p>
          <a:p>
            <a:pPr algn="just"/>
            <a:r>
              <a:rPr lang="en-US" sz="1400" dirty="0">
                <a:latin typeface="Bookman Old Style" panose="02050604050505020204" pitchFamily="18" charset="0"/>
              </a:rPr>
              <a:t>2.	Where all persons interested belong to the same State as the court trying the case, the provisions of the national law and not of the Convention are applicable.</a:t>
            </a:r>
          </a:p>
          <a:p>
            <a:endParaRPr lang="en-US" dirty="0"/>
          </a:p>
        </p:txBody>
      </p:sp>
    </p:spTree>
    <p:extLst>
      <p:ext uri="{BB962C8B-B14F-4D97-AF65-F5344CB8AC3E}">
        <p14:creationId xmlns:p14="http://schemas.microsoft.com/office/powerpoint/2010/main" val="363850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F0E4947C-31CC-76DD-8F4F-995FC5C5C145}"/>
              </a:ext>
            </a:extLst>
          </p:cNvPr>
          <p:cNvSpPr>
            <a:spLocks noGrp="1"/>
          </p:cNvSpPr>
          <p:nvPr>
            <p:ph type="sldNum" sz="quarter" idx="12"/>
          </p:nvPr>
        </p:nvSpPr>
        <p:spPr/>
        <p:txBody>
          <a:bodyPr/>
          <a:lstStyle/>
          <a:p>
            <a:fld id="{3D11FEF1-701C-CD40-B282-95D30BC66917}" type="slidenum">
              <a:rPr lang="el-GR" smtClean="0"/>
              <a:t>8</a:t>
            </a:fld>
            <a:endParaRPr lang="el-GR"/>
          </a:p>
        </p:txBody>
      </p:sp>
      <p:sp>
        <p:nvSpPr>
          <p:cNvPr id="3" name="Τίτλος 2">
            <a:extLst>
              <a:ext uri="{FF2B5EF4-FFF2-40B4-BE49-F238E27FC236}">
                <a16:creationId xmlns:a16="http://schemas.microsoft.com/office/drawing/2014/main" id="{16A1B1B9-B611-F88A-7A11-A445A771EEC4}"/>
              </a:ext>
            </a:extLst>
          </p:cNvPr>
          <p:cNvSpPr>
            <a:spLocks noGrp="1"/>
          </p:cNvSpPr>
          <p:nvPr>
            <p:ph type="title" idx="4294967295"/>
          </p:nvPr>
        </p:nvSpPr>
        <p:spPr>
          <a:xfrm>
            <a:off x="0" y="455613"/>
            <a:ext cx="12192000" cy="828675"/>
          </a:xfrm>
        </p:spPr>
        <p:txBody>
          <a:bodyPr>
            <a:normAutofit fontScale="90000"/>
          </a:bodyPr>
          <a:lstStyle/>
          <a:p>
            <a:pPr algn="ctr"/>
            <a:br>
              <a:rPr lang="en-US" b="1" dirty="0">
                <a:latin typeface="Bookman Old Style" panose="02050604050505020204" pitchFamily="18" charset="0"/>
              </a:rPr>
            </a:br>
            <a:endParaRPr lang="en-US" dirty="0"/>
          </a:p>
        </p:txBody>
      </p:sp>
      <p:sp>
        <p:nvSpPr>
          <p:cNvPr id="5" name="TextBox 4">
            <a:extLst>
              <a:ext uri="{FF2B5EF4-FFF2-40B4-BE49-F238E27FC236}">
                <a16:creationId xmlns:a16="http://schemas.microsoft.com/office/drawing/2014/main" id="{03682001-C915-6FD2-DB2B-3899EEBEBC5E}"/>
              </a:ext>
            </a:extLst>
          </p:cNvPr>
          <p:cNvSpPr txBox="1"/>
          <p:nvPr/>
        </p:nvSpPr>
        <p:spPr>
          <a:xfrm>
            <a:off x="438684" y="1780101"/>
            <a:ext cx="11314632" cy="3323987"/>
          </a:xfrm>
          <a:prstGeom prst="rect">
            <a:avLst/>
          </a:prstGeom>
          <a:noFill/>
        </p:spPr>
        <p:txBody>
          <a:bodyPr wrap="square">
            <a:spAutoFit/>
          </a:bodyPr>
          <a:lstStyle/>
          <a:p>
            <a:pPr algn="ctr"/>
            <a:r>
              <a:rPr lang="en-US" sz="1400" b="1" u="sng" dirty="0">
                <a:latin typeface="Bookman Old Style" panose="02050604050505020204" pitchFamily="18" charset="0"/>
              </a:rPr>
              <a:t>Two failed attempts</a:t>
            </a:r>
          </a:p>
          <a:p>
            <a:pPr algn="just"/>
            <a:endParaRPr lang="en-US" sz="1400" dirty="0">
              <a:latin typeface="Bookman Old Style" panose="02050604050505020204" pitchFamily="18" charset="0"/>
            </a:endParaRPr>
          </a:p>
          <a:p>
            <a:pPr algn="just"/>
            <a:r>
              <a:rPr lang="en-US" sz="1400" b="1" dirty="0">
                <a:latin typeface="Bookman Old Style" panose="02050604050505020204" pitchFamily="18" charset="0"/>
              </a:rPr>
              <a:t>A.	1952 International Convention on certain rules concerning civil jurisdiction in matters of collision.</a:t>
            </a:r>
          </a:p>
          <a:p>
            <a:pPr algn="just"/>
            <a:endParaRPr lang="en-US" sz="1400" dirty="0">
              <a:latin typeface="Bookman Old Style" panose="02050604050505020204" pitchFamily="18" charset="0"/>
            </a:endParaRPr>
          </a:p>
          <a:p>
            <a:pPr algn="just"/>
            <a:r>
              <a:rPr lang="en-US" sz="1400" dirty="0">
                <a:latin typeface="Bookman Old Style" panose="02050604050505020204" pitchFamily="18" charset="0"/>
              </a:rPr>
              <a:t>Article 1</a:t>
            </a:r>
          </a:p>
          <a:p>
            <a:pPr algn="just"/>
            <a:r>
              <a:rPr lang="en-US" sz="1400" dirty="0">
                <a:latin typeface="Bookman Old Style" panose="02050604050505020204" pitchFamily="18" charset="0"/>
              </a:rPr>
              <a:t>(1)	An action for collision occurring between seagoing vessels or between seagoing vessels and inland navigation craft, can only be introduced : </a:t>
            </a:r>
          </a:p>
          <a:p>
            <a:pPr algn="just"/>
            <a:r>
              <a:rPr lang="en-US" sz="1400" dirty="0">
                <a:latin typeface="Bookman Old Style" panose="02050604050505020204" pitchFamily="18" charset="0"/>
              </a:rPr>
              <a:t>(a)	either before the Court </a:t>
            </a:r>
            <a:r>
              <a:rPr lang="en-US" sz="1400" b="1" dirty="0">
                <a:latin typeface="Bookman Old Style" panose="02050604050505020204" pitchFamily="18" charset="0"/>
              </a:rPr>
              <a:t>where the defendant has his habitual residence or a place of business </a:t>
            </a:r>
            <a:r>
              <a:rPr lang="en-US" sz="1400" dirty="0">
                <a:latin typeface="Bookman Old Style" panose="02050604050505020204" pitchFamily="18" charset="0"/>
              </a:rPr>
              <a:t>;</a:t>
            </a:r>
          </a:p>
          <a:p>
            <a:pPr algn="just"/>
            <a:r>
              <a:rPr lang="en-US" sz="1400" dirty="0">
                <a:latin typeface="Bookman Old Style" panose="02050604050505020204" pitchFamily="18" charset="0"/>
              </a:rPr>
              <a:t>(b)	or before the Court of the place where arrest has been effected of the defendant ship or of any other ship belonging to the defendant which can be lawfully arrested , or </a:t>
            </a:r>
            <a:r>
              <a:rPr lang="en-US" sz="1400" b="1" dirty="0">
                <a:latin typeface="Bookman Old Style" panose="02050604050505020204" pitchFamily="18" charset="0"/>
              </a:rPr>
              <a:t>where could have been effected and bail or other security has been furnished </a:t>
            </a:r>
            <a:r>
              <a:rPr lang="en-US" sz="1400" dirty="0">
                <a:latin typeface="Bookman Old Style" panose="02050604050505020204" pitchFamily="18" charset="0"/>
              </a:rPr>
              <a:t>;</a:t>
            </a:r>
          </a:p>
          <a:p>
            <a:pPr algn="just"/>
            <a:r>
              <a:rPr lang="en-US" sz="1400" dirty="0">
                <a:latin typeface="Bookman Old Style" panose="02050604050505020204" pitchFamily="18" charset="0"/>
              </a:rPr>
              <a:t>(c)	or before the Court </a:t>
            </a:r>
            <a:r>
              <a:rPr lang="en-US" sz="1400" b="1" dirty="0">
                <a:latin typeface="Bookman Old Style" panose="02050604050505020204" pitchFamily="18" charset="0"/>
              </a:rPr>
              <a:t>of the place of collision </a:t>
            </a:r>
            <a:r>
              <a:rPr lang="en-US" sz="1400" dirty="0">
                <a:latin typeface="Bookman Old Style" panose="02050604050505020204" pitchFamily="18" charset="0"/>
              </a:rPr>
              <a:t>when the collision has occurred </a:t>
            </a:r>
            <a:r>
              <a:rPr lang="en-US" sz="1400" b="1" dirty="0">
                <a:latin typeface="Bookman Old Style" panose="02050604050505020204" pitchFamily="18" charset="0"/>
              </a:rPr>
              <a:t>within the limits of a port or in inland waters.</a:t>
            </a:r>
          </a:p>
          <a:p>
            <a:pPr algn="just"/>
            <a:r>
              <a:rPr lang="en-US" sz="1400" dirty="0">
                <a:latin typeface="Bookman Old Style" panose="02050604050505020204" pitchFamily="18" charset="0"/>
              </a:rPr>
              <a:t>(2)	It shall be for the Plaintiff to decide in which of the Courts referred to in para. 1 of this article the action shall be instituted.</a:t>
            </a:r>
          </a:p>
        </p:txBody>
      </p:sp>
    </p:spTree>
    <p:extLst>
      <p:ext uri="{BB962C8B-B14F-4D97-AF65-F5344CB8AC3E}">
        <p14:creationId xmlns:p14="http://schemas.microsoft.com/office/powerpoint/2010/main" val="732790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E82811A1-C11B-6955-8091-9B60C0D3B905}"/>
              </a:ext>
            </a:extLst>
          </p:cNvPr>
          <p:cNvSpPr>
            <a:spLocks noGrp="1"/>
          </p:cNvSpPr>
          <p:nvPr>
            <p:ph type="sldNum" sz="quarter" idx="12"/>
          </p:nvPr>
        </p:nvSpPr>
        <p:spPr/>
        <p:txBody>
          <a:bodyPr/>
          <a:lstStyle/>
          <a:p>
            <a:fld id="{3D11FEF1-701C-CD40-B282-95D30BC66917}" type="slidenum">
              <a:rPr lang="el-GR" smtClean="0"/>
              <a:t>9</a:t>
            </a:fld>
            <a:endParaRPr lang="el-GR"/>
          </a:p>
        </p:txBody>
      </p:sp>
      <p:sp>
        <p:nvSpPr>
          <p:cNvPr id="3" name="Τίτλος 2">
            <a:extLst>
              <a:ext uri="{FF2B5EF4-FFF2-40B4-BE49-F238E27FC236}">
                <a16:creationId xmlns:a16="http://schemas.microsoft.com/office/drawing/2014/main" id="{CF0999C0-B348-F6FF-FCDC-C6E146D37E98}"/>
              </a:ext>
            </a:extLst>
          </p:cNvPr>
          <p:cNvSpPr>
            <a:spLocks noGrp="1"/>
          </p:cNvSpPr>
          <p:nvPr>
            <p:ph type="title"/>
          </p:nvPr>
        </p:nvSpPr>
        <p:spPr>
          <a:xfrm>
            <a:off x="-128186" y="491080"/>
            <a:ext cx="12192000" cy="829878"/>
          </a:xfrm>
        </p:spPr>
        <p:txBody>
          <a:bodyPr>
            <a:normAutofit/>
          </a:bodyPr>
          <a:lstStyle/>
          <a:p>
            <a:pPr algn="ctr"/>
            <a:r>
              <a:rPr lang="en-US" sz="2500" b="1" dirty="0">
                <a:latin typeface="Bookman Old Style" panose="02050604050505020204" pitchFamily="18" charset="0"/>
              </a:rPr>
              <a:t>Continue…</a:t>
            </a:r>
          </a:p>
        </p:txBody>
      </p:sp>
      <p:sp>
        <p:nvSpPr>
          <p:cNvPr id="5" name="TextBox 4">
            <a:extLst>
              <a:ext uri="{FF2B5EF4-FFF2-40B4-BE49-F238E27FC236}">
                <a16:creationId xmlns:a16="http://schemas.microsoft.com/office/drawing/2014/main" id="{6D17A758-1D38-6464-7CE0-331C39B6F9BA}"/>
              </a:ext>
            </a:extLst>
          </p:cNvPr>
          <p:cNvSpPr txBox="1"/>
          <p:nvPr/>
        </p:nvSpPr>
        <p:spPr>
          <a:xfrm>
            <a:off x="236453" y="1387339"/>
            <a:ext cx="11719093" cy="4580356"/>
          </a:xfrm>
          <a:prstGeom prst="rect">
            <a:avLst/>
          </a:prstGeom>
          <a:noFill/>
        </p:spPr>
        <p:txBody>
          <a:bodyPr wrap="square">
            <a:spAutoFit/>
          </a:bodyPr>
          <a:lstStyle/>
          <a:p>
            <a:pPr algn="just">
              <a:lnSpc>
                <a:spcPct val="150000"/>
              </a:lnSpc>
              <a:buNone/>
            </a:pPr>
            <a:r>
              <a:rPr lang="en-US" sz="1400" b="1" dirty="0">
                <a:solidFill>
                  <a:srgbClr val="000000"/>
                </a:solidFill>
                <a:effectLst/>
                <a:latin typeface="Bookman Old Style" panose="02050604050505020204" pitchFamily="18" charset="0"/>
                <a:ea typeface="Times New Roman" panose="02020603050405020304" pitchFamily="18" charset="0"/>
              </a:rPr>
              <a:t>B.	1977  Draft International Convention for the unification of certain rules concerning civil jurisdiction, choice of law, and recognition and enforcement of judgments in matters of collision.</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b="1" dirty="0">
                <a:solidFill>
                  <a:srgbClr val="000000"/>
                </a:solidFill>
                <a:effectLst/>
                <a:latin typeface="Bookman Old Style" panose="020506040505050202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dirty="0">
                <a:solidFill>
                  <a:srgbClr val="000000"/>
                </a:solidFill>
                <a:effectLst/>
                <a:latin typeface="Bookman Old Style" panose="02050604050505020204" pitchFamily="18" charset="0"/>
                <a:ea typeface="Times New Roman" panose="02020603050405020304" pitchFamily="18" charset="0"/>
              </a:rPr>
              <a:t>Article 2  (Jurisdiction)</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i="1" dirty="0">
                <a:solidFill>
                  <a:srgbClr val="000000"/>
                </a:solidFill>
                <a:effectLst/>
                <a:latin typeface="Bookman Old Style" panose="02050604050505020204" pitchFamily="18" charset="0"/>
                <a:ea typeface="Times New Roman" panose="02020603050405020304" pitchFamily="18" charset="0"/>
              </a:rPr>
              <a:t>(1)	Unless the parties otherwise agree, the plaintiff may prosecute such an action only in a Court of a State Party to this Convention : </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i="1" dirty="0">
                <a:solidFill>
                  <a:srgbClr val="000000"/>
                </a:solidFill>
                <a:effectLst/>
                <a:latin typeface="Bookman Old Style" panose="02050604050505020204" pitchFamily="18" charset="0"/>
                <a:ea typeface="Times New Roman" panose="02020603050405020304" pitchFamily="18" charset="0"/>
              </a:rPr>
              <a:t>a)	</a:t>
            </a:r>
            <a:r>
              <a:rPr lang="en-US" sz="1400" b="1" i="1" dirty="0">
                <a:solidFill>
                  <a:srgbClr val="000000"/>
                </a:solidFill>
                <a:effectLst/>
                <a:latin typeface="Bookman Old Style" panose="02050604050505020204" pitchFamily="18" charset="0"/>
                <a:ea typeface="Times New Roman" panose="02020603050405020304" pitchFamily="18" charset="0"/>
              </a:rPr>
              <a:t>where the defendant has his habitual residence or domicile, or principal place of business</a:t>
            </a:r>
            <a:r>
              <a:rPr lang="en-US" sz="1400" i="1" dirty="0">
                <a:solidFill>
                  <a:srgbClr val="000000"/>
                </a:solidFill>
                <a:effectLst/>
                <a:latin typeface="Bookman Old Style" panose="02050604050505020204" pitchFamily="18" charset="0"/>
                <a:ea typeface="Times New Roman" panose="02020603050405020304" pitchFamily="18" charset="0"/>
              </a:rPr>
              <a:t> ; or</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i="1" dirty="0">
                <a:solidFill>
                  <a:srgbClr val="000000"/>
                </a:solidFill>
                <a:effectLst/>
                <a:latin typeface="Bookman Old Style" panose="02050604050505020204" pitchFamily="18" charset="0"/>
                <a:ea typeface="Times New Roman" panose="02020603050405020304" pitchFamily="18" charset="0"/>
              </a:rPr>
              <a:t>b)	in the internal waters or territorial sea of which the collision has occurred ; or</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i="1" dirty="0">
                <a:solidFill>
                  <a:srgbClr val="000000"/>
                </a:solidFill>
                <a:effectLst/>
                <a:latin typeface="Bookman Old Style" panose="02050604050505020204" pitchFamily="18" charset="0"/>
                <a:ea typeface="Times New Roman" panose="02020603050405020304" pitchFamily="18" charset="0"/>
              </a:rPr>
              <a:t>c)	</a:t>
            </a:r>
            <a:r>
              <a:rPr lang="en-US" sz="1400" b="1" i="1" dirty="0">
                <a:solidFill>
                  <a:srgbClr val="000000"/>
                </a:solidFill>
                <a:effectLst/>
                <a:latin typeface="Bookman Old Style" panose="02050604050505020204" pitchFamily="18" charset="0"/>
                <a:ea typeface="Times New Roman" panose="02020603050405020304" pitchFamily="18" charset="0"/>
              </a:rPr>
              <a:t>where a vessel</a:t>
            </a:r>
            <a:r>
              <a:rPr lang="en-US" sz="1400" i="1" dirty="0">
                <a:solidFill>
                  <a:srgbClr val="000000"/>
                </a:solidFill>
                <a:effectLst/>
                <a:latin typeface="Bookman Old Style" panose="02050604050505020204" pitchFamily="18" charset="0"/>
                <a:ea typeface="Times New Roman" panose="02020603050405020304" pitchFamily="18" charset="0"/>
              </a:rPr>
              <a:t> involved in the collision (other than the plaintiff’s own vessel) or a vessel under the same ownership lawfully subject to arrest, </a:t>
            </a:r>
            <a:r>
              <a:rPr lang="en-US" sz="1400" b="1" i="1" dirty="0">
                <a:solidFill>
                  <a:srgbClr val="000000"/>
                </a:solidFill>
                <a:effectLst/>
                <a:latin typeface="Bookman Old Style" panose="02050604050505020204" pitchFamily="18" charset="0"/>
                <a:ea typeface="Times New Roman" panose="02020603050405020304" pitchFamily="18" charset="0"/>
              </a:rPr>
              <a:t>has been arrested or security has been provided to avoid arrest</a:t>
            </a:r>
            <a:r>
              <a:rPr lang="en-US" sz="1400" i="1" dirty="0">
                <a:solidFill>
                  <a:srgbClr val="000000"/>
                </a:solidFill>
                <a:effectLst/>
                <a:latin typeface="Bookman Old Style" panose="02050604050505020204" pitchFamily="18" charset="0"/>
                <a:ea typeface="Times New Roman" panose="02020603050405020304" pitchFamily="18" charset="0"/>
              </a:rPr>
              <a:t> on account of the collision ; or</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i="1" dirty="0">
                <a:solidFill>
                  <a:srgbClr val="000000"/>
                </a:solidFill>
                <a:effectLst/>
                <a:latin typeface="Bookman Old Style" panose="02050604050505020204" pitchFamily="18" charset="0"/>
                <a:ea typeface="Times New Roman" panose="02020603050405020304" pitchFamily="18" charset="0"/>
              </a:rPr>
              <a:t>d)	</a:t>
            </a:r>
            <a:r>
              <a:rPr lang="en-US" sz="1400" b="1" i="1" dirty="0">
                <a:solidFill>
                  <a:srgbClr val="000000"/>
                </a:solidFill>
                <a:effectLst/>
                <a:latin typeface="Bookman Old Style" panose="02050604050505020204" pitchFamily="18" charset="0"/>
                <a:ea typeface="Times New Roman" panose="02020603050405020304" pitchFamily="18" charset="0"/>
              </a:rPr>
              <a:t>where the defendant has property subject to attachment</a:t>
            </a:r>
            <a:r>
              <a:rPr lang="en-US" sz="1400" i="1" dirty="0">
                <a:solidFill>
                  <a:srgbClr val="000000"/>
                </a:solidFill>
                <a:effectLst/>
                <a:latin typeface="Bookman Old Style" panose="02050604050505020204" pitchFamily="18" charset="0"/>
                <a:ea typeface="Times New Roman" panose="02020603050405020304" pitchFamily="18" charset="0"/>
              </a:rPr>
              <a:t> under the law of that State </a:t>
            </a:r>
            <a:r>
              <a:rPr lang="en-US" sz="1400" b="1" i="1" dirty="0">
                <a:solidFill>
                  <a:srgbClr val="000000"/>
                </a:solidFill>
                <a:effectLst/>
                <a:latin typeface="Bookman Old Style" panose="02050604050505020204" pitchFamily="18" charset="0"/>
                <a:ea typeface="Times New Roman" panose="02020603050405020304" pitchFamily="18" charset="0"/>
              </a:rPr>
              <a:t>and such property has been attached or security has been provided to avoid attachment</a:t>
            </a:r>
            <a:r>
              <a:rPr lang="en-US" sz="1400" i="1" dirty="0">
                <a:solidFill>
                  <a:srgbClr val="000000"/>
                </a:solidFill>
                <a:effectLst/>
                <a:latin typeface="Bookman Old Style" panose="02050604050505020204" pitchFamily="18" charset="0"/>
                <a:ea typeface="Times New Roman" panose="02020603050405020304" pitchFamily="18" charset="0"/>
              </a:rPr>
              <a:t> on account of the collision ; or</a:t>
            </a:r>
            <a:endParaRPr lang="en-US" sz="1400" dirty="0">
              <a:effectLst/>
              <a:latin typeface="Times New Roman" panose="02020603050405020304" pitchFamily="18" charset="0"/>
              <a:ea typeface="Times New Roman" panose="02020603050405020304" pitchFamily="18" charset="0"/>
            </a:endParaRPr>
          </a:p>
          <a:p>
            <a:pPr algn="just">
              <a:lnSpc>
                <a:spcPct val="150000"/>
              </a:lnSpc>
              <a:buNone/>
            </a:pPr>
            <a:r>
              <a:rPr lang="en-US" sz="1400" i="1" dirty="0">
                <a:solidFill>
                  <a:srgbClr val="000000"/>
                </a:solidFill>
                <a:effectLst/>
                <a:latin typeface="Bookman Old Style" panose="02050604050505020204" pitchFamily="18" charset="0"/>
                <a:ea typeface="Times New Roman" panose="02020603050405020304" pitchFamily="18" charset="0"/>
              </a:rPr>
              <a:t>e)	</a:t>
            </a:r>
            <a:r>
              <a:rPr lang="en-US" sz="1400" b="1" i="1" dirty="0">
                <a:solidFill>
                  <a:srgbClr val="000000"/>
                </a:solidFill>
                <a:effectLst/>
                <a:latin typeface="Bookman Old Style" panose="02050604050505020204" pitchFamily="18" charset="0"/>
                <a:ea typeface="Times New Roman" panose="02020603050405020304" pitchFamily="18" charset="0"/>
              </a:rPr>
              <a:t>where a limitation fund has been properly constituted</a:t>
            </a:r>
            <a:r>
              <a:rPr lang="en-US" sz="1400" i="1" dirty="0">
                <a:solidFill>
                  <a:srgbClr val="000000"/>
                </a:solidFill>
                <a:effectLst/>
                <a:latin typeface="Bookman Old Style" panose="02050604050505020204" pitchFamily="18" charset="0"/>
                <a:ea typeface="Times New Roman" panose="02020603050405020304" pitchFamily="18" charset="0"/>
              </a:rPr>
              <a:t> by the defendant in accordance with the law of that State on account of the collision.</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8156462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Slice</Template>
  <TotalTime>3098</TotalTime>
  <Words>3501</Words>
  <Application>Microsoft Office PowerPoint</Application>
  <PresentationFormat>Ευρεία οθόνη</PresentationFormat>
  <Paragraphs>231</Paragraphs>
  <Slides>21</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21</vt:i4>
      </vt:variant>
    </vt:vector>
  </HeadingPairs>
  <TitlesOfParts>
    <vt:vector size="28" baseType="lpstr">
      <vt:lpstr>Aptos</vt:lpstr>
      <vt:lpstr>Aptos Display</vt:lpstr>
      <vt:lpstr>Arial</vt:lpstr>
      <vt:lpstr>Bookman Old Style</vt:lpstr>
      <vt:lpstr>Calibri</vt:lpstr>
      <vt:lpstr>Times New Roman</vt:lpstr>
      <vt:lpstr>Θέμα του Office</vt:lpstr>
      <vt:lpstr>Vassilis Vernicos  Scope of application and applicable law : linking the threads of a new international collision regime.   CMI Colloquium Rio de Janeiro  15 May 2026    </vt:lpstr>
      <vt:lpstr>Interconnectivity between scope of application and jurisdiction</vt:lpstr>
      <vt:lpstr> TABLE A  </vt:lpstr>
      <vt:lpstr>Παρουσίαση του PowerPoint</vt:lpstr>
      <vt:lpstr>Παρουσίαση του PowerPoint</vt:lpstr>
      <vt:lpstr>The two-fold collision exception </vt:lpstr>
      <vt:lpstr> 1910  Collision Convention </vt:lpstr>
      <vt:lpstr> </vt:lpstr>
      <vt:lpstr>Continue…</vt:lpstr>
      <vt:lpstr>Continue…</vt:lpstr>
      <vt:lpstr> Complications in relation to the application of the 1910 Convention  </vt:lpstr>
      <vt:lpstr>Παρουσίαση του PowerPoint</vt:lpstr>
      <vt:lpstr>Παρουσίαση του PowerPoint</vt:lpstr>
      <vt:lpstr>Abandoning the flag criterion ? </vt:lpstr>
      <vt:lpstr>Applicable law and “the kingdom of the Contracting State” </vt:lpstr>
      <vt:lpstr>The new provision </vt:lpstr>
      <vt:lpstr>Historical evolution</vt:lpstr>
      <vt:lpstr>Continue …….</vt:lpstr>
      <vt:lpstr>Παρουσίαση του PowerPoint</vt:lpstr>
      <vt:lpstr> Why lex fori instead of lex loci delicti ?  </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Stella Kapsimali</dc:creator>
  <cp:lastModifiedBy>K &amp; V - Stella Kapsimali</cp:lastModifiedBy>
  <cp:revision>46</cp:revision>
  <dcterms:created xsi:type="dcterms:W3CDTF">2024-11-17T10:22:55Z</dcterms:created>
  <dcterms:modified xsi:type="dcterms:W3CDTF">2026-05-12T10:04:30Z</dcterms:modified>
</cp:coreProperties>
</file>