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494" r:id="rId3"/>
    <p:sldId id="458" r:id="rId4"/>
    <p:sldId id="307" r:id="rId5"/>
    <p:sldId id="257" r:id="rId6"/>
    <p:sldId id="500" r:id="rId7"/>
    <p:sldId id="448" r:id="rId8"/>
    <p:sldId id="502" r:id="rId9"/>
    <p:sldId id="497" r:id="rId10"/>
    <p:sldId id="495" r:id="rId11"/>
    <p:sldId id="503" r:id="rId12"/>
    <p:sldId id="417" r:id="rId13"/>
    <p:sldId id="430" r:id="rId14"/>
    <p:sldId id="432" r:id="rId15"/>
    <p:sldId id="392" r:id="rId16"/>
    <p:sldId id="431" r:id="rId17"/>
    <p:sldId id="429" r:id="rId18"/>
    <p:sldId id="428" r:id="rId19"/>
    <p:sldId id="303" r:id="rId20"/>
    <p:sldId id="304" r:id="rId21"/>
    <p:sldId id="382" r:id="rId22"/>
    <p:sldId id="501" r:id="rId23"/>
    <p:sldId id="359" r:id="rId24"/>
    <p:sldId id="479" r:id="rId25"/>
    <p:sldId id="356" r:id="rId26"/>
    <p:sldId id="449" r:id="rId27"/>
    <p:sldId id="437" r:id="rId28"/>
    <p:sldId id="488" r:id="rId29"/>
    <p:sldId id="498" r:id="rId30"/>
    <p:sldId id="499" r:id="rId31"/>
    <p:sldId id="353" r:id="rId32"/>
    <p:sldId id="452" r:id="rId33"/>
    <p:sldId id="454" r:id="rId34"/>
    <p:sldId id="462" r:id="rId35"/>
    <p:sldId id="490" r:id="rId36"/>
    <p:sldId id="493" r:id="rId3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20496-B6AD-4AC4-8F25-AEB496C9905F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Argentine MLA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4F67D-8B51-4A68-92B0-3F60360F43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73561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C06FD-286C-4664-8EC6-AB9FDCC283ED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Argentine MLA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8DA94-BB1E-4152-A9AB-368C867A4C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7713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15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43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2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64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82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4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120"/>
            </a:lvl1pPr>
            <a:lvl2pPr marL="457200" indent="0" algn="ctr">
              <a:buNone/>
              <a:defRPr sz="2600"/>
            </a:lvl2pPr>
            <a:lvl3pPr marL="914400" indent="0" algn="ctr">
              <a:buNone/>
              <a:defRPr sz="2340"/>
            </a:lvl3pPr>
            <a:lvl4pPr marL="1371600" indent="0" algn="ctr">
              <a:buNone/>
              <a:defRPr sz="2240"/>
            </a:lvl4pPr>
            <a:lvl5pPr marL="1828800" indent="0" algn="ctr">
              <a:buNone/>
              <a:defRPr sz="2240"/>
            </a:lvl5pPr>
            <a:lvl6pPr marL="2286000" indent="0" algn="ctr">
              <a:buNone/>
              <a:defRPr sz="2240"/>
            </a:lvl6pPr>
            <a:lvl7pPr marL="2743200" indent="0" algn="ctr">
              <a:buNone/>
              <a:defRPr sz="2240"/>
            </a:lvl7pPr>
            <a:lvl8pPr marL="3200400" indent="0" algn="ctr">
              <a:buNone/>
              <a:defRPr sz="2240"/>
            </a:lvl8pPr>
            <a:lvl9pPr marL="3657600" indent="0" algn="ctr">
              <a:buNone/>
              <a:defRPr sz="224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0127-034C-49DA-BDCD-AF44A21703AE}" type="datetime1">
              <a:rPr lang="es-AR" smtClean="0"/>
              <a:t>10/5/2026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5FF7-DC79-4458-B8B1-FCDDDD19F4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353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46FE-BB19-463A-97F6-A3D0B18DAE97}" type="datetime1">
              <a:rPr lang="es-AR" smtClean="0"/>
              <a:t>10/5/2026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5FF7-DC79-4458-B8B1-FCDDDD19F4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307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7748-144F-44D8-8244-DEB8E8FAA56E}" type="datetime1">
              <a:rPr lang="es-AR" smtClean="0"/>
              <a:t>10/5/2026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5FF7-DC79-4458-B8B1-FCDDDD19F4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25182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35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4CEF-4CF6-4555-8A8B-CBFA24DE79EF}" type="datetime1">
              <a:rPr lang="es-AR" smtClean="0"/>
              <a:t>10/5/2026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5FF7-DC79-4458-B8B1-FCDDDD19F4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5748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312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E4BE-20C0-4057-B720-0055E2B4B916}" type="datetime1">
              <a:rPr lang="es-AR" smtClean="0"/>
              <a:t>10/5/2026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5FF7-DC79-4458-B8B1-FCDDDD19F4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060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3C93-457C-4D9A-B76A-BDF2D36DAC7E}" type="datetime1">
              <a:rPr lang="es-AR" smtClean="0"/>
              <a:t>10/5/2026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5FF7-DC79-4458-B8B1-FCDDDD19F4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917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3120" b="1"/>
            </a:lvl1pPr>
            <a:lvl2pPr marL="457200" indent="0">
              <a:buNone/>
              <a:defRPr sz="2600" b="1"/>
            </a:lvl2pPr>
            <a:lvl3pPr marL="914400" indent="0">
              <a:buNone/>
              <a:defRPr sz="2340" b="1"/>
            </a:lvl3pPr>
            <a:lvl4pPr marL="1371600" indent="0">
              <a:buNone/>
              <a:defRPr sz="2240" b="1"/>
            </a:lvl4pPr>
            <a:lvl5pPr marL="1828800" indent="0">
              <a:buNone/>
              <a:defRPr sz="2240" b="1"/>
            </a:lvl5pPr>
            <a:lvl6pPr marL="2286000" indent="0">
              <a:buNone/>
              <a:defRPr sz="2240" b="1"/>
            </a:lvl6pPr>
            <a:lvl7pPr marL="2743200" indent="0">
              <a:buNone/>
              <a:defRPr sz="2240" b="1"/>
            </a:lvl7pPr>
            <a:lvl8pPr marL="3200400" indent="0">
              <a:buNone/>
              <a:defRPr sz="2240" b="1"/>
            </a:lvl8pPr>
            <a:lvl9pPr marL="3657600" indent="0">
              <a:buNone/>
              <a:defRPr sz="224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3120" b="1"/>
            </a:lvl1pPr>
            <a:lvl2pPr marL="457200" indent="0">
              <a:buNone/>
              <a:defRPr sz="2600" b="1"/>
            </a:lvl2pPr>
            <a:lvl3pPr marL="914400" indent="0">
              <a:buNone/>
              <a:defRPr sz="2340" b="1"/>
            </a:lvl3pPr>
            <a:lvl4pPr marL="1371600" indent="0">
              <a:buNone/>
              <a:defRPr sz="2240" b="1"/>
            </a:lvl4pPr>
            <a:lvl5pPr marL="1828800" indent="0">
              <a:buNone/>
              <a:defRPr sz="2240" b="1"/>
            </a:lvl5pPr>
            <a:lvl6pPr marL="2286000" indent="0">
              <a:buNone/>
              <a:defRPr sz="2240" b="1"/>
            </a:lvl6pPr>
            <a:lvl7pPr marL="2743200" indent="0">
              <a:buNone/>
              <a:defRPr sz="2240" b="1"/>
            </a:lvl7pPr>
            <a:lvl8pPr marL="3200400" indent="0">
              <a:buNone/>
              <a:defRPr sz="2240" b="1"/>
            </a:lvl8pPr>
            <a:lvl9pPr marL="3657600" indent="0">
              <a:buNone/>
              <a:defRPr sz="224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F8F1-2533-4986-831A-147254B33590}" type="datetime1">
              <a:rPr lang="es-AR" smtClean="0"/>
              <a:t>10/5/2026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5FF7-DC79-4458-B8B1-FCDDDD19F4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7301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90DC-9A8E-4326-9D28-2CCD7AA6B906}" type="datetime1">
              <a:rPr lang="es-AR" smtClean="0"/>
              <a:t>10/5/2026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5FF7-DC79-4458-B8B1-FCDDDD19F4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490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D8A1-9AD6-49FB-B6BB-5161AFF7E297}" type="datetime1">
              <a:rPr lang="es-AR" smtClean="0"/>
              <a:t>10/5/2026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5FF7-DC79-4458-B8B1-FCDDDD19F4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3368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312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240"/>
            </a:lvl1pPr>
            <a:lvl2pPr marL="457200" indent="0">
              <a:buNone/>
              <a:defRPr sz="1959"/>
            </a:lvl2pPr>
            <a:lvl3pPr marL="914400" indent="0">
              <a:buNone/>
              <a:defRPr sz="168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83E6-7E39-417C-8069-41A1B4C3EED4}" type="datetime1">
              <a:rPr lang="es-AR" smtClean="0"/>
              <a:t>10/5/2026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5FF7-DC79-4458-B8B1-FCDDDD19F4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437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840"/>
            </a:lvl1pPr>
            <a:lvl2pPr marL="457200" indent="0">
              <a:buNone/>
              <a:defRPr sz="3360"/>
            </a:lvl2pPr>
            <a:lvl3pPr marL="914400" indent="0">
              <a:buNone/>
              <a:defRPr sz="3120"/>
            </a:lvl3pPr>
            <a:lvl4pPr marL="1371600" indent="0">
              <a:buNone/>
              <a:defRPr sz="2600"/>
            </a:lvl4pPr>
            <a:lvl5pPr marL="1828800" indent="0">
              <a:buNone/>
              <a:defRPr sz="2600"/>
            </a:lvl5pPr>
            <a:lvl6pPr marL="2286000" indent="0">
              <a:buNone/>
              <a:defRPr sz="2600"/>
            </a:lvl6pPr>
            <a:lvl7pPr marL="2743200" indent="0">
              <a:buNone/>
              <a:defRPr sz="2600"/>
            </a:lvl7pPr>
            <a:lvl8pPr marL="3200400" indent="0">
              <a:buNone/>
              <a:defRPr sz="2600"/>
            </a:lvl8pPr>
            <a:lvl9pPr marL="3657600" indent="0">
              <a:buNone/>
              <a:defRPr sz="26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240"/>
            </a:lvl1pPr>
            <a:lvl2pPr marL="457200" indent="0">
              <a:buNone/>
              <a:defRPr sz="1959"/>
            </a:lvl2pPr>
            <a:lvl3pPr marL="914400" indent="0">
              <a:buNone/>
              <a:defRPr sz="168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4ED8-DD37-4887-BB68-EB0247D8ABE7}" type="datetime1">
              <a:rPr lang="es-AR" smtClean="0"/>
              <a:t>10/5/2026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5FF7-DC79-4458-B8B1-FCDDDD19F4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30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4009E-21ED-4DC8-82B4-8CF94F455C3E}" type="datetime1">
              <a:rPr lang="es-AR" smtClean="0"/>
              <a:t>10/5/2026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25FF7-DC79-4458-B8B1-FCDDDD19F4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774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3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sz="4400" dirty="0" smtClean="0"/>
              <a:t/>
            </a:r>
            <a:br>
              <a:rPr lang="pt-BR" sz="4400" dirty="0" smtClean="0"/>
            </a:br>
            <a:r>
              <a:rPr lang="pt-BR" sz="4400" dirty="0"/>
              <a:t/>
            </a:r>
            <a:br>
              <a:rPr lang="pt-BR" sz="4400" dirty="0"/>
            </a:br>
            <a:r>
              <a:rPr lang="pt-BR" sz="4400" b="1" dirty="0" smtClean="0">
                <a:latin typeface="+mn-lt"/>
              </a:rPr>
              <a:t>“</a:t>
            </a:r>
            <a:r>
              <a:rPr lang="pt-BR" sz="4400" b="1" i="1" dirty="0" err="1">
                <a:latin typeface="+mn-lt"/>
              </a:rPr>
              <a:t>Ratification</a:t>
            </a:r>
            <a:r>
              <a:rPr lang="pt-BR" sz="4400" b="1" i="1" dirty="0">
                <a:latin typeface="+mn-lt"/>
              </a:rPr>
              <a:t> </a:t>
            </a:r>
            <a:r>
              <a:rPr lang="pt-BR" sz="4400" b="1" i="1" dirty="0" err="1">
                <a:latin typeface="+mn-lt"/>
              </a:rPr>
              <a:t>of</a:t>
            </a:r>
            <a:r>
              <a:rPr lang="pt-BR" sz="4400" b="1" i="1" dirty="0">
                <a:latin typeface="+mn-lt"/>
              </a:rPr>
              <a:t> </a:t>
            </a:r>
            <a:r>
              <a:rPr lang="pt-BR" sz="4400" b="1" i="1" dirty="0" err="1">
                <a:latin typeface="+mn-lt"/>
              </a:rPr>
              <a:t>International</a:t>
            </a:r>
            <a:r>
              <a:rPr lang="pt-BR" sz="4400" b="1" i="1" dirty="0">
                <a:latin typeface="+mn-lt"/>
              </a:rPr>
              <a:t> </a:t>
            </a:r>
            <a:r>
              <a:rPr lang="pt-BR" sz="4400" b="1" i="1" dirty="0" err="1">
                <a:latin typeface="+mn-lt"/>
              </a:rPr>
              <a:t>Conventions</a:t>
            </a:r>
            <a:r>
              <a:rPr lang="pt-BR" sz="4400" b="1" i="1" dirty="0">
                <a:latin typeface="+mn-lt"/>
              </a:rPr>
              <a:t> </a:t>
            </a:r>
            <a:r>
              <a:rPr lang="pt-BR" sz="4400" b="1" i="1" dirty="0" err="1">
                <a:latin typeface="+mn-lt"/>
              </a:rPr>
              <a:t>and</a:t>
            </a:r>
            <a:r>
              <a:rPr lang="pt-BR" sz="4400" b="1" i="1" dirty="0">
                <a:latin typeface="+mn-lt"/>
              </a:rPr>
              <a:t> </a:t>
            </a:r>
            <a:r>
              <a:rPr lang="pt-BR" sz="4400" b="1" i="1" dirty="0" err="1">
                <a:latin typeface="+mn-lt"/>
              </a:rPr>
              <a:t>Operation</a:t>
            </a:r>
            <a:r>
              <a:rPr lang="pt-BR" sz="4400" b="1" i="1" dirty="0">
                <a:latin typeface="+mn-lt"/>
              </a:rPr>
              <a:t> </a:t>
            </a:r>
            <a:r>
              <a:rPr lang="pt-BR" sz="4400" b="1" i="1" dirty="0" err="1">
                <a:latin typeface="+mn-lt"/>
              </a:rPr>
              <a:t>of</a:t>
            </a:r>
            <a:r>
              <a:rPr lang="pt-BR" sz="4400" b="1" i="1" dirty="0">
                <a:latin typeface="+mn-lt"/>
              </a:rPr>
              <a:t> Regional </a:t>
            </a:r>
            <a:r>
              <a:rPr lang="pt-BR" sz="4400" b="1" i="1" dirty="0" err="1">
                <a:latin typeface="+mn-lt"/>
              </a:rPr>
              <a:t>Navigation</a:t>
            </a:r>
            <a:r>
              <a:rPr lang="pt-BR" sz="4400" b="1" i="1" dirty="0">
                <a:latin typeface="+mn-lt"/>
              </a:rPr>
              <a:t> </a:t>
            </a:r>
            <a:r>
              <a:rPr lang="pt-BR" sz="4400" b="1" i="1" dirty="0" err="1">
                <a:latin typeface="+mn-lt"/>
              </a:rPr>
              <a:t>Agreements</a:t>
            </a:r>
            <a:r>
              <a:rPr lang="pt-BR" sz="4400" b="1" i="1" dirty="0">
                <a:latin typeface="+mn-lt"/>
              </a:rPr>
              <a:t> </a:t>
            </a:r>
            <a:r>
              <a:rPr lang="pt-BR" sz="4400" b="1" i="1" dirty="0" err="1">
                <a:latin typeface="+mn-lt"/>
              </a:rPr>
              <a:t>by</a:t>
            </a:r>
            <a:r>
              <a:rPr lang="pt-BR" sz="4400" b="1" i="1" dirty="0">
                <a:latin typeface="+mn-lt"/>
              </a:rPr>
              <a:t> </a:t>
            </a:r>
            <a:r>
              <a:rPr lang="pt-BR" sz="4400" b="1" i="1" dirty="0" err="1">
                <a:latin typeface="+mn-lt"/>
              </a:rPr>
              <a:t>Latin</a:t>
            </a:r>
            <a:r>
              <a:rPr lang="pt-BR" sz="4400" b="1" i="1" dirty="0">
                <a:latin typeface="+mn-lt"/>
              </a:rPr>
              <a:t> American </a:t>
            </a:r>
            <a:r>
              <a:rPr lang="pt-BR" sz="4400" b="1" i="1" dirty="0" smtClean="0">
                <a:latin typeface="+mn-lt"/>
              </a:rPr>
              <a:t>Countries”</a:t>
            </a:r>
            <a:endParaRPr lang="es-AR" sz="44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dirty="0" err="1" smtClean="0"/>
              <a:t>Presenter</a:t>
            </a:r>
            <a:r>
              <a:rPr lang="es-ES" dirty="0" smtClean="0"/>
              <a:t>: Dr. Diego Esteban Chami</a:t>
            </a:r>
          </a:p>
          <a:p>
            <a:r>
              <a:rPr lang="es-ES" dirty="0" err="1" smtClean="0"/>
              <a:t>President</a:t>
            </a:r>
            <a:r>
              <a:rPr lang="es-ES" dirty="0" smtClean="0"/>
              <a:t>, </a:t>
            </a:r>
            <a:r>
              <a:rPr lang="es-ES" dirty="0" err="1" smtClean="0"/>
              <a:t>Argentine</a:t>
            </a:r>
            <a:r>
              <a:rPr lang="es-ES" dirty="0" smtClean="0"/>
              <a:t> </a:t>
            </a:r>
            <a:r>
              <a:rPr lang="es-ES" dirty="0" err="1" smtClean="0"/>
              <a:t>Maritime</a:t>
            </a:r>
            <a:r>
              <a:rPr lang="es-ES" dirty="0" smtClean="0"/>
              <a:t> </a:t>
            </a:r>
            <a:r>
              <a:rPr lang="es-ES" dirty="0" err="1" smtClean="0"/>
              <a:t>Law</a:t>
            </a:r>
            <a:r>
              <a:rPr lang="es-ES" dirty="0" smtClean="0"/>
              <a:t> </a:t>
            </a:r>
            <a:r>
              <a:rPr lang="es-ES" dirty="0" err="1" smtClean="0"/>
              <a:t>Association</a:t>
            </a:r>
            <a:r>
              <a:rPr lang="es-ES" dirty="0" smtClean="0"/>
              <a:t> (MLA)</a:t>
            </a:r>
          </a:p>
          <a:p>
            <a:endParaRPr lang="es-ES" dirty="0"/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28" y="5021884"/>
            <a:ext cx="1143160" cy="12765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439" y="0"/>
            <a:ext cx="1883400" cy="1881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318" y="81751"/>
            <a:ext cx="1831800" cy="181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50" y="368611"/>
            <a:ext cx="12162549" cy="6489389"/>
          </a:xfrm>
          <a:prstGeom prst="rect">
            <a:avLst/>
          </a:prstGeom>
        </p:spPr>
      </p:pic>
      <p:sp>
        <p:nvSpPr>
          <p:cNvPr id="500" name="TitleBar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1A3A4A">
              <a:alpha val="90000"/>
            </a:srgbClr>
          </a:solidFill>
          <a:ln>
            <a:noFill/>
          </a:ln>
        </p:spPr>
        <p:txBody>
          <a:bodyPr wrap="square" lIns="457200" tIns="91440" rIns="457200" bIns="91440" anchor="ctr"/>
          <a:lstStyle/>
          <a:p>
            <a:r>
              <a:rPr lang="en-US" sz="2600" b="1" dirty="0">
                <a:solidFill>
                  <a:srgbClr val="FFFFFF"/>
                </a:solidFill>
                <a:latin typeface="Calibri"/>
              </a:rPr>
              <a:t>3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. </a:t>
            </a:r>
            <a:r>
              <a:rPr lang="en-US" sz="2600" b="1" dirty="0">
                <a:solidFill>
                  <a:srgbClr val="FFFFFF"/>
                </a:solidFill>
                <a:latin typeface="Calibri"/>
              </a:rPr>
              <a:t>Hidrovía Map</a:t>
            </a:r>
          </a:p>
        </p:txBody>
      </p:sp>
    </p:spTree>
    <p:extLst>
      <p:ext uri="{BB962C8B-B14F-4D97-AF65-F5344CB8AC3E}">
        <p14:creationId xmlns:p14="http://schemas.microsoft.com/office/powerpoint/2010/main" val="285626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33984"/>
          </a:xfrm>
          <a:prstGeom prst="rect">
            <a:avLst/>
          </a:prstGeom>
          <a:solidFill>
            <a:srgbClr val="EAF4F6"/>
          </a:solidFill>
          <a:ln w="12700">
            <a:solidFill>
              <a:srgbClr val="EAF4F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73152" cy="633984"/>
          </a:xfrm>
          <a:prstGeom prst="rect">
            <a:avLst/>
          </a:prstGeom>
          <a:solidFill>
            <a:srgbClr val="0A7E8C"/>
          </a:solidFill>
          <a:ln w="12700">
            <a:solidFill>
              <a:srgbClr val="0A7E8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19456" y="0"/>
            <a:ext cx="11704320" cy="6339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66" b="1" kern="0" spc="267" dirty="0" smtClean="0">
                <a:solidFill>
                  <a:srgbClr val="0280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866" b="1" kern="0" spc="267" dirty="0">
                <a:solidFill>
                  <a:srgbClr val="0280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ECONOMIC IMPORTANCE</a:t>
            </a:r>
            <a:endParaRPr lang="en-US" sz="1866" dirty="0"/>
          </a:p>
        </p:txBody>
      </p:sp>
      <p:sp>
        <p:nvSpPr>
          <p:cNvPr id="5" name="Text 3"/>
          <p:cNvSpPr/>
          <p:nvPr/>
        </p:nvSpPr>
        <p:spPr>
          <a:xfrm>
            <a:off x="609599" y="755904"/>
            <a:ext cx="11794435" cy="853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4400" b="1" dirty="0">
                <a:solidFill>
                  <a:srgbClr val="1A3A4A"/>
                </a:solidFill>
                <a:ea typeface="Palatino Linotype" pitchFamily="34" charset="-122"/>
                <a:cs typeface="Palatino Linotype" pitchFamily="34" charset="-120"/>
              </a:rPr>
              <a:t>3</a:t>
            </a:r>
            <a:r>
              <a:rPr lang="en-US" sz="4400" b="1" dirty="0" smtClean="0">
                <a:solidFill>
                  <a:srgbClr val="1A3A4A"/>
                </a:solidFill>
                <a:ea typeface="Palatino Linotype" pitchFamily="34" charset="-122"/>
                <a:cs typeface="Palatino Linotype" pitchFamily="34" charset="-120"/>
              </a:rPr>
              <a:t>. Is it important?</a:t>
            </a:r>
            <a:r>
              <a:rPr lang="en-US" sz="4160" b="1" dirty="0" smtClean="0">
                <a:solidFill>
                  <a:srgbClr val="1A3A4A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 </a:t>
            </a:r>
            <a:r>
              <a:rPr lang="en-US" sz="2800" b="1" dirty="0">
                <a:solidFill>
                  <a:srgbClr val="1A3A4A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m</a:t>
            </a:r>
            <a:r>
              <a:rPr lang="en-US" sz="2800" b="1" dirty="0" smtClean="0">
                <a:solidFill>
                  <a:srgbClr val="1A3A4A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ain </a:t>
            </a:r>
            <a:r>
              <a:rPr lang="en-US" sz="2800" b="1" dirty="0">
                <a:solidFill>
                  <a:srgbClr val="1A3A4A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p</a:t>
            </a:r>
            <a:r>
              <a:rPr lang="en-US" sz="2800" b="1" dirty="0" smtClean="0">
                <a:solidFill>
                  <a:srgbClr val="1A3A4A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orts </a:t>
            </a:r>
            <a:r>
              <a:rPr lang="en-US" sz="2800" b="1" dirty="0">
                <a:solidFill>
                  <a:srgbClr val="1A3A4A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on the Waterway</a:t>
            </a:r>
            <a:endParaRPr lang="en-US" sz="2800" dirty="0"/>
          </a:p>
        </p:txBody>
      </p:sp>
      <p:sp>
        <p:nvSpPr>
          <p:cNvPr id="6" name="Shape 4"/>
          <p:cNvSpPr/>
          <p:nvPr/>
        </p:nvSpPr>
        <p:spPr>
          <a:xfrm>
            <a:off x="609600" y="1633728"/>
            <a:ext cx="10972800" cy="0"/>
          </a:xfrm>
          <a:prstGeom prst="line">
            <a:avLst/>
          </a:prstGeom>
          <a:noFill/>
          <a:ln w="19050">
            <a:solidFill>
              <a:srgbClr val="0A7E8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0972800" y="6400800"/>
            <a:ext cx="1036320" cy="3413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586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 / 30</a:t>
            </a:r>
            <a:endParaRPr lang="en-US" sz="1586" dirty="0"/>
          </a:p>
        </p:txBody>
      </p:sp>
      <p:sp>
        <p:nvSpPr>
          <p:cNvPr id="8" name="Shape 6"/>
          <p:cNvSpPr/>
          <p:nvPr/>
        </p:nvSpPr>
        <p:spPr>
          <a:xfrm>
            <a:off x="609600" y="1828800"/>
            <a:ext cx="10972800" cy="707136"/>
          </a:xfrm>
          <a:prstGeom prst="rect">
            <a:avLst/>
          </a:prstGeom>
          <a:solidFill>
            <a:srgbClr val="EAF4F6"/>
          </a:solidFill>
          <a:ln w="12700">
            <a:solidFill>
              <a:srgbClr val="E8E4D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92480" y="1950720"/>
            <a:ext cx="2926080" cy="4632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b="1" dirty="0">
                <a:solidFill>
                  <a:srgbClr val="1A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Puerto Cáceres</a:t>
            </a:r>
            <a:endParaRPr lang="en-US" dirty="0"/>
          </a:p>
        </p:txBody>
      </p:sp>
      <p:sp>
        <p:nvSpPr>
          <p:cNvPr id="10" name="Shape 8"/>
          <p:cNvSpPr/>
          <p:nvPr/>
        </p:nvSpPr>
        <p:spPr>
          <a:xfrm>
            <a:off x="3779520" y="1975104"/>
            <a:ext cx="1463040" cy="365760"/>
          </a:xfrm>
          <a:prstGeom prst="rect">
            <a:avLst/>
          </a:prstGeom>
          <a:solidFill>
            <a:srgbClr val="0A7E8C"/>
          </a:solidFill>
          <a:ln w="12700">
            <a:solidFill>
              <a:srgbClr val="0A7E8C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779520" y="1975104"/>
            <a:ext cx="1463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053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Brazil</a:t>
            </a:r>
            <a:endParaRPr lang="en-US" sz="2053" dirty="0">
              <a:solidFill>
                <a:schemeClr val="bg1"/>
              </a:solidFill>
            </a:endParaRPr>
          </a:p>
        </p:txBody>
      </p:sp>
      <p:sp>
        <p:nvSpPr>
          <p:cNvPr id="12" name="Text 10"/>
          <p:cNvSpPr/>
          <p:nvPr/>
        </p:nvSpPr>
        <p:spPr>
          <a:xfrm>
            <a:off x="5425440" y="1950720"/>
            <a:ext cx="5974080" cy="4632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67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Northern terminus of the waterway</a:t>
            </a:r>
            <a:endParaRPr lang="en-US" sz="2167" dirty="0"/>
          </a:p>
        </p:txBody>
      </p:sp>
      <p:sp>
        <p:nvSpPr>
          <p:cNvPr id="13" name="Shape 11"/>
          <p:cNvSpPr/>
          <p:nvPr/>
        </p:nvSpPr>
        <p:spPr>
          <a:xfrm>
            <a:off x="609600" y="2621280"/>
            <a:ext cx="10972800" cy="707136"/>
          </a:xfrm>
          <a:prstGeom prst="rect">
            <a:avLst/>
          </a:prstGeom>
          <a:solidFill>
            <a:srgbClr val="F0EDE8"/>
          </a:solidFill>
          <a:ln w="12700">
            <a:solidFill>
              <a:srgbClr val="E8E4D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792480" y="2743200"/>
            <a:ext cx="2926080" cy="4632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b="1" dirty="0">
                <a:solidFill>
                  <a:srgbClr val="1A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Corumbá</a:t>
            </a:r>
            <a:endParaRPr lang="en-US" dirty="0"/>
          </a:p>
        </p:txBody>
      </p:sp>
      <p:sp>
        <p:nvSpPr>
          <p:cNvPr id="15" name="Shape 13"/>
          <p:cNvSpPr/>
          <p:nvPr/>
        </p:nvSpPr>
        <p:spPr>
          <a:xfrm>
            <a:off x="3779520" y="2767584"/>
            <a:ext cx="1463040" cy="365760"/>
          </a:xfrm>
          <a:prstGeom prst="rect">
            <a:avLst/>
          </a:prstGeom>
          <a:solidFill>
            <a:srgbClr val="0A7E8C"/>
          </a:solidFill>
          <a:ln w="12700">
            <a:solidFill>
              <a:srgbClr val="0A7E8C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3779520" y="2767584"/>
            <a:ext cx="1463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053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Brazil</a:t>
            </a:r>
            <a:endParaRPr lang="en-US" sz="2053" dirty="0">
              <a:solidFill>
                <a:schemeClr val="bg1"/>
              </a:solidFill>
            </a:endParaRPr>
          </a:p>
        </p:txBody>
      </p:sp>
      <p:sp>
        <p:nvSpPr>
          <p:cNvPr id="17" name="Text 15"/>
          <p:cNvSpPr/>
          <p:nvPr/>
        </p:nvSpPr>
        <p:spPr>
          <a:xfrm>
            <a:off x="5425440" y="2743200"/>
            <a:ext cx="5974080" cy="4632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67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iron ore &amp; mineral export hub</a:t>
            </a:r>
            <a:endParaRPr lang="en-US" sz="2167" dirty="0"/>
          </a:p>
        </p:txBody>
      </p:sp>
      <p:sp>
        <p:nvSpPr>
          <p:cNvPr id="18" name="Shape 16"/>
          <p:cNvSpPr/>
          <p:nvPr/>
        </p:nvSpPr>
        <p:spPr>
          <a:xfrm>
            <a:off x="609600" y="3413760"/>
            <a:ext cx="10972800" cy="707136"/>
          </a:xfrm>
          <a:prstGeom prst="rect">
            <a:avLst/>
          </a:prstGeom>
          <a:solidFill>
            <a:srgbClr val="EAF4F6"/>
          </a:solidFill>
          <a:ln w="12700">
            <a:solidFill>
              <a:srgbClr val="E8E4DF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792480" y="3535680"/>
            <a:ext cx="2926080" cy="4632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b="1" dirty="0">
                <a:solidFill>
                  <a:srgbClr val="1A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Asunción</a:t>
            </a:r>
            <a:endParaRPr lang="en-US" dirty="0"/>
          </a:p>
        </p:txBody>
      </p:sp>
      <p:sp>
        <p:nvSpPr>
          <p:cNvPr id="20" name="Shape 18"/>
          <p:cNvSpPr/>
          <p:nvPr/>
        </p:nvSpPr>
        <p:spPr>
          <a:xfrm>
            <a:off x="3779520" y="3560064"/>
            <a:ext cx="1463040" cy="365760"/>
          </a:xfrm>
          <a:prstGeom prst="rect">
            <a:avLst/>
          </a:prstGeom>
          <a:solidFill>
            <a:srgbClr val="0A7E8C"/>
          </a:solidFill>
          <a:ln w="12700">
            <a:solidFill>
              <a:srgbClr val="0A7E8C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3779520" y="3560064"/>
            <a:ext cx="1463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053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Paraguay</a:t>
            </a:r>
            <a:endParaRPr lang="en-US" sz="2053" dirty="0">
              <a:solidFill>
                <a:schemeClr val="bg1"/>
              </a:solidFill>
            </a:endParaRPr>
          </a:p>
        </p:txBody>
      </p:sp>
      <p:sp>
        <p:nvSpPr>
          <p:cNvPr id="22" name="Text 20"/>
          <p:cNvSpPr/>
          <p:nvPr/>
        </p:nvSpPr>
        <p:spPr>
          <a:xfrm>
            <a:off x="5425440" y="3535680"/>
            <a:ext cx="5974080" cy="4632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67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Capital; major river transport center</a:t>
            </a:r>
            <a:endParaRPr lang="en-US" sz="2167" dirty="0"/>
          </a:p>
        </p:txBody>
      </p:sp>
      <p:sp>
        <p:nvSpPr>
          <p:cNvPr id="23" name="Shape 21"/>
          <p:cNvSpPr/>
          <p:nvPr/>
        </p:nvSpPr>
        <p:spPr>
          <a:xfrm>
            <a:off x="609600" y="4206240"/>
            <a:ext cx="10972800" cy="707136"/>
          </a:xfrm>
          <a:prstGeom prst="rect">
            <a:avLst/>
          </a:prstGeom>
          <a:solidFill>
            <a:srgbClr val="F0EDE8"/>
          </a:solidFill>
          <a:ln w="12700">
            <a:solidFill>
              <a:srgbClr val="E8E4DF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792480" y="4328160"/>
            <a:ext cx="2926080" cy="4632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b="1" dirty="0">
                <a:solidFill>
                  <a:srgbClr val="1A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Rosario</a:t>
            </a:r>
            <a:endParaRPr lang="en-US" dirty="0"/>
          </a:p>
        </p:txBody>
      </p:sp>
      <p:sp>
        <p:nvSpPr>
          <p:cNvPr id="25" name="Shape 23"/>
          <p:cNvSpPr/>
          <p:nvPr/>
        </p:nvSpPr>
        <p:spPr>
          <a:xfrm>
            <a:off x="3779520" y="4352544"/>
            <a:ext cx="1463040" cy="365760"/>
          </a:xfrm>
          <a:prstGeom prst="rect">
            <a:avLst/>
          </a:prstGeom>
          <a:solidFill>
            <a:srgbClr val="0A7E8C"/>
          </a:solidFill>
          <a:ln w="12700">
            <a:solidFill>
              <a:srgbClr val="0A7E8C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3779520" y="4352544"/>
            <a:ext cx="1463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053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Argentina</a:t>
            </a:r>
            <a:endParaRPr lang="en-US" sz="2053" dirty="0">
              <a:solidFill>
                <a:schemeClr val="bg1"/>
              </a:solidFill>
            </a:endParaRPr>
          </a:p>
        </p:txBody>
      </p:sp>
      <p:sp>
        <p:nvSpPr>
          <p:cNvPr id="27" name="Text 25"/>
          <p:cNvSpPr/>
          <p:nvPr/>
        </p:nvSpPr>
        <p:spPr>
          <a:xfrm>
            <a:off x="5425440" y="4328160"/>
            <a:ext cx="5974080" cy="4632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67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World's largest grain export complex</a:t>
            </a:r>
            <a:endParaRPr lang="en-US" sz="2167" dirty="0"/>
          </a:p>
        </p:txBody>
      </p:sp>
      <p:sp>
        <p:nvSpPr>
          <p:cNvPr id="28" name="Shape 26"/>
          <p:cNvSpPr/>
          <p:nvPr/>
        </p:nvSpPr>
        <p:spPr>
          <a:xfrm>
            <a:off x="609600" y="4998720"/>
            <a:ext cx="10972800" cy="707136"/>
          </a:xfrm>
          <a:prstGeom prst="rect">
            <a:avLst/>
          </a:prstGeom>
          <a:solidFill>
            <a:srgbClr val="EAF4F6"/>
          </a:solidFill>
          <a:ln w="12700">
            <a:solidFill>
              <a:srgbClr val="E8E4DF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792480" y="5120640"/>
            <a:ext cx="2926080" cy="4632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b="1" dirty="0">
                <a:solidFill>
                  <a:srgbClr val="1A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Santa Fe</a:t>
            </a:r>
            <a:endParaRPr lang="en-US" dirty="0"/>
          </a:p>
        </p:txBody>
      </p:sp>
      <p:sp>
        <p:nvSpPr>
          <p:cNvPr id="30" name="Shape 28"/>
          <p:cNvSpPr/>
          <p:nvPr/>
        </p:nvSpPr>
        <p:spPr>
          <a:xfrm>
            <a:off x="3779520" y="5145024"/>
            <a:ext cx="1463040" cy="365760"/>
          </a:xfrm>
          <a:prstGeom prst="rect">
            <a:avLst/>
          </a:prstGeom>
          <a:solidFill>
            <a:srgbClr val="0A7E8C"/>
          </a:solidFill>
          <a:ln w="12700">
            <a:solidFill>
              <a:srgbClr val="0A7E8C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3779520" y="5145024"/>
            <a:ext cx="1463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053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Argentina</a:t>
            </a:r>
            <a:endParaRPr lang="en-US" sz="2053" dirty="0">
              <a:solidFill>
                <a:schemeClr val="bg1"/>
              </a:solidFill>
            </a:endParaRPr>
          </a:p>
        </p:txBody>
      </p:sp>
      <p:sp>
        <p:nvSpPr>
          <p:cNvPr id="32" name="Text 30"/>
          <p:cNvSpPr/>
          <p:nvPr/>
        </p:nvSpPr>
        <p:spPr>
          <a:xfrm>
            <a:off x="5425440" y="5120640"/>
            <a:ext cx="5974080" cy="4632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67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Industrial and agricultural gateway</a:t>
            </a:r>
            <a:endParaRPr lang="en-US" sz="2167" dirty="0"/>
          </a:p>
        </p:txBody>
      </p:sp>
      <p:sp>
        <p:nvSpPr>
          <p:cNvPr id="33" name="Shape 31"/>
          <p:cNvSpPr/>
          <p:nvPr/>
        </p:nvSpPr>
        <p:spPr>
          <a:xfrm>
            <a:off x="609600" y="5791200"/>
            <a:ext cx="10972800" cy="707136"/>
          </a:xfrm>
          <a:prstGeom prst="rect">
            <a:avLst/>
          </a:prstGeom>
          <a:solidFill>
            <a:srgbClr val="F0EDE8"/>
          </a:solidFill>
          <a:ln w="12700">
            <a:solidFill>
              <a:srgbClr val="E8E4DF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792480" y="5913120"/>
            <a:ext cx="2926080" cy="4632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b="1" dirty="0">
                <a:solidFill>
                  <a:srgbClr val="1A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Nueva Palmira</a:t>
            </a:r>
            <a:endParaRPr lang="en-US" dirty="0"/>
          </a:p>
        </p:txBody>
      </p:sp>
      <p:sp>
        <p:nvSpPr>
          <p:cNvPr id="35" name="Shape 33"/>
          <p:cNvSpPr/>
          <p:nvPr/>
        </p:nvSpPr>
        <p:spPr>
          <a:xfrm>
            <a:off x="3779520" y="5937504"/>
            <a:ext cx="1463040" cy="365760"/>
          </a:xfrm>
          <a:prstGeom prst="rect">
            <a:avLst/>
          </a:prstGeom>
          <a:solidFill>
            <a:srgbClr val="0A7E8C"/>
          </a:solidFill>
          <a:ln w="12700">
            <a:solidFill>
              <a:srgbClr val="0A7E8C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3779520" y="5937504"/>
            <a:ext cx="1463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053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Uruguay</a:t>
            </a:r>
            <a:endParaRPr lang="en-US" sz="2053" dirty="0">
              <a:solidFill>
                <a:schemeClr val="bg1"/>
              </a:solidFill>
            </a:endParaRPr>
          </a:p>
        </p:txBody>
      </p:sp>
      <p:sp>
        <p:nvSpPr>
          <p:cNvPr id="37" name="Text 35"/>
          <p:cNvSpPr/>
          <p:nvPr/>
        </p:nvSpPr>
        <p:spPr>
          <a:xfrm>
            <a:off x="5425440" y="5913120"/>
            <a:ext cx="5974080" cy="4632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67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Southern terminus; free port zone</a:t>
            </a:r>
            <a:endParaRPr lang="en-US" sz="2167" dirty="0"/>
          </a:p>
        </p:txBody>
      </p:sp>
    </p:spTree>
    <p:extLst>
      <p:ext uri="{BB962C8B-B14F-4D97-AF65-F5344CB8AC3E}">
        <p14:creationId xmlns:p14="http://schemas.microsoft.com/office/powerpoint/2010/main" val="27439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560443"/>
            <a:ext cx="7735712" cy="46165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0" name="CaptionBg"/>
          <p:cNvSpPr/>
          <p:nvPr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rgbClr val="1A3A4A">
              <a:alpha val="85000"/>
            </a:srgbClr>
          </a:solidFill>
          <a:ln>
            <a:noFill/>
          </a:ln>
        </p:spPr>
        <p:txBody>
          <a:bodyPr wrap="square" lIns="457200" tIns="91440" rIns="457200" bIns="91440" anchor="ctr"/>
          <a:lstStyle/>
          <a:p>
            <a:pPr algn="l"/>
            <a:r>
              <a:rPr lang="en-US" sz="2340" b="1" dirty="0">
                <a:solidFill>
                  <a:srgbClr val="FFFFFF"/>
                </a:solidFill>
                <a:latin typeface="Calibri"/>
              </a:rPr>
              <a:t>Puerto Cáceres, Brazil  ·  Northern terminus</a:t>
            </a:r>
          </a:p>
        </p:txBody>
      </p:sp>
    </p:spTree>
    <p:extLst>
      <p:ext uri="{BB962C8B-B14F-4D97-AF65-F5344CB8AC3E}">
        <p14:creationId xmlns:p14="http://schemas.microsoft.com/office/powerpoint/2010/main" val="28544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oogle Map of Asunción, Paraguay - Nations Online Projec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97" y="1510748"/>
            <a:ext cx="7880089" cy="46578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CaptionBg"/>
          <p:cNvSpPr/>
          <p:nvPr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rgbClr val="1A3A4A">
              <a:alpha val="85000"/>
            </a:srgbClr>
          </a:solidFill>
          <a:ln>
            <a:noFill/>
          </a:ln>
        </p:spPr>
        <p:txBody>
          <a:bodyPr wrap="square" lIns="457200" tIns="91440" rIns="457200" bIns="91440" anchor="ctr"/>
          <a:lstStyle/>
          <a:p>
            <a:pPr algn="l"/>
            <a:r>
              <a:rPr lang="en-US" sz="2340" b="1" dirty="0">
                <a:solidFill>
                  <a:srgbClr val="FFFFFF"/>
                </a:solidFill>
                <a:latin typeface="Calibri"/>
              </a:rPr>
              <a:t>Asunción, Paraguay  ·  Capital &amp; major river transport center</a:t>
            </a:r>
          </a:p>
        </p:txBody>
      </p:sp>
    </p:spTree>
    <p:extLst>
      <p:ext uri="{BB962C8B-B14F-4D97-AF65-F5344CB8AC3E}">
        <p14:creationId xmlns:p14="http://schemas.microsoft.com/office/powerpoint/2010/main" val="45765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0043" y="1248154"/>
            <a:ext cx="7851913" cy="5000246"/>
          </a:xfrm>
          <a:prstGeom prst="rect">
            <a:avLst/>
          </a:prstGeom>
        </p:spPr>
      </p:pic>
      <p:sp>
        <p:nvSpPr>
          <p:cNvPr id="200" name="CaptionBg"/>
          <p:cNvSpPr/>
          <p:nvPr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rgbClr val="1A3A4A">
              <a:alpha val="85000"/>
            </a:srgbClr>
          </a:solidFill>
          <a:ln>
            <a:noFill/>
          </a:ln>
        </p:spPr>
        <p:txBody>
          <a:bodyPr wrap="square" lIns="457200" tIns="91440" rIns="457200" bIns="91440" anchor="ctr"/>
          <a:lstStyle/>
          <a:p>
            <a:pPr algn="l"/>
            <a:r>
              <a:rPr lang="en-US" sz="2340" b="1" dirty="0">
                <a:solidFill>
                  <a:srgbClr val="FFFFFF"/>
                </a:solidFill>
                <a:latin typeface="Calibri"/>
              </a:rPr>
              <a:t>Santa Fe, Argentina  ·  Industrial &amp; agricultural gateway</a:t>
            </a:r>
          </a:p>
        </p:txBody>
      </p:sp>
    </p:spTree>
    <p:extLst>
      <p:ext uri="{BB962C8B-B14F-4D97-AF65-F5344CB8AC3E}">
        <p14:creationId xmlns:p14="http://schemas.microsoft.com/office/powerpoint/2010/main" val="7126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ta Aerea de la Ciudad de Rosario - Argentina | Ciudad de rosario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043" y="1248154"/>
            <a:ext cx="7851913" cy="500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CaptionBg"/>
          <p:cNvSpPr/>
          <p:nvPr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rgbClr val="1A3A4A">
              <a:alpha val="85000"/>
            </a:srgbClr>
          </a:solidFill>
          <a:ln>
            <a:noFill/>
          </a:ln>
        </p:spPr>
        <p:txBody>
          <a:bodyPr wrap="square" lIns="457200" tIns="91440" rIns="457200" bIns="91440" anchor="ctr"/>
          <a:lstStyle/>
          <a:p>
            <a:pPr algn="l"/>
            <a:r>
              <a:rPr lang="en-US" sz="2340" b="1" dirty="0">
                <a:solidFill>
                  <a:srgbClr val="FFFFFF"/>
                </a:solidFill>
                <a:latin typeface="Calibri"/>
              </a:rPr>
              <a:t>Rosario, Argentina  ·  World’s largest grain export complex</a:t>
            </a:r>
          </a:p>
        </p:txBody>
      </p:sp>
    </p:spTree>
    <p:extLst>
      <p:ext uri="{BB962C8B-B14F-4D97-AF65-F5344CB8AC3E}">
        <p14:creationId xmlns:p14="http://schemas.microsoft.com/office/powerpoint/2010/main" val="38842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0043" y="1248154"/>
            <a:ext cx="7851913" cy="5000246"/>
          </a:xfrm>
          <a:prstGeom prst="rect">
            <a:avLst/>
          </a:prstGeom>
        </p:spPr>
      </p:pic>
      <p:sp>
        <p:nvSpPr>
          <p:cNvPr id="200" name="CaptionBg"/>
          <p:cNvSpPr/>
          <p:nvPr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rgbClr val="1A3A4A">
              <a:alpha val="85000"/>
            </a:srgbClr>
          </a:solidFill>
          <a:ln>
            <a:noFill/>
          </a:ln>
        </p:spPr>
        <p:txBody>
          <a:bodyPr wrap="square" lIns="457200" tIns="91440" rIns="457200" bIns="91440" anchor="ctr"/>
          <a:lstStyle/>
          <a:p>
            <a:pPr algn="l"/>
            <a:r>
              <a:rPr lang="en-US" sz="2340" b="1" dirty="0">
                <a:solidFill>
                  <a:srgbClr val="FFFFFF"/>
                </a:solidFill>
                <a:latin typeface="Calibri"/>
              </a:rPr>
              <a:t>Nueva Palmira, Uruguay  ·  Southern terminus</a:t>
            </a:r>
          </a:p>
        </p:txBody>
      </p:sp>
    </p:spTree>
    <p:extLst>
      <p:ext uri="{BB962C8B-B14F-4D97-AF65-F5344CB8AC3E}">
        <p14:creationId xmlns:p14="http://schemas.microsoft.com/office/powerpoint/2010/main" val="25015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0043" y="1248154"/>
            <a:ext cx="7851913" cy="5000246"/>
          </a:xfrm>
          <a:prstGeom prst="rect">
            <a:avLst/>
          </a:prstGeom>
        </p:spPr>
      </p:pic>
      <p:sp>
        <p:nvSpPr>
          <p:cNvPr id="200" name="CaptionBg"/>
          <p:cNvSpPr/>
          <p:nvPr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rgbClr val="1A3A4A">
              <a:alpha val="85000"/>
            </a:srgbClr>
          </a:solidFill>
          <a:ln>
            <a:noFill/>
          </a:ln>
        </p:spPr>
        <p:txBody>
          <a:bodyPr wrap="square" lIns="457200" tIns="91440" rIns="457200" bIns="91440" anchor="ctr"/>
          <a:lstStyle/>
          <a:p>
            <a:pPr algn="l"/>
            <a:r>
              <a:rPr lang="en-US" sz="2340" b="1" dirty="0">
                <a:solidFill>
                  <a:srgbClr val="FFFFFF"/>
                </a:solidFill>
                <a:latin typeface="Calibri"/>
              </a:rPr>
              <a:t>Río de la Plata  ·  Southern gateway to the Atlantic</a:t>
            </a:r>
          </a:p>
        </p:txBody>
      </p:sp>
    </p:spTree>
    <p:extLst>
      <p:ext uri="{BB962C8B-B14F-4D97-AF65-F5344CB8AC3E}">
        <p14:creationId xmlns:p14="http://schemas.microsoft.com/office/powerpoint/2010/main" val="13663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Vista área de la Hidrovía Paraná-Paragu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78" y="1371600"/>
            <a:ext cx="7024582" cy="404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CaptionBg"/>
          <p:cNvSpPr/>
          <p:nvPr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rgbClr val="1A3A4A">
              <a:alpha val="85000"/>
            </a:srgbClr>
          </a:solidFill>
          <a:ln>
            <a:noFill/>
          </a:ln>
        </p:spPr>
        <p:txBody>
          <a:bodyPr wrap="square" lIns="457200" tIns="91440" rIns="457200" bIns="91440" anchor="ctr"/>
          <a:lstStyle/>
          <a:p>
            <a:pPr algn="l"/>
            <a:r>
              <a:rPr lang="en-US" sz="2340" b="1" dirty="0">
                <a:solidFill>
                  <a:srgbClr val="FFFFFF"/>
                </a:solidFill>
                <a:latin typeface="Calibri"/>
              </a:rPr>
              <a:t>	</a:t>
            </a:r>
            <a:r>
              <a:rPr lang="en-US" sz="2340" b="1" dirty="0" smtClean="0">
                <a:solidFill>
                  <a:srgbClr val="FFFFFF"/>
                </a:solidFill>
                <a:latin typeface="Calibri"/>
              </a:rPr>
              <a:t>			Commercial </a:t>
            </a:r>
            <a:r>
              <a:rPr lang="en-US" sz="2340" b="1" dirty="0">
                <a:solidFill>
                  <a:srgbClr val="FFFFFF"/>
                </a:solidFill>
                <a:latin typeface="Calibri"/>
              </a:rPr>
              <a:t>convoy in transit</a:t>
            </a:r>
          </a:p>
        </p:txBody>
      </p:sp>
    </p:spTree>
    <p:extLst>
      <p:ext uri="{BB962C8B-B14F-4D97-AF65-F5344CB8AC3E}">
        <p14:creationId xmlns:p14="http://schemas.microsoft.com/office/powerpoint/2010/main" val="146760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098" name="Picture 2" descr="Hidrovía Paraguay-Paraná: cómo es la salida al mar por el Atlántico que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17" y="1818859"/>
            <a:ext cx="8199783" cy="43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CaptionBg"/>
          <p:cNvSpPr/>
          <p:nvPr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rgbClr val="1A3A4A">
              <a:alpha val="85000"/>
            </a:srgbClr>
          </a:solidFill>
          <a:ln>
            <a:noFill/>
          </a:ln>
        </p:spPr>
        <p:txBody>
          <a:bodyPr wrap="square" lIns="457200" tIns="91440" rIns="457200" bIns="91440" anchor="ctr"/>
          <a:lstStyle/>
          <a:p>
            <a:pPr algn="l"/>
            <a:r>
              <a:rPr lang="en-US" sz="2340" b="1" dirty="0">
                <a:solidFill>
                  <a:srgbClr val="FFFFFF"/>
                </a:solidFill>
                <a:latin typeface="Calibri"/>
              </a:rPr>
              <a:t>	</a:t>
            </a:r>
            <a:r>
              <a:rPr lang="en-US" sz="2340" b="1" dirty="0" smtClean="0">
                <a:solidFill>
                  <a:srgbClr val="FFFFFF"/>
                </a:solidFill>
                <a:latin typeface="Calibri"/>
              </a:rPr>
              <a:t>		</a:t>
            </a:r>
            <a:r>
              <a:rPr lang="en-US" sz="234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340" b="1" dirty="0" smtClean="0">
                <a:solidFill>
                  <a:srgbClr val="FFFFFF"/>
                </a:solidFill>
                <a:latin typeface="Calibri"/>
              </a:rPr>
              <a:t>             River </a:t>
            </a:r>
            <a:r>
              <a:rPr lang="en-US" sz="2340" b="1" dirty="0">
                <a:solidFill>
                  <a:srgbClr val="FFFFFF"/>
                </a:solidFill>
                <a:latin typeface="Calibri"/>
              </a:rPr>
              <a:t>navigation corridor</a:t>
            </a:r>
          </a:p>
        </p:txBody>
      </p:sp>
    </p:spTree>
    <p:extLst>
      <p:ext uri="{BB962C8B-B14F-4D97-AF65-F5344CB8AC3E}">
        <p14:creationId xmlns:p14="http://schemas.microsoft.com/office/powerpoint/2010/main" val="32907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4900" b="1" dirty="0" err="1" smtClean="0">
                <a:latin typeface="+mn-lt"/>
              </a:rPr>
              <a:t>The</a:t>
            </a:r>
            <a:r>
              <a:rPr lang="es-ES" sz="4900" b="1" dirty="0" smtClean="0">
                <a:latin typeface="+mn-lt"/>
              </a:rPr>
              <a:t> </a:t>
            </a:r>
            <a:r>
              <a:rPr lang="es-ES" sz="4900" b="1" dirty="0" err="1" smtClean="0">
                <a:latin typeface="+mn-lt"/>
              </a:rPr>
              <a:t>Hidrovía</a:t>
            </a:r>
            <a:r>
              <a:rPr lang="es-ES" sz="4900" b="1" dirty="0" smtClean="0">
                <a:latin typeface="+mn-lt"/>
              </a:rPr>
              <a:t> </a:t>
            </a:r>
            <a:r>
              <a:rPr lang="es-ES" sz="4900" b="1" dirty="0">
                <a:latin typeface="+mn-lt"/>
              </a:rPr>
              <a:t>Paraguay - Paraná</a:t>
            </a:r>
            <a:br>
              <a:rPr lang="es-ES" sz="4900" b="1" dirty="0">
                <a:latin typeface="+mn-lt"/>
              </a:rPr>
            </a:br>
            <a:endParaRPr lang="es-ES" sz="4900" dirty="0">
              <a:latin typeface="+mn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925" y="4671835"/>
            <a:ext cx="1143160" cy="1276528"/>
          </a:xfrm>
          <a:prstGeom prst="rect">
            <a:avLst/>
          </a:prstGeom>
        </p:spPr>
      </p:pic>
      <p:pic>
        <p:nvPicPr>
          <p:cNvPr id="14" name="Marcador de contenido 1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995" y="2064164"/>
            <a:ext cx="2667839" cy="4351338"/>
          </a:xfrm>
        </p:spPr>
      </p:pic>
    </p:spTree>
    <p:extLst>
      <p:ext uri="{BB962C8B-B14F-4D97-AF65-F5344CB8AC3E}">
        <p14:creationId xmlns:p14="http://schemas.microsoft.com/office/powerpoint/2010/main" val="385649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0139" y="1785869"/>
            <a:ext cx="8269357" cy="4351338"/>
          </a:xfrm>
          <a:prstGeom prst="rect">
            <a:avLst/>
          </a:prstGeom>
        </p:spPr>
      </p:pic>
      <p:sp>
        <p:nvSpPr>
          <p:cNvPr id="200" name="CaptionBg"/>
          <p:cNvSpPr/>
          <p:nvPr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rgbClr val="1A3A4A">
              <a:alpha val="85000"/>
            </a:srgbClr>
          </a:solidFill>
          <a:ln>
            <a:noFill/>
          </a:ln>
        </p:spPr>
        <p:txBody>
          <a:bodyPr wrap="square" lIns="457200" tIns="91440" rIns="457200" bIns="91440" anchor="ctr"/>
          <a:lstStyle/>
          <a:p>
            <a:pPr algn="l"/>
            <a:r>
              <a:rPr lang="en-US" sz="2340" b="1" dirty="0">
                <a:solidFill>
                  <a:srgbClr val="FFFFFF"/>
                </a:solidFill>
                <a:latin typeface="Calibri"/>
              </a:rPr>
              <a:t>	</a:t>
            </a:r>
            <a:r>
              <a:rPr lang="en-US" sz="2340" b="1" dirty="0" smtClean="0">
                <a:solidFill>
                  <a:srgbClr val="FFFFFF"/>
                </a:solidFill>
                <a:latin typeface="Calibri"/>
              </a:rPr>
              <a:t>		A convoy of a tug with 20 barges</a:t>
            </a:r>
            <a:endParaRPr lang="en-US" sz="2340" b="1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39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HeaderBar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D4EEF2"/>
          </a:solidFill>
          <a:ln>
            <a:noFill/>
          </a:ln>
        </p:spPr>
        <p:txBody>
          <a:bodyPr anchor="ctr"/>
          <a:lstStyle/>
          <a:p>
            <a:pPr algn="l"/>
            <a:endParaRPr/>
          </a:p>
        </p:txBody>
      </p:sp>
      <p:sp>
        <p:nvSpPr>
          <p:cNvPr id="101" name="Title"/>
          <p:cNvSpPr/>
          <p:nvPr/>
        </p:nvSpPr>
        <p:spPr>
          <a:xfrm>
            <a:off x="609600" y="280000"/>
            <a:ext cx="10972800" cy="60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4400" b="1" kern="0" dirty="0">
                <a:solidFill>
                  <a:srgbClr val="1A3A4A"/>
                </a:solidFill>
                <a:latin typeface="Calibri"/>
              </a:rPr>
              <a:t>4</a:t>
            </a:r>
            <a:r>
              <a:rPr lang="en-US" sz="4400" b="1" kern="0" dirty="0" smtClean="0">
                <a:solidFill>
                  <a:srgbClr val="1A3A4A"/>
                </a:solidFill>
                <a:latin typeface="Calibri"/>
              </a:rPr>
              <a:t>. </a:t>
            </a:r>
            <a:r>
              <a:rPr lang="en-US" sz="4400" b="1" kern="0" dirty="0">
                <a:solidFill>
                  <a:srgbClr val="1A3A4A"/>
                </a:solidFill>
                <a:latin typeface="Calibri"/>
              </a:rPr>
              <a:t>Is the Hidrovía a Treaty?</a:t>
            </a:r>
          </a:p>
        </p:txBody>
      </p:sp>
      <p:sp>
        <p:nvSpPr>
          <p:cNvPr id="102" name="Divider"/>
          <p:cNvSpPr/>
          <p:nvPr/>
        </p:nvSpPr>
        <p:spPr>
          <a:xfrm>
            <a:off x="609600" y="950000"/>
            <a:ext cx="10972800" cy="1905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20" name="AnswerCard"/>
          <p:cNvSpPr/>
          <p:nvPr/>
        </p:nvSpPr>
        <p:spPr>
          <a:xfrm>
            <a:off x="609600" y="1143000"/>
            <a:ext cx="4267200" cy="480060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wrap="square" lIns="457200" tIns="457200" rIns="457200" bIns="457200" anchor="ctr"/>
          <a:lstStyle/>
          <a:p>
            <a:pPr algn="l"/>
            <a:r>
              <a:rPr lang="en-US" sz="2800" b="1" kern="0" dirty="0">
                <a:solidFill>
                  <a:srgbClr val="FFFFFF"/>
                </a:solidFill>
                <a:latin typeface="Calibri"/>
              </a:rPr>
              <a:t>Yes </a:t>
            </a:r>
            <a:endParaRPr lang="en-US" sz="2800" b="1" kern="0" dirty="0" smtClean="0">
              <a:solidFill>
                <a:srgbClr val="FFFFFF"/>
              </a:solidFill>
              <a:latin typeface="Calibri"/>
            </a:endParaRPr>
          </a:p>
          <a:p>
            <a:pPr algn="l"/>
            <a:endParaRPr lang="en-US" sz="2800" b="1" kern="0" dirty="0">
              <a:solidFill>
                <a:srgbClr val="FFFFFF"/>
              </a:solidFill>
              <a:latin typeface="Calibri"/>
            </a:endParaRPr>
          </a:p>
          <a:p>
            <a:pPr algn="l"/>
            <a:r>
              <a:rPr lang="en-US" sz="2800" kern="0" dirty="0">
                <a:solidFill>
                  <a:srgbClr val="FFFFFF"/>
                </a:solidFill>
                <a:latin typeface="Calibri"/>
              </a:rPr>
              <a:t>it is a </a:t>
            </a:r>
            <a:r>
              <a:rPr lang="en-US" sz="2800" kern="0" dirty="0" smtClean="0">
                <a:solidFill>
                  <a:srgbClr val="FFFFFF"/>
                </a:solidFill>
                <a:latin typeface="Calibri"/>
              </a:rPr>
              <a:t>treaty</a:t>
            </a:r>
            <a:endParaRPr lang="en-US" sz="28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0" name="TextBox"/>
          <p:cNvSpPr/>
          <p:nvPr/>
        </p:nvSpPr>
        <p:spPr>
          <a:xfrm>
            <a:off x="5181600" y="1143000"/>
            <a:ext cx="6400800" cy="4800600"/>
          </a:xfrm>
          <a:prstGeom prst="rect">
            <a:avLst/>
          </a:prstGeom>
          <a:noFill/>
          <a:ln>
            <a:noFill/>
          </a:ln>
        </p:spPr>
        <p:txBody>
          <a:bodyPr wrap="square" lIns="228600" tIns="182880" rIns="228600" bIns="182880" anchor="t"/>
          <a:lstStyle/>
          <a:p>
            <a:pPr algn="l"/>
            <a:r>
              <a:rPr lang="en-US" sz="2800" b="1" kern="0" dirty="0">
                <a:solidFill>
                  <a:srgbClr val="1A3A4A"/>
                </a:solidFill>
                <a:latin typeface="Calibri"/>
              </a:rPr>
              <a:t>The Hidrovía is governed by a formal multilateral agreement</a:t>
            </a:r>
            <a:r>
              <a:rPr lang="en-US" sz="2800" b="1" kern="0" dirty="0" smtClean="0">
                <a:solidFill>
                  <a:srgbClr val="1A3A4A"/>
                </a:solidFill>
                <a:latin typeface="Calibri"/>
              </a:rPr>
              <a:t>:</a:t>
            </a:r>
          </a:p>
          <a:p>
            <a:pPr algn="l"/>
            <a:endParaRPr lang="en-US" sz="2800" b="1" kern="0" dirty="0">
              <a:solidFill>
                <a:srgbClr val="1A3A4A"/>
              </a:solidFill>
              <a:latin typeface="Calibri"/>
            </a:endParaRPr>
          </a:p>
          <a:p>
            <a:r>
              <a:rPr lang="en-US" sz="2800" dirty="0" smtClean="0"/>
              <a:t>“Agreement </a:t>
            </a:r>
            <a:r>
              <a:rPr lang="en-US" sz="2800" dirty="0"/>
              <a:t>on River Transport for the Paraguay-Paraná Waterway (Puerto </a:t>
            </a:r>
            <a:r>
              <a:rPr lang="en-US" sz="2800" dirty="0" err="1"/>
              <a:t>Cáceres</a:t>
            </a:r>
            <a:r>
              <a:rPr lang="en-US" sz="2800" dirty="0"/>
              <a:t> – Nueva Palmira</a:t>
            </a:r>
            <a:r>
              <a:rPr lang="en-US" sz="2800" dirty="0" smtClean="0"/>
              <a:t>)”</a:t>
            </a:r>
          </a:p>
          <a:p>
            <a:endParaRPr lang="en-US" sz="2800" dirty="0"/>
          </a:p>
          <a:p>
            <a:r>
              <a:rPr lang="en-US" sz="2400" dirty="0" smtClean="0"/>
              <a:t>a </a:t>
            </a:r>
            <a:r>
              <a:rPr lang="en-US" sz="2400" dirty="0"/>
              <a:t>formal multilateral treaty</a:t>
            </a:r>
            <a:endParaRPr lang="en-US" sz="2400" b="1" kern="0" dirty="0">
              <a:solidFill>
                <a:srgbClr val="1A3A4A"/>
              </a:solidFill>
              <a:latin typeface="Calibri"/>
            </a:endParaRPr>
          </a:p>
          <a:p>
            <a:pPr algn="l">
              <a:spcBef>
                <a:spcPts val="400"/>
              </a:spcBef>
            </a:pPr>
            <a:endParaRPr lang="en-US" sz="2800" kern="0" dirty="0" smtClean="0">
              <a:solidFill>
                <a:srgbClr val="028090"/>
              </a:solidFill>
              <a:latin typeface="Calibri"/>
            </a:endParaRPr>
          </a:p>
          <a:p>
            <a:pPr algn="l">
              <a:spcBef>
                <a:spcPts val="400"/>
              </a:spcBef>
            </a:pPr>
            <a:r>
              <a:rPr lang="en-US" sz="2800" kern="0" dirty="0" smtClean="0">
                <a:solidFill>
                  <a:srgbClr val="028090"/>
                </a:solidFill>
                <a:latin typeface="Calibri"/>
              </a:rPr>
              <a:t>Signed </a:t>
            </a:r>
            <a:r>
              <a:rPr lang="en-US" sz="2800" kern="0" dirty="0">
                <a:solidFill>
                  <a:srgbClr val="028090"/>
                </a:solidFill>
                <a:latin typeface="Calibri"/>
              </a:rPr>
              <a:t>on June 26, </a:t>
            </a:r>
            <a:r>
              <a:rPr lang="en-US" sz="2800" kern="0" dirty="0" smtClean="0">
                <a:solidFill>
                  <a:srgbClr val="028090"/>
                </a:solidFill>
                <a:latin typeface="Calibri"/>
              </a:rPr>
              <a:t>1992</a:t>
            </a:r>
            <a:endParaRPr lang="en-US" sz="2800" kern="0" dirty="0">
              <a:solidFill>
                <a:srgbClr val="028090"/>
              </a:solidFill>
              <a:latin typeface="Calibri"/>
            </a:endParaRPr>
          </a:p>
          <a:p>
            <a:pPr algn="l">
              <a:spcBef>
                <a:spcPts val="400"/>
              </a:spcBef>
            </a:pPr>
            <a:r>
              <a:rPr lang="en-US" sz="2800" kern="0" dirty="0" smtClean="0">
                <a:solidFill>
                  <a:srgbClr val="028090"/>
                </a:solidFill>
                <a:latin typeface="Calibri"/>
              </a:rPr>
              <a:t>Entered </a:t>
            </a:r>
            <a:r>
              <a:rPr lang="en-US" sz="2800" kern="0" dirty="0">
                <a:solidFill>
                  <a:srgbClr val="028090"/>
                </a:solidFill>
                <a:latin typeface="Calibri"/>
              </a:rPr>
              <a:t>into force: March 13, 1995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Hdr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D4EEF2"/>
          </a:solidFill>
          <a:ln>
            <a:noFill/>
          </a:ln>
        </p:spPr>
        <p:txBody>
          <a:bodyPr anchor="ctr"/>
          <a:lstStyle/>
          <a:p>
            <a:pPr marL="228600" algn="l"/>
            <a:endParaRPr/>
          </a:p>
        </p:txBody>
      </p:sp>
      <p:sp>
        <p:nvSpPr>
          <p:cNvPr id="101" name="Ttl"/>
          <p:cNvSpPr/>
          <p:nvPr/>
        </p:nvSpPr>
        <p:spPr>
          <a:xfrm>
            <a:off x="609599" y="280000"/>
            <a:ext cx="11406809" cy="60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4400" b="1" kern="0" dirty="0">
                <a:solidFill>
                  <a:srgbClr val="1A3A4A"/>
                </a:solidFill>
              </a:rPr>
              <a:t>5</a:t>
            </a:r>
            <a:r>
              <a:rPr lang="en-US" sz="4400" b="1" kern="0" dirty="0" smtClean="0">
                <a:solidFill>
                  <a:srgbClr val="1A3A4A"/>
                </a:solidFill>
              </a:rPr>
              <a:t>. </a:t>
            </a:r>
            <a:r>
              <a:rPr lang="en-US" sz="4400" b="1" dirty="0">
                <a:solidFill>
                  <a:srgbClr val="1A3A4A"/>
                </a:solidFill>
              </a:rPr>
              <a:t>Which countries are members of the T</a:t>
            </a:r>
            <a:r>
              <a:rPr lang="en-US" sz="4400" b="1" dirty="0" smtClean="0">
                <a:solidFill>
                  <a:srgbClr val="1A3A4A"/>
                </a:solidFill>
              </a:rPr>
              <a:t>reaty?</a:t>
            </a:r>
            <a:endParaRPr lang="en-US" sz="4400" b="1" dirty="0">
              <a:solidFill>
                <a:srgbClr val="1A3A4A"/>
              </a:solidFill>
            </a:endParaRPr>
          </a:p>
        </p:txBody>
      </p:sp>
      <p:sp>
        <p:nvSpPr>
          <p:cNvPr id="102" name="Div"/>
          <p:cNvSpPr/>
          <p:nvPr/>
        </p:nvSpPr>
        <p:spPr>
          <a:xfrm>
            <a:off x="609600" y="930536"/>
            <a:ext cx="10972800" cy="1905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" name="AutoShape 2" descr="Archivo:Flag of Brazil.svg -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Archivo:Flag of Brazil.svg - Wikipedia, la enciclopedia lib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6" descr="Image of Imágenes de Bandera argentina - Descarga gratuita en Freepi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07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Hdr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D4EEF2"/>
          </a:solidFill>
          <a:ln>
            <a:noFill/>
          </a:ln>
        </p:spPr>
        <p:txBody>
          <a:bodyPr anchor="ctr"/>
          <a:lstStyle/>
          <a:p>
            <a:pPr marL="228600" algn="l"/>
            <a:endParaRPr/>
          </a:p>
        </p:txBody>
      </p:sp>
      <p:sp>
        <p:nvSpPr>
          <p:cNvPr id="101" name="Ttl"/>
          <p:cNvSpPr/>
          <p:nvPr/>
        </p:nvSpPr>
        <p:spPr>
          <a:xfrm>
            <a:off x="609599" y="280000"/>
            <a:ext cx="11406809" cy="60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4400" b="1" kern="0" dirty="0">
                <a:solidFill>
                  <a:srgbClr val="1A3A4A"/>
                </a:solidFill>
              </a:rPr>
              <a:t>5</a:t>
            </a:r>
            <a:r>
              <a:rPr lang="en-US" sz="4400" b="1" kern="0" dirty="0" smtClean="0">
                <a:solidFill>
                  <a:srgbClr val="1A3A4A"/>
                </a:solidFill>
              </a:rPr>
              <a:t>. </a:t>
            </a:r>
            <a:r>
              <a:rPr lang="en-US" sz="4400" b="1" dirty="0">
                <a:solidFill>
                  <a:srgbClr val="1A3A4A"/>
                </a:solidFill>
              </a:rPr>
              <a:t>Which countries are members of the T</a:t>
            </a:r>
            <a:r>
              <a:rPr lang="en-US" sz="4400" b="1" dirty="0" smtClean="0">
                <a:solidFill>
                  <a:srgbClr val="1A3A4A"/>
                </a:solidFill>
              </a:rPr>
              <a:t>reaty?</a:t>
            </a:r>
            <a:endParaRPr lang="en-US" sz="4400" b="1" dirty="0">
              <a:solidFill>
                <a:srgbClr val="1A3A4A"/>
              </a:solidFill>
            </a:endParaRPr>
          </a:p>
        </p:txBody>
      </p:sp>
      <p:sp>
        <p:nvSpPr>
          <p:cNvPr id="102" name="Div"/>
          <p:cNvSpPr/>
          <p:nvPr/>
        </p:nvSpPr>
        <p:spPr>
          <a:xfrm>
            <a:off x="609600" y="930536"/>
            <a:ext cx="10972800" cy="1905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00" name="C0"/>
          <p:cNvSpPr/>
          <p:nvPr/>
        </p:nvSpPr>
        <p:spPr>
          <a:xfrm>
            <a:off x="609600" y="1066800"/>
            <a:ext cx="2057400" cy="2438400"/>
          </a:xfrm>
          <a:prstGeom prst="rect">
            <a:avLst/>
          </a:prstGeom>
          <a:solidFill>
            <a:srgbClr val="D4EEF2"/>
          </a:solidFill>
          <a:ln w="12700">
            <a:solidFill>
              <a:srgbClr val="02809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310" name="Ch0"/>
          <p:cNvSpPr/>
          <p:nvPr/>
        </p:nvSpPr>
        <p:spPr>
          <a:xfrm>
            <a:off x="609600" y="1066800"/>
            <a:ext cx="2057400" cy="30480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wrap="square" lIns="114300" tIns="57150" rIns="114300" bIns="57150" anchor="ctr"/>
          <a:lstStyle/>
          <a:p>
            <a:pPr algn="ctr"/>
            <a:r>
              <a:rPr lang="en-US" sz="2100" b="1" dirty="0" smtClean="0">
                <a:solidFill>
                  <a:srgbClr val="FFFFFF"/>
                </a:solidFill>
                <a:latin typeface="Calibri"/>
              </a:rPr>
              <a:t>Brazil</a:t>
            </a:r>
            <a:endParaRPr lang="en-US" sz="21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0" name="Cb0"/>
          <p:cNvSpPr/>
          <p:nvPr/>
        </p:nvSpPr>
        <p:spPr>
          <a:xfrm>
            <a:off x="609600" y="1381539"/>
            <a:ext cx="2057400" cy="2133600"/>
          </a:xfrm>
          <a:prstGeom prst="rect">
            <a:avLst/>
          </a:prstGeom>
          <a:noFill/>
          <a:ln>
            <a:noFill/>
          </a:ln>
        </p:spPr>
        <p:txBody>
          <a:bodyPr wrap="square" lIns="228600" tIns="228600" rIns="228600" bIns="228600" anchor="t"/>
          <a:lstStyle/>
          <a:p>
            <a:pPr algn="ctr"/>
            <a:r>
              <a:rPr lang="en-US" sz="1959" b="1" kern="0" dirty="0" smtClean="0">
                <a:solidFill>
                  <a:srgbClr val="1A3A4A"/>
                </a:solidFill>
                <a:latin typeface="Calibri"/>
              </a:rPr>
              <a:t>890 km</a:t>
            </a:r>
            <a:endParaRPr lang="en-US" sz="1959" b="1" kern="0" dirty="0">
              <a:solidFill>
                <a:srgbClr val="1A3A4A"/>
              </a:solidFill>
              <a:latin typeface="Calibri"/>
            </a:endParaRPr>
          </a:p>
        </p:txBody>
      </p:sp>
      <p:sp>
        <p:nvSpPr>
          <p:cNvPr id="301" name="C1"/>
          <p:cNvSpPr/>
          <p:nvPr/>
        </p:nvSpPr>
        <p:spPr>
          <a:xfrm>
            <a:off x="2895600" y="1066800"/>
            <a:ext cx="2057400" cy="2438400"/>
          </a:xfrm>
          <a:prstGeom prst="rect">
            <a:avLst/>
          </a:prstGeom>
          <a:solidFill>
            <a:srgbClr val="D4EEF2"/>
          </a:solidFill>
          <a:ln w="12700">
            <a:solidFill>
              <a:srgbClr val="C9973A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311" name="Ch1"/>
          <p:cNvSpPr/>
          <p:nvPr/>
        </p:nvSpPr>
        <p:spPr>
          <a:xfrm>
            <a:off x="2895600" y="1066800"/>
            <a:ext cx="2057400" cy="304800"/>
          </a:xfrm>
          <a:prstGeom prst="rect">
            <a:avLst/>
          </a:prstGeom>
          <a:solidFill>
            <a:srgbClr val="C9973A"/>
          </a:solidFill>
          <a:ln>
            <a:noFill/>
          </a:ln>
        </p:spPr>
        <p:txBody>
          <a:bodyPr wrap="square" lIns="114300" tIns="57150" rIns="114300" bIns="57150" anchor="ctr"/>
          <a:lstStyle/>
          <a:p>
            <a:pPr algn="ctr"/>
            <a:r>
              <a:rPr lang="en-US" sz="2100" b="1" dirty="0">
                <a:solidFill>
                  <a:srgbClr val="FFFFFF"/>
                </a:solidFill>
                <a:latin typeface="Calibri"/>
              </a:rPr>
              <a:t>Bolivia</a:t>
            </a:r>
          </a:p>
        </p:txBody>
      </p:sp>
      <p:sp>
        <p:nvSpPr>
          <p:cNvPr id="321" name="Cb1"/>
          <p:cNvSpPr/>
          <p:nvPr/>
        </p:nvSpPr>
        <p:spPr>
          <a:xfrm>
            <a:off x="2895600" y="1371600"/>
            <a:ext cx="2057400" cy="2133600"/>
          </a:xfrm>
          <a:prstGeom prst="rect">
            <a:avLst/>
          </a:prstGeom>
          <a:noFill/>
          <a:ln>
            <a:noFill/>
          </a:ln>
        </p:spPr>
        <p:txBody>
          <a:bodyPr wrap="square" lIns="228600" tIns="228600" rIns="228600" bIns="228600" anchor="t"/>
          <a:lstStyle/>
          <a:p>
            <a:pPr algn="ctr"/>
            <a:r>
              <a:rPr lang="en-US" sz="1959" b="1" kern="0" dirty="0">
                <a:solidFill>
                  <a:srgbClr val="1A3A4A"/>
                </a:solidFill>
                <a:latin typeface="Calibri"/>
              </a:rPr>
              <a:t>48 </a:t>
            </a:r>
            <a:r>
              <a:rPr lang="en-US" sz="1959" b="1" kern="0" dirty="0" smtClean="0">
                <a:solidFill>
                  <a:srgbClr val="1A3A4A"/>
                </a:solidFill>
                <a:latin typeface="Calibri"/>
              </a:rPr>
              <a:t>km</a:t>
            </a:r>
            <a:endParaRPr lang="en-US" sz="1959" b="1" kern="0" dirty="0">
              <a:solidFill>
                <a:srgbClr val="1A3A4A"/>
              </a:solidFill>
              <a:latin typeface="Calibri"/>
            </a:endParaRPr>
          </a:p>
        </p:txBody>
      </p:sp>
      <p:sp>
        <p:nvSpPr>
          <p:cNvPr id="302" name="C2"/>
          <p:cNvSpPr/>
          <p:nvPr/>
        </p:nvSpPr>
        <p:spPr>
          <a:xfrm>
            <a:off x="5181600" y="1066800"/>
            <a:ext cx="2057400" cy="2438400"/>
          </a:xfrm>
          <a:prstGeom prst="rect">
            <a:avLst/>
          </a:prstGeom>
          <a:solidFill>
            <a:srgbClr val="D4EEF2"/>
          </a:solidFill>
          <a:ln w="12700">
            <a:solidFill>
              <a:srgbClr val="1A3A4A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312" name="Ch2"/>
          <p:cNvSpPr/>
          <p:nvPr/>
        </p:nvSpPr>
        <p:spPr>
          <a:xfrm>
            <a:off x="5181600" y="1066800"/>
            <a:ext cx="2057400" cy="304800"/>
          </a:xfrm>
          <a:prstGeom prst="rect">
            <a:avLst/>
          </a:prstGeom>
          <a:solidFill>
            <a:srgbClr val="1A3A4A"/>
          </a:solidFill>
          <a:ln>
            <a:noFill/>
          </a:ln>
        </p:spPr>
        <p:txBody>
          <a:bodyPr wrap="square" lIns="114300" tIns="57150" rIns="114300" bIns="57150" anchor="ctr"/>
          <a:lstStyle/>
          <a:p>
            <a:pPr algn="ctr"/>
            <a:r>
              <a:rPr lang="en-US" sz="2100" b="1" dirty="0">
                <a:solidFill>
                  <a:srgbClr val="FFFFFF"/>
                </a:solidFill>
                <a:latin typeface="Calibri"/>
              </a:rPr>
              <a:t>Paraguay</a:t>
            </a:r>
          </a:p>
        </p:txBody>
      </p:sp>
      <p:sp>
        <p:nvSpPr>
          <p:cNvPr id="322" name="Cb2"/>
          <p:cNvSpPr/>
          <p:nvPr/>
        </p:nvSpPr>
        <p:spPr>
          <a:xfrm>
            <a:off x="5181600" y="1371600"/>
            <a:ext cx="2057400" cy="2133600"/>
          </a:xfrm>
          <a:prstGeom prst="rect">
            <a:avLst/>
          </a:prstGeom>
          <a:noFill/>
          <a:ln>
            <a:noFill/>
          </a:ln>
        </p:spPr>
        <p:txBody>
          <a:bodyPr wrap="square" lIns="228600" tIns="228600" rIns="228600" bIns="228600" anchor="t"/>
          <a:lstStyle/>
          <a:p>
            <a:pPr algn="ctr"/>
            <a:r>
              <a:rPr lang="en-US" sz="1959" b="1" kern="0" dirty="0">
                <a:solidFill>
                  <a:srgbClr val="1A3A4A"/>
                </a:solidFill>
                <a:latin typeface="Calibri"/>
              </a:rPr>
              <a:t>375 </a:t>
            </a:r>
            <a:r>
              <a:rPr lang="en-US" sz="1959" b="1" kern="0" dirty="0" smtClean="0">
                <a:solidFill>
                  <a:srgbClr val="1A3A4A"/>
                </a:solidFill>
                <a:latin typeface="Calibri"/>
              </a:rPr>
              <a:t>k</a:t>
            </a:r>
            <a:endParaRPr lang="en-US" sz="1959" b="1" kern="0" dirty="0">
              <a:solidFill>
                <a:srgbClr val="1A3A4A"/>
              </a:solidFill>
              <a:latin typeface="Calibri"/>
            </a:endParaRPr>
          </a:p>
        </p:txBody>
      </p:sp>
      <p:sp>
        <p:nvSpPr>
          <p:cNvPr id="303" name="C3"/>
          <p:cNvSpPr/>
          <p:nvPr/>
        </p:nvSpPr>
        <p:spPr>
          <a:xfrm>
            <a:off x="7467600" y="1066800"/>
            <a:ext cx="2057400" cy="2438400"/>
          </a:xfrm>
          <a:prstGeom prst="rect">
            <a:avLst/>
          </a:prstGeom>
          <a:solidFill>
            <a:srgbClr val="D4EEF2"/>
          </a:solidFill>
          <a:ln w="12700">
            <a:solidFill>
              <a:srgbClr val="02809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313" name="Ch3"/>
          <p:cNvSpPr/>
          <p:nvPr/>
        </p:nvSpPr>
        <p:spPr>
          <a:xfrm>
            <a:off x="7467600" y="1066800"/>
            <a:ext cx="2057400" cy="30480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wrap="square" lIns="114300" tIns="57150" rIns="114300" bIns="57150" anchor="ctr"/>
          <a:lstStyle/>
          <a:p>
            <a:pPr algn="ctr"/>
            <a:r>
              <a:rPr lang="en-US" sz="2100" b="1" dirty="0">
                <a:solidFill>
                  <a:srgbClr val="FFFFFF"/>
                </a:solidFill>
                <a:latin typeface="Calibri"/>
              </a:rPr>
              <a:t>Argentina</a:t>
            </a:r>
          </a:p>
        </p:txBody>
      </p:sp>
      <p:sp>
        <p:nvSpPr>
          <p:cNvPr id="323" name="Cb3"/>
          <p:cNvSpPr/>
          <p:nvPr/>
        </p:nvSpPr>
        <p:spPr>
          <a:xfrm>
            <a:off x="7467600" y="1371600"/>
            <a:ext cx="2057400" cy="2133600"/>
          </a:xfrm>
          <a:prstGeom prst="rect">
            <a:avLst/>
          </a:prstGeom>
          <a:noFill/>
          <a:ln>
            <a:noFill/>
          </a:ln>
        </p:spPr>
        <p:txBody>
          <a:bodyPr wrap="square" lIns="228600" tIns="228600" rIns="228600" bIns="228600" anchor="t"/>
          <a:lstStyle/>
          <a:p>
            <a:pPr algn="ctr"/>
            <a:r>
              <a:rPr lang="en-US" sz="1959" b="1" kern="0" dirty="0">
                <a:solidFill>
                  <a:srgbClr val="1A3A4A"/>
                </a:solidFill>
                <a:latin typeface="Calibri"/>
              </a:rPr>
              <a:t>1,240 km</a:t>
            </a:r>
          </a:p>
          <a:p>
            <a:pPr algn="l">
              <a:spcBef>
                <a:spcPts val="150"/>
              </a:spcBef>
            </a:pPr>
            <a:endParaRPr lang="en-US" sz="1959" kern="0" dirty="0">
              <a:solidFill>
                <a:srgbClr val="4A6070"/>
              </a:solidFill>
              <a:latin typeface="Calibri"/>
            </a:endParaRPr>
          </a:p>
        </p:txBody>
      </p:sp>
      <p:sp>
        <p:nvSpPr>
          <p:cNvPr id="304" name="C4"/>
          <p:cNvSpPr/>
          <p:nvPr/>
        </p:nvSpPr>
        <p:spPr>
          <a:xfrm>
            <a:off x="9753600" y="1066800"/>
            <a:ext cx="2057400" cy="2438400"/>
          </a:xfrm>
          <a:prstGeom prst="rect">
            <a:avLst/>
          </a:prstGeom>
          <a:solidFill>
            <a:srgbClr val="D4EEF2"/>
          </a:solidFill>
          <a:ln w="12700">
            <a:solidFill>
              <a:srgbClr val="02809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314" name="Ch4"/>
          <p:cNvSpPr/>
          <p:nvPr/>
        </p:nvSpPr>
        <p:spPr>
          <a:xfrm>
            <a:off x="9753600" y="1066800"/>
            <a:ext cx="2057400" cy="30480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wrap="square" lIns="114300" tIns="57150" rIns="114300" bIns="57150" anchor="ctr"/>
          <a:lstStyle/>
          <a:p>
            <a:pPr algn="ctr"/>
            <a:r>
              <a:rPr lang="en-US" sz="2100" b="1" dirty="0">
                <a:solidFill>
                  <a:srgbClr val="FFFFFF"/>
                </a:solidFill>
                <a:latin typeface="Calibri"/>
              </a:rPr>
              <a:t>Uruguay</a:t>
            </a:r>
          </a:p>
        </p:txBody>
      </p:sp>
      <p:sp>
        <p:nvSpPr>
          <p:cNvPr id="324" name="Cb4"/>
          <p:cNvSpPr/>
          <p:nvPr/>
        </p:nvSpPr>
        <p:spPr>
          <a:xfrm>
            <a:off x="9753600" y="1371600"/>
            <a:ext cx="2057400" cy="2133600"/>
          </a:xfrm>
          <a:prstGeom prst="rect">
            <a:avLst/>
          </a:prstGeom>
          <a:noFill/>
          <a:ln>
            <a:noFill/>
          </a:ln>
        </p:spPr>
        <p:txBody>
          <a:bodyPr wrap="square" lIns="228600" tIns="228600" rIns="228600" bIns="228600" anchor="t"/>
          <a:lstStyle/>
          <a:p>
            <a:pPr algn="l"/>
            <a:r>
              <a:rPr lang="en-US" sz="1959" b="1" kern="0" dirty="0">
                <a:solidFill>
                  <a:srgbClr val="1A3A4A"/>
                </a:solidFill>
                <a:latin typeface="Calibri"/>
              </a:rPr>
              <a:t>Nueva </a:t>
            </a:r>
            <a:r>
              <a:rPr lang="en-US" sz="1959" b="1" kern="0" dirty="0" smtClean="0">
                <a:solidFill>
                  <a:srgbClr val="1A3A4A"/>
                </a:solidFill>
                <a:latin typeface="Calibri"/>
              </a:rPr>
              <a:t>Palmira</a:t>
            </a:r>
            <a:endParaRPr lang="en-US" sz="1959" b="1" kern="0" dirty="0">
              <a:solidFill>
                <a:srgbClr val="1A3A4A"/>
              </a:solidFill>
              <a:latin typeface="Calibri"/>
            </a:endParaRPr>
          </a:p>
        </p:txBody>
      </p:sp>
      <p:sp>
        <p:nvSpPr>
          <p:cNvPr id="2" name="AutoShape 2" descr="Archivo:Flag of Brazil.svg -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Archivo:Flag of Brazil.svg - Wikipedia, la enciclopedia lib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68396"/>
            <a:ext cx="2057400" cy="15368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968396"/>
            <a:ext cx="2057400" cy="153680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1" y="1968397"/>
            <a:ext cx="2057400" cy="1536804"/>
          </a:xfrm>
          <a:prstGeom prst="rect">
            <a:avLst/>
          </a:prstGeom>
        </p:spPr>
      </p:pic>
      <p:sp>
        <p:nvSpPr>
          <p:cNvPr id="7" name="AutoShape 6" descr="Image of Imágenes de Bandera argentina - Descarga gratuita en Freepi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599" y="1968396"/>
            <a:ext cx="2057401" cy="153680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3598" y="1968396"/>
            <a:ext cx="2057401" cy="176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6146" name="Picture 2" descr="Hidrovía Paraguay-Paraná está la espera de un nuevo proceso de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842" y="254069"/>
            <a:ext cx="6132445" cy="640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HeaderBar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D4EEF2"/>
          </a:solidFill>
          <a:ln>
            <a:noFill/>
          </a:ln>
        </p:spPr>
        <p:txBody>
          <a:bodyPr anchor="ctr"/>
          <a:lstStyle/>
          <a:p>
            <a:pPr algn="l"/>
            <a:endParaRPr/>
          </a:p>
        </p:txBody>
      </p:sp>
      <p:sp>
        <p:nvSpPr>
          <p:cNvPr id="101" name="Title"/>
          <p:cNvSpPr/>
          <p:nvPr/>
        </p:nvSpPr>
        <p:spPr>
          <a:xfrm>
            <a:off x="609600" y="280000"/>
            <a:ext cx="10972800" cy="60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4400" b="1" kern="0" dirty="0" smtClean="0">
                <a:solidFill>
                  <a:srgbClr val="1A3A4A"/>
                </a:solidFill>
                <a:latin typeface="Calibri"/>
              </a:rPr>
              <a:t>6. How is the Treaty structured?</a:t>
            </a:r>
            <a:endParaRPr lang="en-US" sz="4400" b="1" kern="0" dirty="0">
              <a:solidFill>
                <a:srgbClr val="1A3A4A"/>
              </a:solidFill>
              <a:latin typeface="Calibri"/>
            </a:endParaRPr>
          </a:p>
        </p:txBody>
      </p:sp>
      <p:sp>
        <p:nvSpPr>
          <p:cNvPr id="102" name="Divider"/>
          <p:cNvSpPr/>
          <p:nvPr/>
        </p:nvSpPr>
        <p:spPr>
          <a:xfrm>
            <a:off x="609600" y="950000"/>
            <a:ext cx="10972800" cy="1905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20" name="CardBg"/>
          <p:cNvSpPr/>
          <p:nvPr/>
        </p:nvSpPr>
        <p:spPr>
          <a:xfrm>
            <a:off x="609598" y="1142999"/>
            <a:ext cx="3860801" cy="5158409"/>
          </a:xfrm>
          <a:prstGeom prst="rect">
            <a:avLst/>
          </a:prstGeom>
          <a:solidFill>
            <a:srgbClr val="D4EEF2"/>
          </a:solidFill>
          <a:ln w="12700">
            <a:solidFill>
              <a:srgbClr val="02809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21" name="CardLabel"/>
          <p:cNvSpPr/>
          <p:nvPr/>
        </p:nvSpPr>
        <p:spPr>
          <a:xfrm>
            <a:off x="609600" y="1143000"/>
            <a:ext cx="3556000" cy="26670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wrap="square" lIns="182880" tIns="91440" rIns="182880" bIns="91440" anchor="ctr"/>
          <a:lstStyle/>
          <a:p>
            <a:r>
              <a:rPr lang="en-US" sz="1959" b="1" dirty="0">
                <a:solidFill>
                  <a:srgbClr val="FFFFFF"/>
                </a:solidFill>
                <a:latin typeface="Calibri"/>
              </a:rPr>
              <a:t>A) Main Transport Agreement</a:t>
            </a:r>
          </a:p>
        </p:txBody>
      </p:sp>
      <p:sp>
        <p:nvSpPr>
          <p:cNvPr id="122" name="CardBody"/>
          <p:cNvSpPr/>
          <p:nvPr/>
        </p:nvSpPr>
        <p:spPr>
          <a:xfrm>
            <a:off x="490329" y="1389822"/>
            <a:ext cx="3556000" cy="1860274"/>
          </a:xfrm>
          <a:prstGeom prst="rect">
            <a:avLst/>
          </a:prstGeom>
          <a:noFill/>
          <a:ln>
            <a:noFill/>
          </a:ln>
        </p:spPr>
        <p:txBody>
          <a:bodyPr wrap="square" lIns="228600" tIns="182880" rIns="228600" bIns="182880" anchor="t"/>
          <a:lstStyle/>
          <a:p>
            <a:pPr algn="l"/>
            <a:r>
              <a:rPr lang="en-US" sz="2100" kern="0" dirty="0">
                <a:latin typeface="Calibri"/>
              </a:rPr>
              <a:t>Core </a:t>
            </a:r>
            <a:r>
              <a:rPr lang="en-US" sz="2100" kern="0" dirty="0" smtClean="0">
                <a:latin typeface="Calibri"/>
              </a:rPr>
              <a:t>framework </a:t>
            </a:r>
          </a:p>
          <a:p>
            <a:pPr algn="l"/>
            <a:endParaRPr lang="en-US" sz="2100" kern="0" dirty="0" smtClean="0">
              <a:solidFill>
                <a:srgbClr val="1A3A4A"/>
              </a:solidFill>
              <a:latin typeface="Calibri"/>
            </a:endParaRPr>
          </a:p>
          <a:p>
            <a:pPr algn="l"/>
            <a:endParaRPr lang="en-US" sz="2100" kern="0" dirty="0" smtClean="0">
              <a:solidFill>
                <a:srgbClr val="1A3A4A"/>
              </a:solidFill>
              <a:latin typeface="Calibri"/>
            </a:endParaRPr>
          </a:p>
          <a:p>
            <a:pPr algn="l"/>
            <a:endParaRPr lang="en-US" sz="2100" kern="0" dirty="0">
              <a:solidFill>
                <a:srgbClr val="1A3A4A"/>
              </a:solidFill>
              <a:latin typeface="Calibri"/>
            </a:endParaRPr>
          </a:p>
        </p:txBody>
      </p:sp>
      <p:sp>
        <p:nvSpPr>
          <p:cNvPr id="2" name="CardBg"/>
          <p:cNvSpPr/>
          <p:nvPr/>
        </p:nvSpPr>
        <p:spPr>
          <a:xfrm>
            <a:off x="4512364" y="1142999"/>
            <a:ext cx="3597966" cy="5158409"/>
          </a:xfrm>
          <a:prstGeom prst="rect">
            <a:avLst/>
          </a:prstGeom>
          <a:solidFill>
            <a:srgbClr val="D4EEF2"/>
          </a:solidFill>
          <a:ln w="12700">
            <a:solidFill>
              <a:srgbClr val="02809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3" name="CardLabel"/>
          <p:cNvSpPr/>
          <p:nvPr/>
        </p:nvSpPr>
        <p:spPr>
          <a:xfrm>
            <a:off x="4470400" y="1143000"/>
            <a:ext cx="3556000" cy="26670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wrap="square" lIns="182880" tIns="91440" rIns="182880" bIns="91440" anchor="ctr"/>
          <a:lstStyle/>
          <a:p>
            <a:r>
              <a:rPr lang="en-US" sz="1959" b="1" dirty="0">
                <a:solidFill>
                  <a:srgbClr val="FFFFFF"/>
                </a:solidFill>
                <a:latin typeface="Calibri"/>
              </a:rPr>
              <a:t>B) Additional Protocols (×6)</a:t>
            </a:r>
          </a:p>
        </p:txBody>
      </p:sp>
      <p:sp>
        <p:nvSpPr>
          <p:cNvPr id="4" name="CardBody"/>
          <p:cNvSpPr/>
          <p:nvPr/>
        </p:nvSpPr>
        <p:spPr>
          <a:xfrm>
            <a:off x="4470400" y="1409700"/>
            <a:ext cx="3556000" cy="1562100"/>
          </a:xfrm>
          <a:prstGeom prst="rect">
            <a:avLst/>
          </a:prstGeom>
          <a:noFill/>
          <a:ln>
            <a:noFill/>
          </a:ln>
        </p:spPr>
        <p:txBody>
          <a:bodyPr wrap="square" lIns="228600" tIns="182880" rIns="228600" bIns="182880" anchor="t"/>
          <a:lstStyle/>
          <a:p>
            <a:pPr algn="l"/>
            <a:r>
              <a:rPr lang="en-US" sz="2100" kern="0" dirty="0" smtClean="0">
                <a:latin typeface="Calibri"/>
              </a:rPr>
              <a:t>Important protocols</a:t>
            </a:r>
            <a:endParaRPr lang="en-US" sz="2100" kern="0" dirty="0">
              <a:latin typeface="Calibri"/>
            </a:endParaRPr>
          </a:p>
        </p:txBody>
      </p:sp>
      <p:sp>
        <p:nvSpPr>
          <p:cNvPr id="5" name="CardBg"/>
          <p:cNvSpPr/>
          <p:nvPr/>
        </p:nvSpPr>
        <p:spPr>
          <a:xfrm>
            <a:off x="8331200" y="1143000"/>
            <a:ext cx="3764722" cy="5158408"/>
          </a:xfrm>
          <a:prstGeom prst="rect">
            <a:avLst/>
          </a:prstGeom>
          <a:solidFill>
            <a:srgbClr val="D4EEF2"/>
          </a:solidFill>
          <a:ln w="12700">
            <a:solidFill>
              <a:srgbClr val="02809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6" name="CardLabel"/>
          <p:cNvSpPr/>
          <p:nvPr/>
        </p:nvSpPr>
        <p:spPr>
          <a:xfrm>
            <a:off x="8331200" y="1143000"/>
            <a:ext cx="3556000" cy="26670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wrap="square" lIns="182880" tIns="91440" rIns="182880" bIns="91440" anchor="ctr"/>
          <a:lstStyle/>
          <a:p>
            <a:r>
              <a:rPr lang="en-US" sz="1959" b="1" dirty="0">
                <a:solidFill>
                  <a:srgbClr val="FFFFFF"/>
                </a:solidFill>
                <a:latin typeface="Calibri"/>
              </a:rPr>
              <a:t>C) Regulations (×14)</a:t>
            </a:r>
          </a:p>
        </p:txBody>
      </p:sp>
      <p:sp>
        <p:nvSpPr>
          <p:cNvPr id="7" name="CardBody"/>
          <p:cNvSpPr/>
          <p:nvPr/>
        </p:nvSpPr>
        <p:spPr>
          <a:xfrm>
            <a:off x="8331200" y="1409700"/>
            <a:ext cx="3556000" cy="1562100"/>
          </a:xfrm>
          <a:prstGeom prst="rect">
            <a:avLst/>
          </a:prstGeom>
          <a:noFill/>
          <a:ln>
            <a:noFill/>
          </a:ln>
        </p:spPr>
        <p:txBody>
          <a:bodyPr wrap="square" lIns="228600" tIns="182880" rIns="228600" bIns="182880" anchor="t"/>
          <a:lstStyle/>
          <a:p>
            <a:pPr algn="l"/>
            <a:r>
              <a:rPr lang="en-US" sz="2100" kern="0" dirty="0">
                <a:latin typeface="Calibri"/>
              </a:rPr>
              <a:t>Technical standards: buoyage, tonnage, convoy dimensions, pilot rules, pollution prevention </a:t>
            </a:r>
            <a:r>
              <a:rPr lang="en-US" sz="2100" kern="0" dirty="0" smtClean="0">
                <a:latin typeface="Calibri"/>
              </a:rPr>
              <a:t>and </a:t>
            </a:r>
            <a:r>
              <a:rPr lang="en-US" sz="2100" kern="0" dirty="0">
                <a:latin typeface="Calibri"/>
              </a:rPr>
              <a:t>more.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Hdr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D4EEF2"/>
          </a:solidFill>
          <a:ln>
            <a:noFill/>
          </a:ln>
        </p:spPr>
        <p:txBody>
          <a:bodyPr anchor="ctr"/>
          <a:lstStyle/>
          <a:p>
            <a:endParaRPr/>
          </a:p>
        </p:txBody>
      </p:sp>
      <p:sp>
        <p:nvSpPr>
          <p:cNvPr id="101" name="Ttl"/>
          <p:cNvSpPr/>
          <p:nvPr/>
        </p:nvSpPr>
        <p:spPr>
          <a:xfrm>
            <a:off x="636104" y="280000"/>
            <a:ext cx="10966174" cy="60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4400" b="1" kern="0" dirty="0" smtClean="0">
                <a:solidFill>
                  <a:srgbClr val="1A3A4A"/>
                </a:solidFill>
                <a:latin typeface="Calibri"/>
              </a:rPr>
              <a:t>6. Principles of the Main Transport Agreement</a:t>
            </a:r>
            <a:endParaRPr lang="en-US" sz="4400" b="1" kern="0" dirty="0">
              <a:solidFill>
                <a:srgbClr val="1A3A4A"/>
              </a:solidFill>
              <a:latin typeface="Calibri"/>
            </a:endParaRPr>
          </a:p>
        </p:txBody>
      </p:sp>
      <p:sp>
        <p:nvSpPr>
          <p:cNvPr id="102" name="Div"/>
          <p:cNvSpPr/>
          <p:nvPr/>
        </p:nvSpPr>
        <p:spPr>
          <a:xfrm>
            <a:off x="609600" y="950000"/>
            <a:ext cx="10972800" cy="1905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20" name="Cb"/>
          <p:cNvSpPr/>
          <p:nvPr/>
        </p:nvSpPr>
        <p:spPr>
          <a:xfrm>
            <a:off x="609599" y="1066799"/>
            <a:ext cx="11267661" cy="4916557"/>
          </a:xfrm>
          <a:prstGeom prst="rect">
            <a:avLst/>
          </a:prstGeom>
          <a:solidFill>
            <a:srgbClr val="D4EEF2"/>
          </a:solidFill>
          <a:ln w="12700">
            <a:solidFill>
              <a:srgbClr val="028090"/>
            </a:solidFill>
          </a:ln>
        </p:spPr>
        <p:txBody>
          <a:bodyPr wrap="square" lIns="457200" tIns="457200" rIns="457200" bIns="457200" anchor="ctr"/>
          <a:lstStyle/>
          <a:p>
            <a:endParaRPr lang="en-US" sz="4400" b="1" kern="0" dirty="0">
              <a:solidFill>
                <a:srgbClr val="1A3A4A"/>
              </a:solidFill>
              <a:latin typeface="Calibri"/>
            </a:endParaRPr>
          </a:p>
          <a:p>
            <a:endParaRPr lang="en-US" sz="3600" kern="0" dirty="0" smtClean="0">
              <a:latin typeface="Calibri"/>
            </a:endParaRPr>
          </a:p>
          <a:p>
            <a:pPr>
              <a:lnSpc>
                <a:spcPct val="150000"/>
              </a:lnSpc>
            </a:pPr>
            <a:r>
              <a:rPr lang="en-US" sz="3600" kern="0" dirty="0" smtClean="0">
                <a:latin typeface="Calibri"/>
              </a:rPr>
              <a:t> 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endParaRPr lang="en-US" sz="3600" kern="0" dirty="0" smtClean="0">
              <a:latin typeface="Calibri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kern="0" dirty="0" smtClean="0">
                <a:latin typeface="Calibri"/>
              </a:rPr>
              <a:t>Freedom </a:t>
            </a:r>
            <a:r>
              <a:rPr lang="en-US" sz="3600" kern="0" dirty="0">
                <a:latin typeface="Calibri"/>
              </a:rPr>
              <a:t>of </a:t>
            </a:r>
            <a:r>
              <a:rPr lang="en-US" sz="3600" kern="0" dirty="0" smtClean="0">
                <a:latin typeface="Calibri"/>
              </a:rPr>
              <a:t>navigation for vessels of all flags (art. 4)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kern="0" dirty="0" smtClean="0"/>
              <a:t>Reservation of NATIONAL </a:t>
            </a:r>
            <a:r>
              <a:rPr lang="en-US" sz="3600" kern="0" dirty="0"/>
              <a:t>transport </a:t>
            </a:r>
            <a:r>
              <a:rPr lang="en-US" sz="3600" kern="0" dirty="0" smtClean="0"/>
              <a:t>for </a:t>
            </a:r>
            <a:r>
              <a:rPr lang="en-US" sz="3600" kern="0" dirty="0"/>
              <a:t>vessels of </a:t>
            </a:r>
            <a:r>
              <a:rPr lang="en-US" sz="3600" kern="0" dirty="0" smtClean="0"/>
              <a:t>the </a:t>
            </a:r>
            <a:r>
              <a:rPr lang="en-US" sz="3600" kern="0" dirty="0"/>
              <a:t>member </a:t>
            </a:r>
            <a:r>
              <a:rPr lang="en-US" sz="3600" kern="0" dirty="0" smtClean="0"/>
              <a:t>country (art. 11)</a:t>
            </a:r>
            <a:endParaRPr lang="en-US" sz="3600" kern="0" dirty="0"/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smtClean="0"/>
              <a:t>Reservation of REGIONAL </a:t>
            </a:r>
            <a:r>
              <a:rPr lang="en-US" sz="3600" dirty="0"/>
              <a:t>transport </a:t>
            </a:r>
            <a:r>
              <a:rPr lang="en-US" sz="3600" dirty="0" smtClean="0"/>
              <a:t>for </a:t>
            </a:r>
            <a:r>
              <a:rPr lang="en-US" sz="3600" dirty="0" err="1" smtClean="0"/>
              <a:t>shipowners</a:t>
            </a:r>
            <a:r>
              <a:rPr lang="en-US" sz="3600" dirty="0" smtClean="0"/>
              <a:t> </a:t>
            </a:r>
            <a:r>
              <a:rPr lang="en-US" sz="3600" dirty="0"/>
              <a:t>of the 5 </a:t>
            </a:r>
            <a:r>
              <a:rPr lang="en-US" sz="3600" dirty="0" smtClean="0"/>
              <a:t>states (art. 10)</a:t>
            </a:r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s-ES" sz="3600" dirty="0"/>
          </a:p>
          <a:p>
            <a:endParaRPr lang="en-US" sz="3600" b="1" kern="0" dirty="0">
              <a:solidFill>
                <a:srgbClr val="1A3A4A"/>
              </a:solidFill>
              <a:latin typeface="Calibri"/>
            </a:endParaRPr>
          </a:p>
        </p:txBody>
      </p:sp>
      <p:sp>
        <p:nvSpPr>
          <p:cNvPr id="110" name="Tb"/>
          <p:cNvSpPr/>
          <p:nvPr/>
        </p:nvSpPr>
        <p:spPr>
          <a:xfrm>
            <a:off x="609600" y="4419000"/>
            <a:ext cx="10972800" cy="2133600"/>
          </a:xfrm>
          <a:prstGeom prst="rect">
            <a:avLst/>
          </a:prstGeom>
          <a:noFill/>
          <a:ln>
            <a:noFill/>
          </a:ln>
        </p:spPr>
        <p:txBody>
          <a:bodyPr wrap="square" lIns="228600" tIns="182880" rIns="228600" bIns="182880" anchor="t"/>
          <a:lstStyle/>
          <a:p>
            <a:pPr algn="l"/>
            <a:endParaRPr lang="en-US" sz="2240" kern="0" dirty="0">
              <a:solidFill>
                <a:srgbClr val="4A607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389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33984"/>
          </a:xfrm>
          <a:prstGeom prst="rect">
            <a:avLst/>
          </a:prstGeom>
          <a:solidFill>
            <a:srgbClr val="EAF4F6"/>
          </a:solidFill>
          <a:ln w="12700">
            <a:solidFill>
              <a:srgbClr val="EAF4F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73152" cy="633984"/>
          </a:xfrm>
          <a:prstGeom prst="rect">
            <a:avLst/>
          </a:prstGeom>
          <a:solidFill>
            <a:srgbClr val="0A7E8C"/>
          </a:solidFill>
          <a:ln w="12700">
            <a:solidFill>
              <a:srgbClr val="0A7E8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19456" y="0"/>
            <a:ext cx="11704320" cy="6339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66" b="1" kern="0" spc="267" dirty="0" smtClean="0">
                <a:solidFill>
                  <a:srgbClr val="0280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PROTOCOLS </a:t>
            </a:r>
            <a:r>
              <a:rPr lang="en-US" sz="1866" b="1" kern="0" spc="267" dirty="0">
                <a:solidFill>
                  <a:srgbClr val="0280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&amp; REGULATIONS</a:t>
            </a:r>
            <a:endParaRPr lang="en-US" sz="1866" dirty="0"/>
          </a:p>
        </p:txBody>
      </p:sp>
      <p:sp>
        <p:nvSpPr>
          <p:cNvPr id="5" name="Text 3"/>
          <p:cNvSpPr/>
          <p:nvPr/>
        </p:nvSpPr>
        <p:spPr>
          <a:xfrm>
            <a:off x="609600" y="755904"/>
            <a:ext cx="10972800" cy="853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4400" b="1" dirty="0" smtClean="0">
                <a:solidFill>
                  <a:srgbClr val="1A3A4A"/>
                </a:solidFill>
                <a:ea typeface="Palatino Linotype" pitchFamily="34" charset="-122"/>
                <a:cs typeface="Palatino Linotype" pitchFamily="34" charset="-120"/>
              </a:rPr>
              <a:t>6. Additional </a:t>
            </a:r>
            <a:r>
              <a:rPr lang="en-US" sz="4400" b="1" dirty="0">
                <a:solidFill>
                  <a:srgbClr val="1A3A4A"/>
                </a:solidFill>
                <a:ea typeface="Palatino Linotype" pitchFamily="34" charset="-122"/>
                <a:cs typeface="Palatino Linotype" pitchFamily="34" charset="-120"/>
              </a:rPr>
              <a:t>Protocols</a:t>
            </a:r>
            <a:endParaRPr lang="en-US" sz="4400" dirty="0"/>
          </a:p>
        </p:txBody>
      </p:sp>
      <p:sp>
        <p:nvSpPr>
          <p:cNvPr id="6" name="Shape 4"/>
          <p:cNvSpPr/>
          <p:nvPr/>
        </p:nvSpPr>
        <p:spPr>
          <a:xfrm>
            <a:off x="609600" y="1633728"/>
            <a:ext cx="10972800" cy="0"/>
          </a:xfrm>
          <a:prstGeom prst="line">
            <a:avLst/>
          </a:prstGeom>
          <a:noFill/>
          <a:ln w="19050">
            <a:solidFill>
              <a:srgbClr val="0A7E8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0972800" y="6400800"/>
            <a:ext cx="1036320" cy="3413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586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 / 30</a:t>
            </a:r>
            <a:endParaRPr lang="en-US" sz="1586" dirty="0"/>
          </a:p>
        </p:txBody>
      </p:sp>
      <p:sp>
        <p:nvSpPr>
          <p:cNvPr id="8" name="Shape 6"/>
          <p:cNvSpPr/>
          <p:nvPr/>
        </p:nvSpPr>
        <p:spPr>
          <a:xfrm>
            <a:off x="609600" y="1889760"/>
            <a:ext cx="5486400" cy="1219200"/>
          </a:xfrm>
          <a:prstGeom prst="rect">
            <a:avLst/>
          </a:prstGeom>
          <a:solidFill>
            <a:srgbClr val="EAF4F6"/>
          </a:solidFill>
          <a:ln w="12700">
            <a:solidFill>
              <a:srgbClr val="4A6070"/>
            </a:solidFill>
            <a:prstDash val="solid"/>
          </a:ln>
          <a:effectLst>
            <a:outerShdw blurRad="127000" dist="508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609600" y="1889760"/>
            <a:ext cx="5486400" cy="438912"/>
          </a:xfrm>
          <a:prstGeom prst="rect">
            <a:avLst/>
          </a:prstGeom>
          <a:solidFill>
            <a:srgbClr val="0A7E8C"/>
          </a:solidFill>
          <a:ln w="12700">
            <a:solidFill>
              <a:srgbClr val="0A7E8C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55904" y="1914144"/>
            <a:ext cx="5242560" cy="3901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46" b="1" dirty="0">
                <a:solidFill>
                  <a:srgbClr val="1A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Protocol 1</a:t>
            </a:r>
            <a:endParaRPr lang="en-US" sz="2146" dirty="0"/>
          </a:p>
        </p:txBody>
      </p:sp>
      <p:sp>
        <p:nvSpPr>
          <p:cNvPr id="11" name="Text 9"/>
          <p:cNvSpPr/>
          <p:nvPr/>
        </p:nvSpPr>
        <p:spPr>
          <a:xfrm>
            <a:off x="755904" y="2401824"/>
            <a:ext cx="5242560" cy="609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2240" dirty="0">
                <a:solidFill>
                  <a:srgbClr val="1A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Customs matters</a:t>
            </a:r>
            <a:endParaRPr lang="en-US" sz="2240" dirty="0"/>
          </a:p>
        </p:txBody>
      </p:sp>
      <p:sp>
        <p:nvSpPr>
          <p:cNvPr id="12" name="Shape 10"/>
          <p:cNvSpPr/>
          <p:nvPr/>
        </p:nvSpPr>
        <p:spPr>
          <a:xfrm>
            <a:off x="609600" y="3291840"/>
            <a:ext cx="5486400" cy="1219200"/>
          </a:xfrm>
          <a:prstGeom prst="rect">
            <a:avLst/>
          </a:prstGeom>
          <a:solidFill>
            <a:srgbClr val="EAF4F6"/>
          </a:solidFill>
          <a:ln w="12700">
            <a:solidFill>
              <a:srgbClr val="4A6070"/>
            </a:solidFill>
            <a:prstDash val="solid"/>
          </a:ln>
          <a:effectLst>
            <a:outerShdw blurRad="127000" dist="508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609600" y="3291840"/>
            <a:ext cx="5486400" cy="438912"/>
          </a:xfrm>
          <a:prstGeom prst="rect">
            <a:avLst/>
          </a:prstGeom>
          <a:solidFill>
            <a:srgbClr val="0A7E8C"/>
          </a:solidFill>
          <a:ln w="12700">
            <a:solidFill>
              <a:srgbClr val="0A7E8C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755904" y="3316224"/>
            <a:ext cx="5242560" cy="3901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46" b="1" dirty="0">
                <a:solidFill>
                  <a:srgbClr val="1A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Protocol 2</a:t>
            </a:r>
            <a:endParaRPr lang="en-US" sz="2146" dirty="0"/>
          </a:p>
        </p:txBody>
      </p:sp>
      <p:sp>
        <p:nvSpPr>
          <p:cNvPr id="15" name="Text 13"/>
          <p:cNvSpPr/>
          <p:nvPr/>
        </p:nvSpPr>
        <p:spPr>
          <a:xfrm>
            <a:off x="755904" y="3803904"/>
            <a:ext cx="5242560" cy="609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2240" dirty="0">
                <a:solidFill>
                  <a:srgbClr val="1A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Navigation and safety</a:t>
            </a:r>
            <a:endParaRPr lang="en-US" sz="2240" dirty="0"/>
          </a:p>
        </p:txBody>
      </p:sp>
      <p:sp>
        <p:nvSpPr>
          <p:cNvPr id="16" name="Shape 14"/>
          <p:cNvSpPr/>
          <p:nvPr/>
        </p:nvSpPr>
        <p:spPr>
          <a:xfrm>
            <a:off x="609600" y="4693920"/>
            <a:ext cx="5486400" cy="1219200"/>
          </a:xfrm>
          <a:prstGeom prst="rect">
            <a:avLst/>
          </a:prstGeom>
          <a:solidFill>
            <a:srgbClr val="EAF4F6"/>
          </a:solidFill>
          <a:ln w="12700">
            <a:solidFill>
              <a:srgbClr val="4A6070"/>
            </a:solidFill>
            <a:prstDash val="solid"/>
          </a:ln>
          <a:effectLst>
            <a:outerShdw blurRad="127000" dist="508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609600" y="4693920"/>
            <a:ext cx="5486400" cy="438912"/>
          </a:xfrm>
          <a:prstGeom prst="rect">
            <a:avLst/>
          </a:prstGeom>
          <a:solidFill>
            <a:srgbClr val="0A7E8C"/>
          </a:solidFill>
          <a:ln w="12700">
            <a:solidFill>
              <a:srgbClr val="0A7E8C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55904" y="4718304"/>
            <a:ext cx="5242560" cy="3901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46" b="1" dirty="0">
                <a:solidFill>
                  <a:srgbClr val="1A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Protocol 3</a:t>
            </a:r>
            <a:endParaRPr lang="en-US" sz="2146" dirty="0"/>
          </a:p>
        </p:txBody>
      </p:sp>
      <p:sp>
        <p:nvSpPr>
          <p:cNvPr id="19" name="Text 17"/>
          <p:cNvSpPr/>
          <p:nvPr/>
        </p:nvSpPr>
        <p:spPr>
          <a:xfrm>
            <a:off x="755904" y="5205984"/>
            <a:ext cx="5242560" cy="609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2240" dirty="0">
                <a:solidFill>
                  <a:srgbClr val="1A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Insurance</a:t>
            </a:r>
            <a:endParaRPr lang="en-US" sz="2240" dirty="0"/>
          </a:p>
        </p:txBody>
      </p:sp>
      <p:sp>
        <p:nvSpPr>
          <p:cNvPr id="20" name="Shape 18"/>
          <p:cNvSpPr/>
          <p:nvPr/>
        </p:nvSpPr>
        <p:spPr>
          <a:xfrm>
            <a:off x="6400800" y="1889760"/>
            <a:ext cx="5486400" cy="1219200"/>
          </a:xfrm>
          <a:prstGeom prst="rect">
            <a:avLst/>
          </a:prstGeom>
          <a:solidFill>
            <a:srgbClr val="EAF4F6"/>
          </a:solidFill>
          <a:ln w="12700">
            <a:solidFill>
              <a:srgbClr val="4A6070"/>
            </a:solidFill>
            <a:prstDash val="solid"/>
          </a:ln>
          <a:effectLst>
            <a:outerShdw blurRad="127000" dist="508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6400800" y="1889760"/>
            <a:ext cx="5486400" cy="438912"/>
          </a:xfrm>
          <a:prstGeom prst="rect">
            <a:avLst/>
          </a:prstGeom>
          <a:solidFill>
            <a:srgbClr val="D4EEF2"/>
          </a:solidFill>
          <a:ln w="12700">
            <a:solidFill>
              <a:srgbClr val="D4EEF2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547104" y="1914144"/>
            <a:ext cx="5242560" cy="3901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46" b="1" dirty="0">
                <a:solidFill>
                  <a:srgbClr val="1A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Protocol 4</a:t>
            </a:r>
            <a:endParaRPr lang="en-US" sz="2146" dirty="0"/>
          </a:p>
        </p:txBody>
      </p:sp>
      <p:sp>
        <p:nvSpPr>
          <p:cNvPr id="23" name="Text 21"/>
          <p:cNvSpPr/>
          <p:nvPr/>
        </p:nvSpPr>
        <p:spPr>
          <a:xfrm>
            <a:off x="6547104" y="2401824"/>
            <a:ext cx="5242560" cy="609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2240" dirty="0">
                <a:solidFill>
                  <a:srgbClr val="1A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Equal opportunity &amp; competitiveness</a:t>
            </a:r>
            <a:endParaRPr lang="en-US" sz="2240" dirty="0"/>
          </a:p>
        </p:txBody>
      </p:sp>
      <p:sp>
        <p:nvSpPr>
          <p:cNvPr id="24" name="Shape 22"/>
          <p:cNvSpPr/>
          <p:nvPr/>
        </p:nvSpPr>
        <p:spPr>
          <a:xfrm>
            <a:off x="6400800" y="3291840"/>
            <a:ext cx="5486400" cy="1219200"/>
          </a:xfrm>
          <a:prstGeom prst="rect">
            <a:avLst/>
          </a:prstGeom>
          <a:solidFill>
            <a:srgbClr val="EAF4F6"/>
          </a:solidFill>
          <a:ln w="12700">
            <a:solidFill>
              <a:srgbClr val="4A6070"/>
            </a:solidFill>
            <a:prstDash val="solid"/>
          </a:ln>
          <a:effectLst>
            <a:outerShdw blurRad="127000" dist="508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6400800" y="3291840"/>
            <a:ext cx="5486400" cy="438912"/>
          </a:xfrm>
          <a:prstGeom prst="rect">
            <a:avLst/>
          </a:prstGeom>
          <a:solidFill>
            <a:srgbClr val="D4EEF2"/>
          </a:solidFill>
          <a:ln w="12700">
            <a:solidFill>
              <a:srgbClr val="D4EEF2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547104" y="3316224"/>
            <a:ext cx="5242560" cy="3901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46" b="1" dirty="0">
                <a:solidFill>
                  <a:srgbClr val="1A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Protocol 5</a:t>
            </a:r>
            <a:endParaRPr lang="en-US" sz="2146" dirty="0"/>
          </a:p>
        </p:txBody>
      </p:sp>
      <p:sp>
        <p:nvSpPr>
          <p:cNvPr id="27" name="Text 25"/>
          <p:cNvSpPr/>
          <p:nvPr/>
        </p:nvSpPr>
        <p:spPr>
          <a:xfrm>
            <a:off x="6547104" y="3803904"/>
            <a:ext cx="5242560" cy="609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2240" dirty="0">
                <a:solidFill>
                  <a:srgbClr val="1A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Dispute resolution</a:t>
            </a:r>
            <a:endParaRPr lang="en-US" sz="2240" dirty="0"/>
          </a:p>
        </p:txBody>
      </p:sp>
      <p:sp>
        <p:nvSpPr>
          <p:cNvPr id="28" name="Shape 26"/>
          <p:cNvSpPr/>
          <p:nvPr/>
        </p:nvSpPr>
        <p:spPr>
          <a:xfrm>
            <a:off x="6400800" y="4693920"/>
            <a:ext cx="5486400" cy="1219200"/>
          </a:xfrm>
          <a:prstGeom prst="rect">
            <a:avLst/>
          </a:prstGeom>
          <a:solidFill>
            <a:srgbClr val="EAF4F6"/>
          </a:solidFill>
          <a:ln w="12700">
            <a:solidFill>
              <a:srgbClr val="4A6070"/>
            </a:solidFill>
            <a:prstDash val="solid"/>
          </a:ln>
          <a:effectLst>
            <a:outerShdw blurRad="127000" dist="508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29" name="Shape 27"/>
          <p:cNvSpPr/>
          <p:nvPr/>
        </p:nvSpPr>
        <p:spPr>
          <a:xfrm>
            <a:off x="6400800" y="4693920"/>
            <a:ext cx="5486400" cy="438912"/>
          </a:xfrm>
          <a:prstGeom prst="rect">
            <a:avLst/>
          </a:prstGeom>
          <a:solidFill>
            <a:srgbClr val="D4EEF2"/>
          </a:solidFill>
          <a:ln w="12700">
            <a:solidFill>
              <a:srgbClr val="D4EEF2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6547104" y="4718304"/>
            <a:ext cx="5242560" cy="3901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46" b="1" dirty="0">
                <a:solidFill>
                  <a:srgbClr val="1A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Protocol 6</a:t>
            </a:r>
            <a:endParaRPr lang="en-US" sz="2146" dirty="0"/>
          </a:p>
        </p:txBody>
      </p:sp>
      <p:sp>
        <p:nvSpPr>
          <p:cNvPr id="31" name="Text 29"/>
          <p:cNvSpPr/>
          <p:nvPr/>
        </p:nvSpPr>
        <p:spPr>
          <a:xfrm>
            <a:off x="6547104" y="5205984"/>
            <a:ext cx="5242560" cy="609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2240" dirty="0">
                <a:solidFill>
                  <a:srgbClr val="1A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Temporary cessation of flag</a:t>
            </a:r>
            <a:endParaRPr lang="en-US" sz="2240" dirty="0"/>
          </a:p>
        </p:txBody>
      </p:sp>
    </p:spTree>
    <p:extLst>
      <p:ext uri="{BB962C8B-B14F-4D97-AF65-F5344CB8AC3E}">
        <p14:creationId xmlns:p14="http://schemas.microsoft.com/office/powerpoint/2010/main" val="723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5400" b="1" kern="0" dirty="0" smtClean="0">
                <a:solidFill>
                  <a:srgbClr val="1A3A4A"/>
                </a:solidFill>
                <a:latin typeface="Calibri"/>
              </a:rPr>
              <a:t/>
            </a:r>
            <a:br>
              <a:rPr lang="en-US" sz="5400" b="1" kern="0" dirty="0" smtClean="0">
                <a:solidFill>
                  <a:srgbClr val="1A3A4A"/>
                </a:solidFill>
                <a:latin typeface="Calibri"/>
              </a:rPr>
            </a:br>
            <a:r>
              <a:rPr lang="en-US" sz="4900" b="1" kern="0" dirty="0" smtClean="0">
                <a:solidFill>
                  <a:srgbClr val="1A3A4A"/>
                </a:solidFill>
                <a:latin typeface="Calibri"/>
              </a:rPr>
              <a:t>6</a:t>
            </a:r>
            <a:r>
              <a:rPr lang="en-US" sz="4900" b="1" kern="0" dirty="0">
                <a:solidFill>
                  <a:srgbClr val="1A3A4A"/>
                </a:solidFill>
                <a:latin typeface="Calibri"/>
              </a:rPr>
              <a:t>. Navigation &amp; Safety Protocol </a:t>
            </a:r>
            <a:r>
              <a:rPr lang="en-US" sz="3100" b="1" kern="0" dirty="0">
                <a:solidFill>
                  <a:srgbClr val="1A3A4A"/>
                </a:solidFill>
                <a:latin typeface="Calibri"/>
              </a:rPr>
              <a:t>— </a:t>
            </a:r>
            <a:r>
              <a:rPr lang="en-US" sz="3100" b="1" kern="0" dirty="0" smtClean="0">
                <a:solidFill>
                  <a:srgbClr val="1A3A4A"/>
                </a:solidFill>
                <a:latin typeface="Calibri"/>
              </a:rPr>
              <a:t>arts. </a:t>
            </a:r>
            <a:r>
              <a:rPr lang="en-US" sz="3100" b="1" kern="0" dirty="0">
                <a:solidFill>
                  <a:srgbClr val="1A3A4A"/>
                </a:solidFill>
                <a:latin typeface="Calibri"/>
              </a:rPr>
              <a:t>46 &amp; 61</a:t>
            </a:r>
            <a:r>
              <a:rPr lang="en-US" sz="4900" b="1" kern="0" dirty="0">
                <a:solidFill>
                  <a:srgbClr val="1A3A4A"/>
                </a:solidFill>
                <a:latin typeface="Calibri"/>
              </a:rPr>
              <a:t/>
            </a:r>
            <a:br>
              <a:rPr lang="en-US" sz="4900" b="1" kern="0" dirty="0">
                <a:solidFill>
                  <a:srgbClr val="1A3A4A"/>
                </a:solidFill>
                <a:latin typeface="Calibri"/>
              </a:rPr>
            </a:br>
            <a:endParaRPr lang="es-ES" sz="49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8574" y="2723321"/>
            <a:ext cx="5675243" cy="26878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415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5400" b="1" kern="0" dirty="0" smtClean="0">
                <a:solidFill>
                  <a:srgbClr val="1A3A4A"/>
                </a:solidFill>
                <a:latin typeface="Calibri"/>
              </a:rPr>
              <a:t/>
            </a:r>
            <a:br>
              <a:rPr lang="en-US" sz="5400" b="1" kern="0" dirty="0" smtClean="0">
                <a:solidFill>
                  <a:srgbClr val="1A3A4A"/>
                </a:solidFill>
                <a:latin typeface="Calibri"/>
              </a:rPr>
            </a:br>
            <a:r>
              <a:rPr lang="en-US" sz="4900" b="1" kern="0" dirty="0" smtClean="0">
                <a:solidFill>
                  <a:srgbClr val="1A3A4A"/>
                </a:solidFill>
                <a:latin typeface="Calibri"/>
              </a:rPr>
              <a:t>6</a:t>
            </a:r>
            <a:r>
              <a:rPr lang="en-US" sz="4900" b="1" kern="0" dirty="0">
                <a:solidFill>
                  <a:srgbClr val="1A3A4A"/>
                </a:solidFill>
                <a:latin typeface="Calibri"/>
              </a:rPr>
              <a:t>. Navigation &amp; Safety Protocol </a:t>
            </a:r>
            <a:r>
              <a:rPr lang="en-US" sz="3100" b="1" kern="0" dirty="0">
                <a:solidFill>
                  <a:srgbClr val="1A3A4A"/>
                </a:solidFill>
                <a:latin typeface="Calibri"/>
              </a:rPr>
              <a:t>— </a:t>
            </a:r>
            <a:r>
              <a:rPr lang="en-US" sz="3100" b="1" kern="0" dirty="0" smtClean="0">
                <a:solidFill>
                  <a:srgbClr val="1A3A4A"/>
                </a:solidFill>
                <a:latin typeface="Calibri"/>
              </a:rPr>
              <a:t>arts. </a:t>
            </a:r>
            <a:r>
              <a:rPr lang="en-US" sz="3100" b="1" kern="0" dirty="0">
                <a:solidFill>
                  <a:srgbClr val="1A3A4A"/>
                </a:solidFill>
                <a:latin typeface="Calibri"/>
              </a:rPr>
              <a:t>46 &amp; 61</a:t>
            </a:r>
            <a:r>
              <a:rPr lang="en-US" sz="4900" b="1" kern="0" dirty="0">
                <a:solidFill>
                  <a:srgbClr val="1A3A4A"/>
                </a:solidFill>
                <a:latin typeface="Calibri"/>
              </a:rPr>
              <a:t/>
            </a:r>
            <a:br>
              <a:rPr lang="en-US" sz="4900" b="1" kern="0" dirty="0">
                <a:solidFill>
                  <a:srgbClr val="1A3A4A"/>
                </a:solidFill>
                <a:latin typeface="Calibri"/>
              </a:rPr>
            </a:br>
            <a:endParaRPr lang="es-ES" sz="4900" dirty="0"/>
          </a:p>
        </p:txBody>
      </p:sp>
      <p:pic>
        <p:nvPicPr>
          <p:cNvPr id="5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7952" y="2055616"/>
            <a:ext cx="5536095" cy="414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8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Hdr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D4EEF2"/>
          </a:solidFill>
          <a:ln>
            <a:noFill/>
          </a:ln>
        </p:spPr>
        <p:txBody>
          <a:bodyPr anchor="ctr"/>
          <a:lstStyle/>
          <a:p>
            <a:pPr marL="228600" algn="l"/>
            <a:endParaRPr/>
          </a:p>
        </p:txBody>
      </p:sp>
      <p:sp>
        <p:nvSpPr>
          <p:cNvPr id="101" name="Ttl"/>
          <p:cNvSpPr/>
          <p:nvPr/>
        </p:nvSpPr>
        <p:spPr>
          <a:xfrm>
            <a:off x="609600" y="280000"/>
            <a:ext cx="10972800" cy="60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4400" b="1" kern="0" dirty="0">
                <a:solidFill>
                  <a:srgbClr val="1A3A4A"/>
                </a:solidFill>
                <a:latin typeface="Calibri"/>
              </a:rPr>
              <a:t>The Hidrovía: </a:t>
            </a:r>
            <a:r>
              <a:rPr lang="en-US" sz="4400" b="1" kern="0" dirty="0" smtClean="0">
                <a:solidFill>
                  <a:srgbClr val="1A3A4A"/>
                </a:solidFill>
                <a:latin typeface="Calibri"/>
              </a:rPr>
              <a:t> 9 Key Questions</a:t>
            </a:r>
            <a:endParaRPr lang="en-US" sz="4400" b="1" kern="0" dirty="0">
              <a:solidFill>
                <a:srgbClr val="1A3A4A"/>
              </a:solidFill>
              <a:latin typeface="Calibri"/>
            </a:endParaRPr>
          </a:p>
        </p:txBody>
      </p:sp>
      <p:sp>
        <p:nvSpPr>
          <p:cNvPr id="102" name="Div"/>
          <p:cNvSpPr/>
          <p:nvPr/>
        </p:nvSpPr>
        <p:spPr>
          <a:xfrm>
            <a:off x="609600" y="950000"/>
            <a:ext cx="10972800" cy="1905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00" name="Q0"/>
          <p:cNvSpPr/>
          <p:nvPr/>
        </p:nvSpPr>
        <p:spPr>
          <a:xfrm>
            <a:off x="609600" y="1020000"/>
            <a:ext cx="3581400" cy="1676400"/>
          </a:xfrm>
          <a:prstGeom prst="rect">
            <a:avLst/>
          </a:prstGeom>
          <a:solidFill>
            <a:srgbClr val="D4EEF2"/>
          </a:solidFill>
          <a:ln w="12700">
            <a:solidFill>
              <a:srgbClr val="028090"/>
            </a:solidFill>
          </a:ln>
        </p:spPr>
        <p:txBody>
          <a:bodyPr wrap="square" lIns="228600" tIns="228600" rIns="228600" bIns="228600" anchor="ctr"/>
          <a:lstStyle/>
          <a:p>
            <a:r>
              <a:rPr lang="en-US" sz="4400" b="1" dirty="0">
                <a:solidFill>
                  <a:srgbClr val="028090"/>
                </a:solidFill>
                <a:latin typeface="Calibri"/>
              </a:rPr>
              <a:t>1</a:t>
            </a:r>
          </a:p>
          <a:p>
            <a:r>
              <a:rPr lang="en-US" sz="2100" b="0" dirty="0">
                <a:solidFill>
                  <a:srgbClr val="1A3A4A"/>
                </a:solidFill>
                <a:latin typeface="Calibri"/>
              </a:rPr>
              <a:t>Is </a:t>
            </a:r>
            <a:r>
              <a:rPr lang="en-US" sz="2100" dirty="0" smtClean="0">
                <a:solidFill>
                  <a:srgbClr val="1A3A4A"/>
                </a:solidFill>
                <a:latin typeface="Calibri"/>
              </a:rPr>
              <a:t>the </a:t>
            </a:r>
            <a:r>
              <a:rPr lang="en-US" sz="2100" dirty="0" err="1" smtClean="0">
                <a:solidFill>
                  <a:srgbClr val="1A3A4A"/>
                </a:solidFill>
                <a:latin typeface="Calibri"/>
              </a:rPr>
              <a:t>Hidrovía</a:t>
            </a:r>
            <a:r>
              <a:rPr lang="en-US" sz="2100" b="0" dirty="0" smtClean="0">
                <a:solidFill>
                  <a:srgbClr val="1A3A4A"/>
                </a:solidFill>
                <a:latin typeface="Calibri"/>
              </a:rPr>
              <a:t> </a:t>
            </a:r>
            <a:r>
              <a:rPr lang="en-US" sz="2100" b="0" dirty="0">
                <a:solidFill>
                  <a:srgbClr val="1A3A4A"/>
                </a:solidFill>
                <a:latin typeface="Calibri"/>
              </a:rPr>
              <a:t>a river?</a:t>
            </a:r>
          </a:p>
        </p:txBody>
      </p:sp>
      <p:sp>
        <p:nvSpPr>
          <p:cNvPr id="201" name="Q1"/>
          <p:cNvSpPr/>
          <p:nvPr/>
        </p:nvSpPr>
        <p:spPr>
          <a:xfrm>
            <a:off x="4305300" y="1020000"/>
            <a:ext cx="3581400" cy="1676400"/>
          </a:xfrm>
          <a:prstGeom prst="rect">
            <a:avLst/>
          </a:prstGeom>
          <a:solidFill>
            <a:srgbClr val="D4EEF2"/>
          </a:solidFill>
          <a:ln w="12700">
            <a:solidFill>
              <a:srgbClr val="028090"/>
            </a:solidFill>
          </a:ln>
        </p:spPr>
        <p:txBody>
          <a:bodyPr wrap="square" lIns="228600" tIns="228600" rIns="228600" bIns="228600" anchor="ctr"/>
          <a:lstStyle/>
          <a:p>
            <a:r>
              <a:rPr lang="en-US" sz="4400" b="1" dirty="0">
                <a:solidFill>
                  <a:srgbClr val="028090"/>
                </a:solidFill>
                <a:latin typeface="Calibri"/>
              </a:rPr>
              <a:t>2</a:t>
            </a:r>
          </a:p>
          <a:p>
            <a:r>
              <a:rPr lang="en-US" sz="2100" b="0" dirty="0">
                <a:solidFill>
                  <a:srgbClr val="1A3A4A"/>
                </a:solidFill>
                <a:latin typeface="Calibri"/>
              </a:rPr>
              <a:t>Is </a:t>
            </a:r>
            <a:r>
              <a:rPr lang="en-US" sz="2100" dirty="0" smtClean="0">
                <a:solidFill>
                  <a:srgbClr val="1A3A4A"/>
                </a:solidFill>
                <a:latin typeface="Calibri"/>
              </a:rPr>
              <a:t>the </a:t>
            </a:r>
            <a:r>
              <a:rPr lang="en-US" sz="2100" dirty="0" err="1" smtClean="0">
                <a:solidFill>
                  <a:srgbClr val="1A3A4A"/>
                </a:solidFill>
                <a:latin typeface="Calibri"/>
              </a:rPr>
              <a:t>Hidrovía</a:t>
            </a:r>
            <a:r>
              <a:rPr lang="en-US" sz="2100" b="0" dirty="0" smtClean="0">
                <a:solidFill>
                  <a:srgbClr val="1A3A4A"/>
                </a:solidFill>
                <a:latin typeface="Calibri"/>
              </a:rPr>
              <a:t> </a:t>
            </a:r>
            <a:r>
              <a:rPr lang="en-US" sz="2100" b="0" dirty="0">
                <a:solidFill>
                  <a:srgbClr val="1A3A4A"/>
                </a:solidFill>
                <a:latin typeface="Calibri"/>
              </a:rPr>
              <a:t>a waterway?</a:t>
            </a:r>
          </a:p>
        </p:txBody>
      </p:sp>
      <p:sp>
        <p:nvSpPr>
          <p:cNvPr id="202" name="Q2"/>
          <p:cNvSpPr/>
          <p:nvPr/>
        </p:nvSpPr>
        <p:spPr>
          <a:xfrm>
            <a:off x="8001000" y="1020000"/>
            <a:ext cx="3581400" cy="1676400"/>
          </a:xfrm>
          <a:prstGeom prst="rect">
            <a:avLst/>
          </a:prstGeom>
          <a:solidFill>
            <a:srgbClr val="D4EEF2"/>
          </a:solidFill>
          <a:ln w="12700">
            <a:solidFill>
              <a:srgbClr val="028090"/>
            </a:solidFill>
          </a:ln>
        </p:spPr>
        <p:txBody>
          <a:bodyPr wrap="square" lIns="228600" tIns="228600" rIns="228600" bIns="228600" anchor="ctr"/>
          <a:lstStyle/>
          <a:p>
            <a:r>
              <a:rPr lang="en-US" sz="4400" b="1" dirty="0">
                <a:solidFill>
                  <a:srgbClr val="028090"/>
                </a:solidFill>
                <a:latin typeface="Calibri"/>
              </a:rPr>
              <a:t>3</a:t>
            </a:r>
          </a:p>
          <a:p>
            <a:r>
              <a:rPr lang="en-US" sz="2100" b="0" dirty="0">
                <a:solidFill>
                  <a:srgbClr val="1A3A4A"/>
                </a:solidFill>
                <a:latin typeface="Calibri"/>
              </a:rPr>
              <a:t>Is it </a:t>
            </a:r>
            <a:r>
              <a:rPr lang="en-US" sz="2100" dirty="0" smtClean="0">
                <a:solidFill>
                  <a:srgbClr val="1A3A4A"/>
                </a:solidFill>
                <a:latin typeface="Calibri"/>
              </a:rPr>
              <a:t>important</a:t>
            </a:r>
            <a:r>
              <a:rPr lang="en-US" sz="2100" b="0" dirty="0" smtClean="0">
                <a:solidFill>
                  <a:srgbClr val="1A3A4A"/>
                </a:solidFill>
                <a:latin typeface="Calibri"/>
              </a:rPr>
              <a:t>?</a:t>
            </a:r>
            <a:endParaRPr lang="en-US" sz="2100" b="0" dirty="0">
              <a:solidFill>
                <a:srgbClr val="1A3A4A"/>
              </a:solidFill>
              <a:latin typeface="Calibri"/>
            </a:endParaRPr>
          </a:p>
        </p:txBody>
      </p:sp>
      <p:sp>
        <p:nvSpPr>
          <p:cNvPr id="203" name="Q3"/>
          <p:cNvSpPr/>
          <p:nvPr/>
        </p:nvSpPr>
        <p:spPr>
          <a:xfrm>
            <a:off x="609600" y="2810700"/>
            <a:ext cx="3581400" cy="1676400"/>
          </a:xfrm>
          <a:prstGeom prst="rect">
            <a:avLst/>
          </a:prstGeom>
          <a:solidFill>
            <a:srgbClr val="D4EEF2"/>
          </a:solidFill>
          <a:ln w="12700">
            <a:solidFill>
              <a:srgbClr val="028090"/>
            </a:solidFill>
          </a:ln>
        </p:spPr>
        <p:txBody>
          <a:bodyPr wrap="square" lIns="228600" tIns="228600" rIns="228600" bIns="228600" anchor="ctr"/>
          <a:lstStyle/>
          <a:p>
            <a:r>
              <a:rPr lang="en-US" sz="4400" b="1" dirty="0" smtClean="0">
                <a:solidFill>
                  <a:srgbClr val="028090"/>
                </a:solidFill>
                <a:latin typeface="Calibri"/>
              </a:rPr>
              <a:t>4 </a:t>
            </a:r>
          </a:p>
          <a:p>
            <a:r>
              <a:rPr lang="en-US" sz="2100" b="0" dirty="0" smtClean="0">
                <a:solidFill>
                  <a:srgbClr val="1A3A4A"/>
                </a:solidFill>
                <a:latin typeface="Calibri"/>
              </a:rPr>
              <a:t>Is it a treaty?</a:t>
            </a:r>
            <a:endParaRPr lang="en-US" sz="2100" b="0" dirty="0">
              <a:solidFill>
                <a:srgbClr val="1A3A4A"/>
              </a:solidFill>
              <a:latin typeface="Calibri"/>
            </a:endParaRPr>
          </a:p>
        </p:txBody>
      </p:sp>
      <p:sp>
        <p:nvSpPr>
          <p:cNvPr id="204" name="Q4"/>
          <p:cNvSpPr/>
          <p:nvPr/>
        </p:nvSpPr>
        <p:spPr>
          <a:xfrm>
            <a:off x="4305300" y="2810700"/>
            <a:ext cx="3581400" cy="1676400"/>
          </a:xfrm>
          <a:prstGeom prst="rect">
            <a:avLst/>
          </a:prstGeom>
          <a:solidFill>
            <a:srgbClr val="D4EEF2"/>
          </a:solidFill>
          <a:ln w="12700">
            <a:solidFill>
              <a:srgbClr val="028090"/>
            </a:solidFill>
          </a:ln>
        </p:spPr>
        <p:txBody>
          <a:bodyPr wrap="square" lIns="228600" tIns="228600" rIns="228600" bIns="228600" anchor="ctr"/>
          <a:lstStyle/>
          <a:p>
            <a:r>
              <a:rPr lang="en-US" sz="4400" b="1" dirty="0">
                <a:solidFill>
                  <a:srgbClr val="028090"/>
                </a:solidFill>
                <a:latin typeface="Calibri"/>
              </a:rPr>
              <a:t>5</a:t>
            </a:r>
          </a:p>
          <a:p>
            <a:r>
              <a:rPr lang="en-US" sz="2100" b="0" dirty="0">
                <a:solidFill>
                  <a:srgbClr val="1A3A4A"/>
                </a:solidFill>
                <a:latin typeface="Calibri"/>
              </a:rPr>
              <a:t>Which </a:t>
            </a:r>
            <a:r>
              <a:rPr lang="en-US" sz="2100" b="0" dirty="0" smtClean="0">
                <a:solidFill>
                  <a:srgbClr val="1A3A4A"/>
                </a:solidFill>
                <a:latin typeface="Calibri"/>
              </a:rPr>
              <a:t>countries are members of the </a:t>
            </a:r>
            <a:r>
              <a:rPr lang="en-US" sz="2100" dirty="0" smtClean="0">
                <a:solidFill>
                  <a:srgbClr val="1A3A4A"/>
                </a:solidFill>
                <a:latin typeface="Calibri"/>
              </a:rPr>
              <a:t>treaty of the </a:t>
            </a:r>
            <a:r>
              <a:rPr lang="en-US" sz="2100" b="0" dirty="0" err="1" smtClean="0">
                <a:solidFill>
                  <a:srgbClr val="1A3A4A"/>
                </a:solidFill>
                <a:latin typeface="Calibri"/>
              </a:rPr>
              <a:t>Hidrovía</a:t>
            </a:r>
            <a:r>
              <a:rPr lang="en-US" sz="2100" b="0" dirty="0" smtClean="0">
                <a:solidFill>
                  <a:srgbClr val="1A3A4A"/>
                </a:solidFill>
                <a:latin typeface="Calibri"/>
              </a:rPr>
              <a:t>?</a:t>
            </a:r>
            <a:endParaRPr lang="en-US" sz="2100" b="0" dirty="0">
              <a:solidFill>
                <a:srgbClr val="1A3A4A"/>
              </a:solidFill>
              <a:latin typeface="Calibri"/>
            </a:endParaRPr>
          </a:p>
        </p:txBody>
      </p:sp>
      <p:sp>
        <p:nvSpPr>
          <p:cNvPr id="205" name="Q5"/>
          <p:cNvSpPr/>
          <p:nvPr/>
        </p:nvSpPr>
        <p:spPr>
          <a:xfrm>
            <a:off x="8001000" y="2810700"/>
            <a:ext cx="3581400" cy="1676400"/>
          </a:xfrm>
          <a:prstGeom prst="rect">
            <a:avLst/>
          </a:prstGeom>
          <a:solidFill>
            <a:srgbClr val="D4EEF2"/>
          </a:solidFill>
          <a:ln w="12700">
            <a:solidFill>
              <a:srgbClr val="028090"/>
            </a:solidFill>
          </a:ln>
        </p:spPr>
        <p:txBody>
          <a:bodyPr wrap="square" lIns="228600" tIns="228600" rIns="228600" bIns="228600" anchor="ctr"/>
          <a:lstStyle/>
          <a:p>
            <a:r>
              <a:rPr lang="en-US" sz="4400" b="1" dirty="0">
                <a:solidFill>
                  <a:srgbClr val="028090"/>
                </a:solidFill>
                <a:latin typeface="Calibri"/>
              </a:rPr>
              <a:t>6</a:t>
            </a:r>
          </a:p>
          <a:p>
            <a:r>
              <a:rPr lang="en-US" sz="2100" dirty="0" smtClean="0">
                <a:solidFill>
                  <a:srgbClr val="1A3A4A"/>
                </a:solidFill>
                <a:latin typeface="Calibri"/>
              </a:rPr>
              <a:t>How is the treaty structured?</a:t>
            </a:r>
            <a:endParaRPr lang="en-US" sz="2100" b="0" dirty="0">
              <a:solidFill>
                <a:srgbClr val="1A3A4A"/>
              </a:solidFill>
              <a:latin typeface="Calibri"/>
            </a:endParaRPr>
          </a:p>
        </p:txBody>
      </p:sp>
      <p:sp>
        <p:nvSpPr>
          <p:cNvPr id="206" name="Q6"/>
          <p:cNvSpPr/>
          <p:nvPr/>
        </p:nvSpPr>
        <p:spPr>
          <a:xfrm>
            <a:off x="4300329" y="4607608"/>
            <a:ext cx="3700670" cy="2021791"/>
          </a:xfrm>
          <a:prstGeom prst="rect">
            <a:avLst/>
          </a:prstGeom>
          <a:solidFill>
            <a:srgbClr val="D4EEF2"/>
          </a:solidFill>
          <a:ln w="12700">
            <a:solidFill>
              <a:srgbClr val="028090"/>
            </a:solidFill>
          </a:ln>
        </p:spPr>
        <p:txBody>
          <a:bodyPr wrap="square" lIns="228600" tIns="228600" rIns="228600" bIns="228600" anchor="ctr"/>
          <a:lstStyle/>
          <a:p>
            <a:r>
              <a:rPr lang="en-US" sz="4400" b="1" dirty="0">
                <a:solidFill>
                  <a:srgbClr val="028090"/>
                </a:solidFill>
                <a:latin typeface="Calibri"/>
              </a:rPr>
              <a:t>8</a:t>
            </a:r>
          </a:p>
          <a:p>
            <a:r>
              <a:rPr lang="en-US" sz="2100" dirty="0" smtClean="0">
                <a:solidFill>
                  <a:srgbClr val="1A3A4A"/>
                </a:solidFill>
                <a:latin typeface="Calibri"/>
              </a:rPr>
              <a:t>Is it a legal system? </a:t>
            </a:r>
            <a:endParaRPr lang="en-US" sz="2100" b="0" dirty="0">
              <a:solidFill>
                <a:srgbClr val="1A3A4A"/>
              </a:solidFill>
              <a:latin typeface="Calibri"/>
            </a:endParaRPr>
          </a:p>
        </p:txBody>
      </p:sp>
      <p:sp>
        <p:nvSpPr>
          <p:cNvPr id="12" name="Q6"/>
          <p:cNvSpPr/>
          <p:nvPr/>
        </p:nvSpPr>
        <p:spPr>
          <a:xfrm>
            <a:off x="609600" y="4601399"/>
            <a:ext cx="3581400" cy="2027999"/>
          </a:xfrm>
          <a:prstGeom prst="rect">
            <a:avLst/>
          </a:prstGeom>
          <a:solidFill>
            <a:srgbClr val="D4EEF2"/>
          </a:solidFill>
          <a:ln w="12700">
            <a:solidFill>
              <a:srgbClr val="028090"/>
            </a:solidFill>
          </a:ln>
        </p:spPr>
        <p:txBody>
          <a:bodyPr wrap="square" lIns="228600" tIns="228600" rIns="228600" bIns="228600" anchor="ctr"/>
          <a:lstStyle/>
          <a:p>
            <a:r>
              <a:rPr lang="en-US" sz="4400" b="1" dirty="0" smtClean="0">
                <a:solidFill>
                  <a:srgbClr val="028090"/>
                </a:solidFill>
                <a:latin typeface="Calibri"/>
              </a:rPr>
              <a:t>7</a:t>
            </a:r>
            <a:endParaRPr lang="en-US" sz="4400" b="1" dirty="0">
              <a:solidFill>
                <a:srgbClr val="028090"/>
              </a:solidFill>
              <a:latin typeface="Calibri"/>
            </a:endParaRPr>
          </a:p>
          <a:p>
            <a:r>
              <a:rPr lang="en-US" sz="2100" b="0" dirty="0">
                <a:solidFill>
                  <a:srgbClr val="1A3A4A"/>
                </a:solidFill>
                <a:latin typeface="Calibri"/>
              </a:rPr>
              <a:t>Is </a:t>
            </a:r>
            <a:r>
              <a:rPr lang="en-US" sz="2100" dirty="0" smtClean="0">
                <a:solidFill>
                  <a:srgbClr val="1A3A4A"/>
                </a:solidFill>
                <a:latin typeface="Calibri"/>
              </a:rPr>
              <a:t>it a corporation? </a:t>
            </a:r>
            <a:endParaRPr lang="en-US" sz="2100" b="0" dirty="0">
              <a:solidFill>
                <a:srgbClr val="1A3A4A"/>
              </a:solidFill>
              <a:latin typeface="Calibri"/>
            </a:endParaRPr>
          </a:p>
        </p:txBody>
      </p:sp>
      <p:sp>
        <p:nvSpPr>
          <p:cNvPr id="16" name="Q6"/>
          <p:cNvSpPr/>
          <p:nvPr/>
        </p:nvSpPr>
        <p:spPr>
          <a:xfrm>
            <a:off x="8000999" y="4601400"/>
            <a:ext cx="3697357" cy="2028000"/>
          </a:xfrm>
          <a:prstGeom prst="rect">
            <a:avLst/>
          </a:prstGeom>
          <a:solidFill>
            <a:srgbClr val="D4EEF2"/>
          </a:solidFill>
          <a:ln w="12700">
            <a:solidFill>
              <a:srgbClr val="028090"/>
            </a:solidFill>
          </a:ln>
        </p:spPr>
        <p:txBody>
          <a:bodyPr wrap="square" lIns="228600" tIns="228600" rIns="228600" bIns="228600" anchor="ctr"/>
          <a:lstStyle/>
          <a:p>
            <a:r>
              <a:rPr lang="en-US" sz="4400" b="1" dirty="0" smtClean="0">
                <a:solidFill>
                  <a:srgbClr val="028090"/>
                </a:solidFill>
                <a:latin typeface="Calibri"/>
              </a:rPr>
              <a:t>9  ?</a:t>
            </a:r>
            <a:endParaRPr lang="en-US" sz="4400" b="1" dirty="0">
              <a:solidFill>
                <a:srgbClr val="02809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058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5400" b="1" kern="0" dirty="0" smtClean="0">
                <a:solidFill>
                  <a:srgbClr val="1A3A4A"/>
                </a:solidFill>
                <a:latin typeface="Calibri"/>
              </a:rPr>
              <a:t/>
            </a:r>
            <a:br>
              <a:rPr lang="en-US" sz="5400" b="1" kern="0" dirty="0" smtClean="0">
                <a:solidFill>
                  <a:srgbClr val="1A3A4A"/>
                </a:solidFill>
                <a:latin typeface="Calibri"/>
              </a:rPr>
            </a:br>
            <a:r>
              <a:rPr lang="en-US" sz="4900" b="1" kern="0" dirty="0" smtClean="0">
                <a:solidFill>
                  <a:srgbClr val="1A3A4A"/>
                </a:solidFill>
                <a:latin typeface="Calibri"/>
              </a:rPr>
              <a:t>6</a:t>
            </a:r>
            <a:r>
              <a:rPr lang="en-US" sz="4900" b="1" kern="0" dirty="0">
                <a:solidFill>
                  <a:srgbClr val="1A3A4A"/>
                </a:solidFill>
                <a:latin typeface="Calibri"/>
              </a:rPr>
              <a:t>. Navigation &amp; Safety Protocol </a:t>
            </a:r>
            <a:r>
              <a:rPr lang="en-US" sz="3100" b="1" kern="0" dirty="0">
                <a:solidFill>
                  <a:srgbClr val="1A3A4A"/>
                </a:solidFill>
                <a:latin typeface="Calibri"/>
              </a:rPr>
              <a:t>— </a:t>
            </a:r>
            <a:r>
              <a:rPr lang="en-US" sz="3100" b="1" kern="0" dirty="0" smtClean="0">
                <a:solidFill>
                  <a:srgbClr val="1A3A4A"/>
                </a:solidFill>
                <a:latin typeface="Calibri"/>
              </a:rPr>
              <a:t>arts. </a:t>
            </a:r>
            <a:r>
              <a:rPr lang="en-US" sz="3100" b="1" kern="0" dirty="0">
                <a:solidFill>
                  <a:srgbClr val="1A3A4A"/>
                </a:solidFill>
                <a:latin typeface="Calibri"/>
              </a:rPr>
              <a:t>46 &amp; 61</a:t>
            </a:r>
            <a:r>
              <a:rPr lang="en-US" sz="4900" b="1" kern="0" dirty="0">
                <a:solidFill>
                  <a:srgbClr val="1A3A4A"/>
                </a:solidFill>
                <a:latin typeface="Calibri"/>
              </a:rPr>
              <a:t/>
            </a:r>
            <a:br>
              <a:rPr lang="en-US" sz="4900" b="1" kern="0" dirty="0">
                <a:solidFill>
                  <a:srgbClr val="1A3A4A"/>
                </a:solidFill>
                <a:latin typeface="Calibri"/>
              </a:rPr>
            </a:br>
            <a:endParaRPr lang="es-ES" sz="49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i="1" kern="0" dirty="0">
                <a:solidFill>
                  <a:srgbClr val="1A3A4A"/>
                </a:solidFill>
              </a:rPr>
              <a:t>The member countries adopted </a:t>
            </a:r>
          </a:p>
          <a:p>
            <a:endParaRPr lang="en-US" sz="3600" i="1" kern="0" dirty="0">
              <a:solidFill>
                <a:srgbClr val="1A3A4A"/>
              </a:solidFill>
            </a:endParaRPr>
          </a:p>
          <a:p>
            <a:r>
              <a:rPr lang="en-US" sz="3600" i="1" kern="0" dirty="0">
                <a:solidFill>
                  <a:srgbClr val="1A3A4A"/>
                </a:solidFill>
              </a:rPr>
              <a:t>the COLREG 1972 and</a:t>
            </a:r>
          </a:p>
          <a:p>
            <a:endParaRPr lang="en-US" sz="3600" i="1" kern="0" dirty="0">
              <a:solidFill>
                <a:srgbClr val="1A3A4A"/>
              </a:solidFill>
            </a:endParaRPr>
          </a:p>
          <a:p>
            <a:r>
              <a:rPr lang="en-US" sz="3600" i="1" kern="0" dirty="0">
                <a:solidFill>
                  <a:srgbClr val="1A3A4A"/>
                </a:solidFill>
              </a:rPr>
              <a:t>the 1910 Collisions Convention </a:t>
            </a:r>
          </a:p>
          <a:p>
            <a:endParaRPr lang="en-US" sz="3600" i="1" kern="0" dirty="0">
              <a:solidFill>
                <a:srgbClr val="1A3A4A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kern="0" dirty="0">
                <a:solidFill>
                  <a:srgbClr val="1A3A4A"/>
                </a:solidFill>
              </a:rPr>
              <a:t>Key point:</a:t>
            </a:r>
          </a:p>
          <a:p>
            <a:pPr>
              <a:spcBef>
                <a:spcPts val="200"/>
              </a:spcBef>
            </a:pPr>
            <a:endParaRPr lang="en-US" sz="3600" kern="0" dirty="0">
              <a:solidFill>
                <a:srgbClr val="4A6070"/>
              </a:solidFill>
            </a:endParaRPr>
          </a:p>
          <a:p>
            <a:pPr>
              <a:spcBef>
                <a:spcPts val="200"/>
              </a:spcBef>
            </a:pPr>
            <a:r>
              <a:rPr lang="en-US" sz="3600" kern="0" dirty="0">
                <a:solidFill>
                  <a:srgbClr val="4A6070"/>
                </a:solidFill>
              </a:rPr>
              <a:t>●  Provides legal certainty for vessels through multiple national jurisdictions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733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"/>
          <p:cNvSpPr/>
          <p:nvPr/>
        </p:nvSpPr>
        <p:spPr>
          <a:xfrm>
            <a:off x="609600" y="280000"/>
            <a:ext cx="109728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r>
              <a:rPr lang="en-US" sz="4400" b="1" kern="0" dirty="0" smtClean="0">
                <a:solidFill>
                  <a:srgbClr val="1A3A4A"/>
                </a:solidFill>
                <a:latin typeface="Calibri"/>
              </a:rPr>
              <a:t>6. 14 </a:t>
            </a:r>
            <a:r>
              <a:rPr lang="en-US" sz="4400" b="1" kern="0" dirty="0">
                <a:solidFill>
                  <a:srgbClr val="1A3A4A"/>
                </a:solidFill>
                <a:latin typeface="Calibri"/>
              </a:rPr>
              <a:t>Technical Regulations</a:t>
            </a:r>
          </a:p>
        </p:txBody>
      </p:sp>
      <p:sp>
        <p:nvSpPr>
          <p:cNvPr id="102" name="Divider"/>
          <p:cNvSpPr/>
          <p:nvPr/>
        </p:nvSpPr>
        <p:spPr>
          <a:xfrm>
            <a:off x="609600" y="950000"/>
            <a:ext cx="10972800" cy="1905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10" name="TextBox"/>
          <p:cNvSpPr/>
          <p:nvPr/>
        </p:nvSpPr>
        <p:spPr>
          <a:xfrm>
            <a:off x="609600" y="11430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wrap="square" lIns="228600" tIns="182880" rIns="228600" bIns="182880" anchor="t"/>
          <a:lstStyle/>
          <a:p>
            <a:pPr algn="l">
              <a:spcBef>
                <a:spcPts val="150"/>
              </a:spcBef>
            </a:pPr>
            <a:endParaRPr lang="en-US" sz="2400" kern="0" dirty="0" smtClean="0">
              <a:solidFill>
                <a:srgbClr val="1A3A4A"/>
              </a:solidFill>
              <a:latin typeface="Calibri"/>
            </a:endParaRPr>
          </a:p>
          <a:p>
            <a:pPr algn="l">
              <a:spcBef>
                <a:spcPts val="150"/>
              </a:spcBef>
            </a:pPr>
            <a:r>
              <a:rPr lang="en-US" sz="2400" kern="0" dirty="0" smtClean="0">
                <a:solidFill>
                  <a:srgbClr val="1A3A4A"/>
                </a:solidFill>
                <a:latin typeface="Calibri"/>
              </a:rPr>
              <a:t>1</a:t>
            </a:r>
            <a:r>
              <a:rPr lang="en-US" sz="2400" kern="0" dirty="0">
                <a:solidFill>
                  <a:srgbClr val="1A3A4A"/>
                </a:solidFill>
                <a:latin typeface="Calibri"/>
              </a:rPr>
              <a:t>. </a:t>
            </a:r>
            <a:r>
              <a:rPr lang="en-US" sz="2400" b="1" kern="0" dirty="0">
                <a:solidFill>
                  <a:srgbClr val="1A3A4A"/>
                </a:solidFill>
                <a:latin typeface="Calibri"/>
              </a:rPr>
              <a:t> </a:t>
            </a:r>
            <a:r>
              <a:rPr lang="en-US" sz="2400" b="1" kern="0" dirty="0">
                <a:latin typeface="Calibri"/>
              </a:rPr>
              <a:t>Transport of Goods on Deck</a:t>
            </a:r>
          </a:p>
          <a:p>
            <a:pPr algn="l">
              <a:spcBef>
                <a:spcPts val="150"/>
              </a:spcBef>
            </a:pPr>
            <a:r>
              <a:rPr lang="en-US" sz="2400" kern="0" dirty="0">
                <a:solidFill>
                  <a:srgbClr val="1A3A4A"/>
                </a:solidFill>
                <a:latin typeface="Calibri"/>
              </a:rPr>
              <a:t>2.  Buoyage</a:t>
            </a:r>
          </a:p>
          <a:p>
            <a:pPr algn="l">
              <a:spcBef>
                <a:spcPts val="150"/>
              </a:spcBef>
            </a:pPr>
            <a:r>
              <a:rPr lang="en-US" sz="2400" kern="0" dirty="0">
                <a:solidFill>
                  <a:srgbClr val="1A3A4A"/>
                </a:solidFill>
                <a:latin typeface="Calibri"/>
              </a:rPr>
              <a:t>3.  Uniform Glossary of Port Services</a:t>
            </a:r>
          </a:p>
          <a:p>
            <a:pPr algn="l">
              <a:spcBef>
                <a:spcPts val="150"/>
              </a:spcBef>
            </a:pPr>
            <a:r>
              <a:rPr lang="en-US" sz="2400" kern="0" dirty="0">
                <a:solidFill>
                  <a:srgbClr val="1A3A4A"/>
                </a:solidFill>
                <a:latin typeface="Calibri"/>
              </a:rPr>
              <a:t>4.  </a:t>
            </a:r>
            <a:r>
              <a:rPr lang="en-US" sz="2400" b="1" kern="0" dirty="0">
                <a:latin typeface="Calibri"/>
              </a:rPr>
              <a:t>Prevention of Collisions</a:t>
            </a:r>
          </a:p>
          <a:p>
            <a:pPr algn="l">
              <a:spcBef>
                <a:spcPts val="150"/>
              </a:spcBef>
            </a:pPr>
            <a:r>
              <a:rPr lang="en-US" sz="2400" kern="0" dirty="0">
                <a:latin typeface="Calibri"/>
              </a:rPr>
              <a:t>5.  </a:t>
            </a:r>
            <a:r>
              <a:rPr lang="en-US" sz="2400" kern="0" dirty="0">
                <a:solidFill>
                  <a:srgbClr val="1A3A4A"/>
                </a:solidFill>
                <a:latin typeface="Calibri"/>
              </a:rPr>
              <a:t>Determining Vessel Tonnage</a:t>
            </a:r>
          </a:p>
          <a:p>
            <a:pPr algn="l">
              <a:spcBef>
                <a:spcPts val="150"/>
              </a:spcBef>
            </a:pPr>
            <a:r>
              <a:rPr lang="en-US" sz="2400" kern="0" dirty="0">
                <a:solidFill>
                  <a:srgbClr val="1A3A4A"/>
                </a:solidFill>
                <a:latin typeface="Calibri"/>
              </a:rPr>
              <a:t>6.  Communications Plan for Navigation Safety</a:t>
            </a:r>
          </a:p>
          <a:p>
            <a:pPr algn="l">
              <a:spcBef>
                <a:spcPts val="150"/>
              </a:spcBef>
            </a:pPr>
            <a:r>
              <a:rPr lang="en-US" sz="2400" kern="0" dirty="0">
                <a:solidFill>
                  <a:srgbClr val="1A3A4A"/>
                </a:solidFill>
                <a:latin typeface="Calibri"/>
              </a:rPr>
              <a:t>7.  </a:t>
            </a:r>
            <a:r>
              <a:rPr lang="en-US" sz="2400" b="1" kern="0" dirty="0">
                <a:latin typeface="Calibri"/>
              </a:rPr>
              <a:t>Maximum Dimensions of Convoys</a:t>
            </a:r>
          </a:p>
        </p:txBody>
      </p:sp>
      <p:sp>
        <p:nvSpPr>
          <p:cNvPr id="2" name="TextBox"/>
          <p:cNvSpPr/>
          <p:nvPr/>
        </p:nvSpPr>
        <p:spPr>
          <a:xfrm>
            <a:off x="5933661" y="1143000"/>
            <a:ext cx="6258339" cy="5486400"/>
          </a:xfrm>
          <a:prstGeom prst="rect">
            <a:avLst/>
          </a:prstGeom>
          <a:noFill/>
          <a:ln>
            <a:noFill/>
          </a:ln>
        </p:spPr>
        <p:txBody>
          <a:bodyPr wrap="square" lIns="228600" tIns="182880" rIns="228600" bIns="182880" anchor="t"/>
          <a:lstStyle/>
          <a:p>
            <a:pPr algn="l">
              <a:spcBef>
                <a:spcPts val="150"/>
              </a:spcBef>
            </a:pPr>
            <a:endParaRPr lang="en-US" sz="2400" kern="0" dirty="0" smtClean="0">
              <a:solidFill>
                <a:srgbClr val="1A3A4A"/>
              </a:solidFill>
              <a:latin typeface="Calibri"/>
            </a:endParaRPr>
          </a:p>
          <a:p>
            <a:pPr algn="l">
              <a:spcBef>
                <a:spcPts val="150"/>
              </a:spcBef>
            </a:pPr>
            <a:r>
              <a:rPr lang="en-US" sz="2400" kern="0" dirty="0" smtClean="0">
                <a:solidFill>
                  <a:srgbClr val="1A3A4A"/>
                </a:solidFill>
                <a:latin typeface="Calibri"/>
              </a:rPr>
              <a:t>8</a:t>
            </a:r>
            <a:r>
              <a:rPr lang="en-US" sz="2400" kern="0" dirty="0">
                <a:solidFill>
                  <a:srgbClr val="1A3A4A"/>
                </a:solidFill>
                <a:latin typeface="Calibri"/>
              </a:rPr>
              <a:t>.  Freeboard and Stability</a:t>
            </a:r>
          </a:p>
          <a:p>
            <a:pPr algn="l">
              <a:spcBef>
                <a:spcPts val="150"/>
              </a:spcBef>
            </a:pPr>
            <a:r>
              <a:rPr lang="en-US" sz="2400" kern="0" dirty="0">
                <a:solidFill>
                  <a:srgbClr val="1A3A4A"/>
                </a:solidFill>
                <a:latin typeface="Calibri"/>
              </a:rPr>
              <a:t>9.  Common Requirements for Vessel Registration</a:t>
            </a:r>
          </a:p>
          <a:p>
            <a:pPr algn="l">
              <a:spcBef>
                <a:spcPts val="150"/>
              </a:spcBef>
            </a:pPr>
            <a:r>
              <a:rPr lang="en-US" sz="2400" kern="0" dirty="0">
                <a:solidFill>
                  <a:srgbClr val="1A3A4A"/>
                </a:solidFill>
                <a:latin typeface="Calibri"/>
              </a:rPr>
              <a:t>10.  </a:t>
            </a:r>
            <a:r>
              <a:rPr lang="en-US" sz="2400" b="1" kern="0" dirty="0" smtClean="0">
                <a:latin typeface="Calibri"/>
              </a:rPr>
              <a:t>Inspections </a:t>
            </a:r>
            <a:r>
              <a:rPr lang="en-US" sz="2400" b="1" kern="0" dirty="0">
                <a:latin typeface="Calibri"/>
              </a:rPr>
              <a:t>&amp; Safety Certificates</a:t>
            </a:r>
          </a:p>
          <a:p>
            <a:pPr algn="l">
              <a:spcBef>
                <a:spcPts val="150"/>
              </a:spcBef>
            </a:pPr>
            <a:r>
              <a:rPr lang="en-US" sz="2400" kern="0" dirty="0">
                <a:solidFill>
                  <a:srgbClr val="1A3A4A"/>
                </a:solidFill>
                <a:latin typeface="Calibri"/>
              </a:rPr>
              <a:t>11.  Single System of Infractions and Sanctions</a:t>
            </a:r>
          </a:p>
          <a:p>
            <a:pPr algn="l">
              <a:spcBef>
                <a:spcPts val="150"/>
              </a:spcBef>
            </a:pPr>
            <a:r>
              <a:rPr lang="en-US" sz="2400" kern="0" dirty="0">
                <a:solidFill>
                  <a:srgbClr val="1A3A4A"/>
                </a:solidFill>
                <a:latin typeface="Calibri"/>
              </a:rPr>
              <a:t>12.  </a:t>
            </a:r>
            <a:r>
              <a:rPr lang="en-US" sz="2400" b="1" kern="0" dirty="0">
                <a:latin typeface="Calibri"/>
              </a:rPr>
              <a:t>Pilot Regulations</a:t>
            </a:r>
          </a:p>
          <a:p>
            <a:pPr algn="l">
              <a:spcBef>
                <a:spcPts val="150"/>
              </a:spcBef>
            </a:pPr>
            <a:r>
              <a:rPr lang="en-US" sz="2400" kern="0" dirty="0">
                <a:solidFill>
                  <a:srgbClr val="1A3A4A"/>
                </a:solidFill>
                <a:latin typeface="Calibri"/>
              </a:rPr>
              <a:t>13.  Personnel Training and Certification</a:t>
            </a:r>
          </a:p>
          <a:p>
            <a:pPr algn="l">
              <a:spcBef>
                <a:spcPts val="150"/>
              </a:spcBef>
            </a:pPr>
            <a:r>
              <a:rPr lang="en-US" sz="2400" kern="0" dirty="0">
                <a:solidFill>
                  <a:srgbClr val="1A3A4A"/>
                </a:solidFill>
                <a:latin typeface="Calibri"/>
              </a:rPr>
              <a:t>14.  </a:t>
            </a:r>
            <a:r>
              <a:rPr lang="en-US" sz="2400" b="1" kern="0" dirty="0">
                <a:latin typeface="Calibri"/>
              </a:rPr>
              <a:t>Prevention of Pollution (RIOCON)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"/>
          <p:cNvSpPr/>
          <p:nvPr/>
        </p:nvSpPr>
        <p:spPr>
          <a:xfrm>
            <a:off x="609600" y="280000"/>
            <a:ext cx="10972800" cy="60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4400" b="1" kern="0" dirty="0" smtClean="0">
                <a:solidFill>
                  <a:srgbClr val="1A3A4A"/>
                </a:solidFill>
                <a:latin typeface="Calibri"/>
              </a:rPr>
              <a:t>7. Is the </a:t>
            </a:r>
            <a:r>
              <a:rPr lang="en-US" sz="4400" b="1" kern="0" dirty="0" err="1" smtClean="0">
                <a:solidFill>
                  <a:srgbClr val="1A3A4A"/>
                </a:solidFill>
                <a:latin typeface="Calibri"/>
              </a:rPr>
              <a:t>Hidrovía</a:t>
            </a:r>
            <a:r>
              <a:rPr lang="en-US" sz="4400" b="1" kern="0" dirty="0" smtClean="0">
                <a:solidFill>
                  <a:srgbClr val="1A3A4A"/>
                </a:solidFill>
                <a:latin typeface="Calibri"/>
              </a:rPr>
              <a:t> a Corporation?</a:t>
            </a:r>
            <a:endParaRPr lang="en-US" sz="4400" b="1" kern="0" dirty="0">
              <a:solidFill>
                <a:srgbClr val="1A3A4A"/>
              </a:solidFill>
              <a:latin typeface="Calibri"/>
            </a:endParaRPr>
          </a:p>
        </p:txBody>
      </p:sp>
      <p:sp>
        <p:nvSpPr>
          <p:cNvPr id="102" name="Divider"/>
          <p:cNvSpPr/>
          <p:nvPr/>
        </p:nvSpPr>
        <p:spPr>
          <a:xfrm>
            <a:off x="609600" y="950000"/>
            <a:ext cx="10972800" cy="1905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20" name="AnswerCard"/>
          <p:cNvSpPr/>
          <p:nvPr/>
        </p:nvSpPr>
        <p:spPr>
          <a:xfrm>
            <a:off x="609600" y="1143000"/>
            <a:ext cx="4267200" cy="480060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wrap="square" lIns="457200" tIns="457200" rIns="457200" bIns="457200" anchor="ctr"/>
          <a:lstStyle/>
          <a:p>
            <a:pPr algn="l"/>
            <a:r>
              <a:rPr lang="en-US" sz="2860" b="1" kern="0" dirty="0" smtClean="0">
                <a:solidFill>
                  <a:srgbClr val="FFFFFF"/>
                </a:solidFill>
                <a:latin typeface="Calibri"/>
              </a:rPr>
              <a:t>Yes, </a:t>
            </a:r>
          </a:p>
          <a:p>
            <a:pPr algn="l"/>
            <a:endParaRPr lang="en-US" sz="2860" b="1" kern="0" dirty="0">
              <a:solidFill>
                <a:srgbClr val="FFFFFF"/>
              </a:solidFill>
              <a:latin typeface="Calibri"/>
            </a:endParaRPr>
          </a:p>
          <a:p>
            <a:pPr algn="l"/>
            <a:r>
              <a:rPr lang="en-US" sz="2860" b="1" kern="0" dirty="0" smtClean="0">
                <a:solidFill>
                  <a:srgbClr val="FFFFFF"/>
                </a:solidFill>
                <a:latin typeface="Calibri"/>
              </a:rPr>
              <a:t>including the 5 states </a:t>
            </a:r>
          </a:p>
          <a:p>
            <a:pPr algn="l"/>
            <a:endParaRPr lang="en-US" sz="2860" b="1" kern="0" dirty="0">
              <a:solidFill>
                <a:srgbClr val="FFFFFF"/>
              </a:solidFill>
              <a:latin typeface="Calibri"/>
            </a:endParaRPr>
          </a:p>
          <a:p>
            <a:pPr algn="l"/>
            <a:endParaRPr lang="en-US" sz="234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0" name="TextBox"/>
          <p:cNvSpPr/>
          <p:nvPr/>
        </p:nvSpPr>
        <p:spPr>
          <a:xfrm>
            <a:off x="5181600" y="1143000"/>
            <a:ext cx="6400800" cy="4800600"/>
          </a:xfrm>
          <a:prstGeom prst="rect">
            <a:avLst/>
          </a:prstGeom>
          <a:noFill/>
          <a:ln>
            <a:noFill/>
          </a:ln>
        </p:spPr>
        <p:txBody>
          <a:bodyPr wrap="square" lIns="228600" tIns="182880" rIns="228600" bIns="182880" anchor="t"/>
          <a:lstStyle/>
          <a:p>
            <a:pPr algn="l"/>
            <a:r>
              <a:rPr lang="en-US" sz="2800" b="1" kern="0" dirty="0">
                <a:solidFill>
                  <a:srgbClr val="1A3A4A"/>
                </a:solidFill>
                <a:latin typeface="Calibri"/>
              </a:rPr>
              <a:t>Not </a:t>
            </a:r>
            <a:r>
              <a:rPr lang="en-US" sz="2800" b="1" kern="0" dirty="0" smtClean="0">
                <a:solidFill>
                  <a:srgbClr val="1A3A4A"/>
                </a:solidFill>
                <a:latin typeface="Calibri"/>
              </a:rPr>
              <a:t>supranational</a:t>
            </a:r>
          </a:p>
          <a:p>
            <a:pPr algn="l"/>
            <a:endParaRPr lang="en-US" sz="2800" b="1" kern="0" dirty="0">
              <a:solidFill>
                <a:srgbClr val="1A3A4A"/>
              </a:solidFill>
              <a:latin typeface="Calibri"/>
            </a:endParaRPr>
          </a:p>
          <a:p>
            <a:pPr algn="l">
              <a:spcBef>
                <a:spcPts val="400"/>
              </a:spcBef>
            </a:pPr>
            <a:r>
              <a:rPr lang="en-US" sz="2800" kern="0" dirty="0">
                <a:solidFill>
                  <a:srgbClr val="1A3A4A"/>
                </a:solidFill>
                <a:latin typeface="Calibri"/>
              </a:rPr>
              <a:t>●  Decisions require unanimity (veto power)</a:t>
            </a:r>
          </a:p>
          <a:p>
            <a:pPr algn="l">
              <a:spcBef>
                <a:spcPts val="200"/>
              </a:spcBef>
            </a:pPr>
            <a:endParaRPr lang="en-US" sz="2800" kern="0" dirty="0" smtClean="0">
              <a:solidFill>
                <a:srgbClr val="1A3A4A"/>
              </a:solidFill>
              <a:latin typeface="Calibri"/>
            </a:endParaRPr>
          </a:p>
          <a:p>
            <a:pPr algn="l">
              <a:spcBef>
                <a:spcPts val="200"/>
              </a:spcBef>
            </a:pPr>
            <a:r>
              <a:rPr lang="en-US" sz="2800" kern="0" dirty="0" smtClean="0">
                <a:solidFill>
                  <a:srgbClr val="1A3A4A"/>
                </a:solidFill>
                <a:latin typeface="Calibri"/>
              </a:rPr>
              <a:t>●  </a:t>
            </a:r>
            <a:r>
              <a:rPr lang="en-US" sz="2800" kern="0" dirty="0">
                <a:solidFill>
                  <a:srgbClr val="1A3A4A"/>
                </a:solidFill>
                <a:latin typeface="Calibri"/>
              </a:rPr>
              <a:t>Rules must be incorporated into national law</a:t>
            </a:r>
          </a:p>
          <a:p>
            <a:pPr algn="l">
              <a:spcBef>
                <a:spcPts val="200"/>
              </a:spcBef>
            </a:pPr>
            <a:endParaRPr lang="en-US" sz="2800" kern="0" dirty="0" smtClean="0">
              <a:solidFill>
                <a:srgbClr val="1A3A4A"/>
              </a:solidFill>
              <a:latin typeface="Calibri"/>
            </a:endParaRPr>
          </a:p>
          <a:p>
            <a:pPr algn="l">
              <a:spcBef>
                <a:spcPts val="200"/>
              </a:spcBef>
            </a:pPr>
            <a:r>
              <a:rPr lang="en-US" sz="2800" kern="0" dirty="0" smtClean="0">
                <a:solidFill>
                  <a:srgbClr val="1A3A4A"/>
                </a:solidFill>
                <a:latin typeface="Calibri"/>
              </a:rPr>
              <a:t>●  </a:t>
            </a:r>
            <a:r>
              <a:rPr lang="en-US" sz="2800" kern="0" dirty="0">
                <a:solidFill>
                  <a:srgbClr val="1A3A4A"/>
                </a:solidFill>
                <a:latin typeface="Calibri"/>
              </a:rPr>
              <a:t>No direct enforcement mechanism</a:t>
            </a:r>
          </a:p>
        </p:txBody>
      </p:sp>
    </p:spTree>
    <p:extLst>
      <p:ext uri="{BB962C8B-B14F-4D97-AF65-F5344CB8AC3E}">
        <p14:creationId xmlns:p14="http://schemas.microsoft.com/office/powerpoint/2010/main" val="374219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"/>
          <p:cNvSpPr/>
          <p:nvPr/>
        </p:nvSpPr>
        <p:spPr>
          <a:xfrm>
            <a:off x="609600" y="280000"/>
            <a:ext cx="10972800" cy="60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4400" b="1" kern="0" dirty="0">
                <a:solidFill>
                  <a:srgbClr val="1A3A4A"/>
                </a:solidFill>
                <a:latin typeface="Calibri"/>
              </a:rPr>
              <a:t>7</a:t>
            </a:r>
            <a:r>
              <a:rPr lang="en-US" sz="4400" b="1" kern="0" dirty="0" smtClean="0">
                <a:solidFill>
                  <a:srgbClr val="1A3A4A"/>
                </a:solidFill>
                <a:latin typeface="Calibri"/>
              </a:rPr>
              <a:t>. </a:t>
            </a:r>
            <a:r>
              <a:rPr lang="en-US" sz="4400" b="1" kern="0" dirty="0">
                <a:solidFill>
                  <a:srgbClr val="1A3A4A"/>
                </a:solidFill>
                <a:latin typeface="Calibri"/>
              </a:rPr>
              <a:t>Hidrovía: Governance Structure</a:t>
            </a:r>
          </a:p>
        </p:txBody>
      </p:sp>
      <p:sp>
        <p:nvSpPr>
          <p:cNvPr id="102" name="Divider"/>
          <p:cNvSpPr/>
          <p:nvPr/>
        </p:nvSpPr>
        <p:spPr>
          <a:xfrm>
            <a:off x="609600" y="950000"/>
            <a:ext cx="10972800" cy="1905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00" name="CardBg0"/>
          <p:cNvSpPr/>
          <p:nvPr/>
        </p:nvSpPr>
        <p:spPr>
          <a:xfrm>
            <a:off x="609600" y="1143000"/>
            <a:ext cx="10972800" cy="1524000"/>
          </a:xfrm>
          <a:prstGeom prst="rect">
            <a:avLst/>
          </a:prstGeom>
          <a:solidFill>
            <a:srgbClr val="D4EEF2"/>
          </a:solidFill>
          <a:ln w="12700">
            <a:solidFill>
              <a:srgbClr val="02809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210" name="CardLabel0"/>
          <p:cNvSpPr/>
          <p:nvPr/>
        </p:nvSpPr>
        <p:spPr>
          <a:xfrm>
            <a:off x="609600" y="1143000"/>
            <a:ext cx="3429000" cy="152400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wrap="square" lIns="228600" tIns="228600" rIns="228600" bIns="228600" anchor="ctr"/>
          <a:lstStyle/>
          <a:p>
            <a:pPr algn="ctr"/>
            <a:r>
              <a:rPr lang="en-US" sz="2100" b="1" dirty="0">
                <a:solidFill>
                  <a:srgbClr val="FFFFFF"/>
                </a:solidFill>
                <a:latin typeface="Calibri"/>
              </a:rPr>
              <a:t>CIH — Intergovernmental Committee</a:t>
            </a:r>
          </a:p>
        </p:txBody>
      </p:sp>
      <p:sp>
        <p:nvSpPr>
          <p:cNvPr id="220" name="CardBody0"/>
          <p:cNvSpPr/>
          <p:nvPr/>
        </p:nvSpPr>
        <p:spPr>
          <a:xfrm>
            <a:off x="4038600" y="11430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wrap="square" lIns="228600" tIns="228600" rIns="228600" bIns="228600" anchor="ctr"/>
          <a:lstStyle/>
          <a:p>
            <a:pPr algn="l"/>
            <a:r>
              <a:rPr lang="en-US" sz="2240" kern="0" dirty="0">
                <a:solidFill>
                  <a:srgbClr val="1A3A4A"/>
                </a:solidFill>
                <a:latin typeface="Calibri"/>
              </a:rPr>
              <a:t>Political body. </a:t>
            </a:r>
          </a:p>
        </p:txBody>
      </p:sp>
      <p:sp>
        <p:nvSpPr>
          <p:cNvPr id="201" name="CardBg1"/>
          <p:cNvSpPr/>
          <p:nvPr/>
        </p:nvSpPr>
        <p:spPr>
          <a:xfrm>
            <a:off x="609600" y="2895600"/>
            <a:ext cx="10972800" cy="1524000"/>
          </a:xfrm>
          <a:prstGeom prst="rect">
            <a:avLst/>
          </a:prstGeom>
          <a:solidFill>
            <a:srgbClr val="D4EEF2"/>
          </a:solidFill>
          <a:ln w="12700">
            <a:solidFill>
              <a:srgbClr val="0A7E8C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211" name="CardLabel1"/>
          <p:cNvSpPr/>
          <p:nvPr/>
        </p:nvSpPr>
        <p:spPr>
          <a:xfrm>
            <a:off x="609600" y="2895600"/>
            <a:ext cx="3429000" cy="1524000"/>
          </a:xfrm>
          <a:prstGeom prst="rect">
            <a:avLst/>
          </a:prstGeom>
          <a:solidFill>
            <a:srgbClr val="0A7E8C"/>
          </a:solidFill>
          <a:ln>
            <a:noFill/>
          </a:ln>
        </p:spPr>
        <p:txBody>
          <a:bodyPr wrap="square" lIns="228600" tIns="228600" rIns="228600" bIns="228600" anchor="ctr"/>
          <a:lstStyle/>
          <a:p>
            <a:pPr algn="ctr"/>
            <a:r>
              <a:rPr lang="en-US" sz="2100" b="1" dirty="0">
                <a:solidFill>
                  <a:srgbClr val="FFFFFF"/>
                </a:solidFill>
                <a:latin typeface="Calibri"/>
              </a:rPr>
              <a:t>Agreement Commission</a:t>
            </a:r>
          </a:p>
        </p:txBody>
      </p:sp>
      <p:sp>
        <p:nvSpPr>
          <p:cNvPr id="221" name="CardBody1"/>
          <p:cNvSpPr/>
          <p:nvPr/>
        </p:nvSpPr>
        <p:spPr>
          <a:xfrm>
            <a:off x="4038600" y="28956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wrap="square" lIns="228600" tIns="228600" rIns="228600" bIns="228600" anchor="ctr"/>
          <a:lstStyle/>
          <a:p>
            <a:pPr algn="l"/>
            <a:r>
              <a:rPr lang="en-US" sz="2240" kern="0" dirty="0">
                <a:solidFill>
                  <a:srgbClr val="1A3A4A"/>
                </a:solidFill>
                <a:latin typeface="Calibri"/>
              </a:rPr>
              <a:t>Technical &amp; regulatory body</a:t>
            </a:r>
            <a:r>
              <a:rPr lang="en-US" sz="2240" kern="0" dirty="0" smtClean="0">
                <a:solidFill>
                  <a:srgbClr val="1A3A4A"/>
                </a:solidFill>
                <a:latin typeface="Calibri"/>
              </a:rPr>
              <a:t>.</a:t>
            </a:r>
            <a:endParaRPr lang="en-US" sz="2240" kern="0" dirty="0">
              <a:solidFill>
                <a:srgbClr val="1A3A4A"/>
              </a:solidFill>
              <a:latin typeface="Calibri"/>
            </a:endParaRPr>
          </a:p>
        </p:txBody>
      </p:sp>
      <p:sp>
        <p:nvSpPr>
          <p:cNvPr id="202" name="CardBg2"/>
          <p:cNvSpPr/>
          <p:nvPr/>
        </p:nvSpPr>
        <p:spPr>
          <a:xfrm>
            <a:off x="609600" y="4648200"/>
            <a:ext cx="10972800" cy="1524000"/>
          </a:xfrm>
          <a:prstGeom prst="rect">
            <a:avLst/>
          </a:prstGeom>
          <a:solidFill>
            <a:srgbClr val="D4EEF2"/>
          </a:solidFill>
          <a:ln w="12700">
            <a:solidFill>
              <a:srgbClr val="C9973A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212" name="CardLabel2"/>
          <p:cNvSpPr/>
          <p:nvPr/>
        </p:nvSpPr>
        <p:spPr>
          <a:xfrm>
            <a:off x="609600" y="4648200"/>
            <a:ext cx="3429000" cy="1524000"/>
          </a:xfrm>
          <a:prstGeom prst="rect">
            <a:avLst/>
          </a:prstGeom>
          <a:solidFill>
            <a:srgbClr val="C9973A"/>
          </a:solidFill>
          <a:ln>
            <a:noFill/>
          </a:ln>
        </p:spPr>
        <p:txBody>
          <a:bodyPr wrap="square" lIns="228600" tIns="228600" rIns="228600" bIns="228600" anchor="ctr"/>
          <a:lstStyle/>
          <a:p>
            <a:pPr algn="ctr"/>
            <a:r>
              <a:rPr lang="en-US" sz="2100" b="1" dirty="0">
                <a:solidFill>
                  <a:srgbClr val="FFFFFF"/>
                </a:solidFill>
                <a:latin typeface="Calibri"/>
              </a:rPr>
              <a:t>Executive Secretariat</a:t>
            </a:r>
          </a:p>
        </p:txBody>
      </p:sp>
      <p:sp>
        <p:nvSpPr>
          <p:cNvPr id="222" name="CardBody2"/>
          <p:cNvSpPr/>
          <p:nvPr/>
        </p:nvSpPr>
        <p:spPr>
          <a:xfrm>
            <a:off x="4038600" y="46482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wrap="square" lIns="228600" tIns="228600" rIns="228600" bIns="228600" anchor="ctr"/>
          <a:lstStyle/>
          <a:p>
            <a:pPr algn="l"/>
            <a:r>
              <a:rPr lang="en-US" sz="2240" kern="0" dirty="0">
                <a:solidFill>
                  <a:srgbClr val="1A3A4A"/>
                </a:solidFill>
                <a:latin typeface="Calibri"/>
              </a:rPr>
              <a:t>Administrative body. </a:t>
            </a:r>
          </a:p>
        </p:txBody>
      </p:sp>
    </p:spTree>
    <p:extLst>
      <p:ext uri="{BB962C8B-B14F-4D97-AF65-F5344CB8AC3E}">
        <p14:creationId xmlns:p14="http://schemas.microsoft.com/office/powerpoint/2010/main" val="26679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g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1" name="AccentBar"/>
          <p:cNvSpPr/>
          <p:nvPr/>
        </p:nvSpPr>
        <p:spPr>
          <a:xfrm>
            <a:off x="0" y="0"/>
            <a:ext cx="57150" cy="6858000"/>
          </a:xfrm>
          <a:prstGeom prst="rect">
            <a:avLst/>
          </a:prstGeom>
          <a:solidFill>
            <a:srgbClr val="F96167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1" name="Ttl"/>
          <p:cNvSpPr/>
          <p:nvPr/>
        </p:nvSpPr>
        <p:spPr>
          <a:xfrm>
            <a:off x="342900" y="304800"/>
            <a:ext cx="11239200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4400" b="1" kern="0" dirty="0">
                <a:latin typeface="Calibri"/>
              </a:rPr>
              <a:t>8</a:t>
            </a:r>
            <a:r>
              <a:rPr lang="en-US" sz="4400" b="1" kern="0" dirty="0" smtClean="0">
                <a:latin typeface="Calibri"/>
              </a:rPr>
              <a:t>. </a:t>
            </a:r>
            <a:r>
              <a:rPr lang="en-US" sz="4400" b="1" kern="0" dirty="0">
                <a:latin typeface="Calibri"/>
              </a:rPr>
              <a:t>Is it a legal system?</a:t>
            </a:r>
          </a:p>
        </p:txBody>
      </p:sp>
      <p:sp>
        <p:nvSpPr>
          <p:cNvPr id="102" name="Div"/>
          <p:cNvSpPr/>
          <p:nvPr/>
        </p:nvSpPr>
        <p:spPr>
          <a:xfrm>
            <a:off x="342900" y="1028700"/>
            <a:ext cx="11239200" cy="12700"/>
          </a:xfrm>
          <a:prstGeom prst="rect">
            <a:avLst/>
          </a:prstGeom>
          <a:solidFill>
            <a:srgbClr val="F96167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00" name="Answer"/>
          <p:cNvSpPr/>
          <p:nvPr/>
        </p:nvSpPr>
        <p:spPr>
          <a:xfrm>
            <a:off x="342900" y="1104900"/>
            <a:ext cx="11239200" cy="800100"/>
          </a:xfrm>
          <a:prstGeom prst="rect">
            <a:avLst/>
          </a:prstGeom>
          <a:solidFill>
            <a:srgbClr val="1C2B38"/>
          </a:solidFill>
          <a:ln w="19050">
            <a:solidFill>
              <a:srgbClr val="F96167"/>
            </a:solidFill>
          </a:ln>
        </p:spPr>
        <p:txBody>
          <a:bodyPr wrap="square" lIns="342900" tIns="152400" rIns="228600" bIns="152400" anchor="ctr"/>
          <a:lstStyle/>
          <a:p>
            <a:r>
              <a:rPr lang="en-US" sz="2800" b="1" dirty="0">
                <a:solidFill>
                  <a:schemeClr val="bg1"/>
                </a:solidFill>
                <a:latin typeface="Calibri"/>
              </a:rPr>
              <a:t>Yes</a:t>
            </a:r>
            <a:r>
              <a:rPr lang="en-US" sz="2800" b="0" dirty="0">
                <a:solidFill>
                  <a:schemeClr val="bg1"/>
                </a:solidFill>
                <a:latin typeface="Calibri"/>
              </a:rPr>
              <a:t>  —  composed of:</a:t>
            </a:r>
          </a:p>
        </p:txBody>
      </p:sp>
      <p:sp>
        <p:nvSpPr>
          <p:cNvPr id="201" name="Item1"/>
          <p:cNvSpPr/>
          <p:nvPr/>
        </p:nvSpPr>
        <p:spPr>
          <a:xfrm>
            <a:off x="342900" y="2019300"/>
            <a:ext cx="3619500" cy="449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txBody>
          <a:bodyPr wrap="square" lIns="342900" tIns="342900" rIns="228600" bIns="228600" anchor="t"/>
          <a:lstStyle/>
          <a:p>
            <a:r>
              <a:rPr lang="en-US" sz="8000" b="1" dirty="0">
                <a:latin typeface="Calibri"/>
              </a:rPr>
              <a:t>1</a:t>
            </a:r>
          </a:p>
          <a:p>
            <a:r>
              <a:rPr lang="en-US" sz="2400" b="1" dirty="0">
                <a:latin typeface="Calibri"/>
              </a:rPr>
              <a:t>The Main Agreement</a:t>
            </a:r>
          </a:p>
        </p:txBody>
      </p:sp>
      <p:sp>
        <p:nvSpPr>
          <p:cNvPr id="210" name="VDiv1"/>
          <p:cNvSpPr/>
          <p:nvPr/>
        </p:nvSpPr>
        <p:spPr>
          <a:xfrm>
            <a:off x="4019400" y="2019300"/>
            <a:ext cx="12700" cy="4495800"/>
          </a:xfrm>
          <a:prstGeom prst="rect">
            <a:avLst/>
          </a:prstGeom>
          <a:solidFill>
            <a:srgbClr val="2E4157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02" name="Item2"/>
          <p:cNvSpPr/>
          <p:nvPr/>
        </p:nvSpPr>
        <p:spPr>
          <a:xfrm>
            <a:off x="4089150" y="2019300"/>
            <a:ext cx="3619500" cy="449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txBody>
          <a:bodyPr wrap="square" lIns="342900" tIns="342900" rIns="228600" bIns="228600" anchor="t"/>
          <a:lstStyle/>
          <a:p>
            <a:r>
              <a:rPr lang="en-US" sz="8000" b="1" dirty="0">
                <a:latin typeface="Calibri"/>
              </a:rPr>
              <a:t>2</a:t>
            </a:r>
          </a:p>
          <a:p>
            <a:r>
              <a:rPr lang="en-US" sz="2400" b="1" dirty="0" smtClean="0">
                <a:latin typeface="Calibri"/>
              </a:rPr>
              <a:t>6 </a:t>
            </a:r>
            <a:r>
              <a:rPr lang="en-US" sz="2400" b="1" dirty="0">
                <a:latin typeface="Calibri"/>
              </a:rPr>
              <a:t>Protocols</a:t>
            </a:r>
          </a:p>
        </p:txBody>
      </p:sp>
      <p:sp>
        <p:nvSpPr>
          <p:cNvPr id="211" name="VDiv2"/>
          <p:cNvSpPr/>
          <p:nvPr/>
        </p:nvSpPr>
        <p:spPr>
          <a:xfrm>
            <a:off x="7765650" y="2019300"/>
            <a:ext cx="12700" cy="4495800"/>
          </a:xfrm>
          <a:prstGeom prst="rect">
            <a:avLst/>
          </a:prstGeom>
          <a:solidFill>
            <a:srgbClr val="2E4157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03" name="Item3"/>
          <p:cNvSpPr/>
          <p:nvPr/>
        </p:nvSpPr>
        <p:spPr>
          <a:xfrm>
            <a:off x="7835400" y="2019300"/>
            <a:ext cx="3746700" cy="449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txBody>
          <a:bodyPr wrap="square" lIns="342900" tIns="342900" rIns="228600" bIns="228600" anchor="t"/>
          <a:lstStyle/>
          <a:p>
            <a:r>
              <a:rPr lang="en-US" sz="8000" b="1" dirty="0">
                <a:latin typeface="Calibri"/>
              </a:rPr>
              <a:t>3</a:t>
            </a:r>
          </a:p>
          <a:p>
            <a:r>
              <a:rPr lang="en-US" sz="2400" b="1" dirty="0" smtClean="0">
                <a:latin typeface="Calibri"/>
              </a:rPr>
              <a:t>14 </a:t>
            </a:r>
            <a:r>
              <a:rPr lang="en-US" sz="2400" b="1" dirty="0">
                <a:latin typeface="Calibri"/>
              </a:rPr>
              <a:t>Regulations</a:t>
            </a:r>
          </a:p>
        </p:txBody>
      </p:sp>
    </p:spTree>
    <p:extLst>
      <p:ext uri="{BB962C8B-B14F-4D97-AF65-F5344CB8AC3E}">
        <p14:creationId xmlns:p14="http://schemas.microsoft.com/office/powerpoint/2010/main" val="6779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Hdr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D4EEF2"/>
          </a:solidFill>
          <a:ln>
            <a:noFill/>
          </a:ln>
        </p:spPr>
        <p:txBody>
          <a:bodyPr anchor="ctr"/>
          <a:lstStyle/>
          <a:p>
            <a:endParaRPr/>
          </a:p>
        </p:txBody>
      </p:sp>
      <p:sp>
        <p:nvSpPr>
          <p:cNvPr id="101" name="Ttl"/>
          <p:cNvSpPr/>
          <p:nvPr/>
        </p:nvSpPr>
        <p:spPr>
          <a:xfrm>
            <a:off x="609600" y="280000"/>
            <a:ext cx="10972800" cy="60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3840" b="1" kern="0" dirty="0" smtClean="0">
                <a:solidFill>
                  <a:srgbClr val="1A3A4A"/>
                </a:solidFill>
                <a:latin typeface="Calibri"/>
              </a:rPr>
              <a:t>Summary</a:t>
            </a:r>
            <a:endParaRPr lang="en-US" sz="3840" b="1" kern="0" dirty="0">
              <a:solidFill>
                <a:srgbClr val="1A3A4A"/>
              </a:solidFill>
              <a:latin typeface="Calibri"/>
            </a:endParaRPr>
          </a:p>
        </p:txBody>
      </p:sp>
      <p:sp>
        <p:nvSpPr>
          <p:cNvPr id="102" name="Div"/>
          <p:cNvSpPr/>
          <p:nvPr/>
        </p:nvSpPr>
        <p:spPr>
          <a:xfrm>
            <a:off x="609600" y="950000"/>
            <a:ext cx="10972800" cy="1905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00" name="Num0"/>
          <p:cNvSpPr/>
          <p:nvPr/>
        </p:nvSpPr>
        <p:spPr>
          <a:xfrm>
            <a:off x="609600" y="1066800"/>
            <a:ext cx="685800" cy="94080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wrap="square" lIns="114300" tIns="114300" rIns="114300" bIns="114300" anchor="ctr"/>
          <a:lstStyle/>
          <a:p>
            <a:pPr algn="ctr"/>
            <a:r>
              <a:rPr lang="en-US" sz="3120" b="1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210" name="Txt0"/>
          <p:cNvSpPr/>
          <p:nvPr/>
        </p:nvSpPr>
        <p:spPr>
          <a:xfrm>
            <a:off x="1371600" y="1066800"/>
            <a:ext cx="10210800" cy="940800"/>
          </a:xfrm>
          <a:prstGeom prst="rect">
            <a:avLst/>
          </a:prstGeom>
          <a:solidFill>
            <a:srgbClr val="D4EEF2"/>
          </a:solidFill>
          <a:ln>
            <a:noFill/>
          </a:ln>
        </p:spPr>
        <p:txBody>
          <a:bodyPr wrap="square" lIns="228600" tIns="114300" rIns="228600" bIns="114300" anchor="ctr"/>
          <a:lstStyle/>
          <a:p>
            <a:pPr algn="l"/>
            <a:r>
              <a:rPr lang="en-US" sz="2800" kern="0" dirty="0">
                <a:solidFill>
                  <a:srgbClr val="1A3A4A"/>
                </a:solidFill>
                <a:latin typeface="Calibri"/>
              </a:rPr>
              <a:t>The </a:t>
            </a:r>
            <a:r>
              <a:rPr lang="en-US" sz="2800" kern="0" dirty="0" err="1">
                <a:solidFill>
                  <a:srgbClr val="1A3A4A"/>
                </a:solidFill>
                <a:latin typeface="Calibri"/>
              </a:rPr>
              <a:t>Hidrovía</a:t>
            </a:r>
            <a:r>
              <a:rPr lang="en-US" sz="2800" kern="0" dirty="0">
                <a:solidFill>
                  <a:srgbClr val="1A3A4A"/>
                </a:solidFill>
                <a:latin typeface="Calibri"/>
              </a:rPr>
              <a:t> </a:t>
            </a:r>
            <a:r>
              <a:rPr lang="en-US" sz="2800" kern="0" dirty="0" smtClean="0">
                <a:solidFill>
                  <a:srgbClr val="1A3A4A"/>
                </a:solidFill>
                <a:latin typeface="Calibri"/>
              </a:rPr>
              <a:t>is </a:t>
            </a:r>
            <a:r>
              <a:rPr lang="en-US" sz="2800" kern="0" dirty="0">
                <a:solidFill>
                  <a:srgbClr val="1A3A4A"/>
                </a:solidFill>
                <a:latin typeface="Calibri"/>
              </a:rPr>
              <a:t>a waterway, a treaty, a corporation, and a legal </a:t>
            </a:r>
            <a:r>
              <a:rPr lang="en-US" sz="2800" kern="0" dirty="0" smtClean="0">
                <a:solidFill>
                  <a:srgbClr val="1A3A4A"/>
                </a:solidFill>
                <a:latin typeface="Calibri"/>
              </a:rPr>
              <a:t>system</a:t>
            </a:r>
            <a:endParaRPr lang="en-US" sz="2800" kern="0" dirty="0">
              <a:solidFill>
                <a:srgbClr val="1A3A4A"/>
              </a:solidFill>
              <a:latin typeface="Calibri"/>
            </a:endParaRPr>
          </a:p>
        </p:txBody>
      </p:sp>
      <p:sp>
        <p:nvSpPr>
          <p:cNvPr id="201" name="Num1"/>
          <p:cNvSpPr/>
          <p:nvPr/>
        </p:nvSpPr>
        <p:spPr>
          <a:xfrm>
            <a:off x="609600" y="2160000"/>
            <a:ext cx="685800" cy="94080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wrap="square" lIns="114300" tIns="114300" rIns="114300" bIns="114300" anchor="ctr"/>
          <a:lstStyle/>
          <a:p>
            <a:pPr algn="ctr"/>
            <a:r>
              <a:rPr lang="en-US" sz="3120" b="1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211" name="Txt1"/>
          <p:cNvSpPr/>
          <p:nvPr/>
        </p:nvSpPr>
        <p:spPr>
          <a:xfrm>
            <a:off x="1371600" y="2160000"/>
            <a:ext cx="10210800" cy="940800"/>
          </a:xfrm>
          <a:prstGeom prst="rect">
            <a:avLst/>
          </a:prstGeom>
          <a:solidFill>
            <a:srgbClr val="D4EEF2"/>
          </a:solidFill>
          <a:ln>
            <a:noFill/>
          </a:ln>
        </p:spPr>
        <p:txBody>
          <a:bodyPr wrap="square" lIns="228600" tIns="114300" rIns="228600" bIns="114300" anchor="ctr"/>
          <a:lstStyle/>
          <a:p>
            <a:pPr algn="l"/>
            <a:r>
              <a:rPr lang="en-US" sz="2800" kern="0" dirty="0">
                <a:solidFill>
                  <a:srgbClr val="1A3A4A"/>
                </a:solidFill>
                <a:latin typeface="Calibri"/>
              </a:rPr>
              <a:t>Freedom of navigation (Art. 4) applies to all </a:t>
            </a:r>
            <a:r>
              <a:rPr lang="en-US" sz="2800" kern="0" dirty="0" smtClean="0">
                <a:solidFill>
                  <a:srgbClr val="1A3A4A"/>
                </a:solidFill>
                <a:latin typeface="Calibri"/>
              </a:rPr>
              <a:t>flags together with NATIONAL and REGIONAL CARGO RESERVATION</a:t>
            </a:r>
            <a:endParaRPr lang="en-US" sz="2800" kern="0" dirty="0">
              <a:solidFill>
                <a:srgbClr val="1A3A4A"/>
              </a:solidFill>
              <a:latin typeface="Calibri"/>
            </a:endParaRPr>
          </a:p>
        </p:txBody>
      </p:sp>
      <p:sp>
        <p:nvSpPr>
          <p:cNvPr id="202" name="Num2"/>
          <p:cNvSpPr/>
          <p:nvPr/>
        </p:nvSpPr>
        <p:spPr>
          <a:xfrm>
            <a:off x="609600" y="3253200"/>
            <a:ext cx="685800" cy="940800"/>
          </a:xfrm>
          <a:prstGeom prst="rect">
            <a:avLst/>
          </a:prstGeom>
          <a:solidFill>
            <a:srgbClr val="C9973A"/>
          </a:solidFill>
          <a:ln>
            <a:noFill/>
          </a:ln>
        </p:spPr>
        <p:txBody>
          <a:bodyPr wrap="square" lIns="114300" tIns="114300" rIns="114300" bIns="114300" anchor="ctr"/>
          <a:lstStyle/>
          <a:p>
            <a:pPr algn="ctr"/>
            <a:r>
              <a:rPr lang="en-US" sz="3120" b="1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212" name="Txt2"/>
          <p:cNvSpPr/>
          <p:nvPr/>
        </p:nvSpPr>
        <p:spPr>
          <a:xfrm>
            <a:off x="1371600" y="3253200"/>
            <a:ext cx="10210800" cy="940800"/>
          </a:xfrm>
          <a:prstGeom prst="rect">
            <a:avLst/>
          </a:prstGeom>
          <a:solidFill>
            <a:srgbClr val="D4EEF2"/>
          </a:solidFill>
          <a:ln>
            <a:noFill/>
          </a:ln>
        </p:spPr>
        <p:txBody>
          <a:bodyPr wrap="square" lIns="228600" tIns="114300" rIns="228600" bIns="114300" anchor="ctr"/>
          <a:lstStyle/>
          <a:p>
            <a:pPr algn="l"/>
            <a:r>
              <a:rPr lang="en-US" sz="2800" kern="0" dirty="0">
                <a:solidFill>
                  <a:srgbClr val="1A3A4A"/>
                </a:solidFill>
                <a:latin typeface="Calibri"/>
              </a:rPr>
              <a:t>The 1910 Brussels Convention on collisions </a:t>
            </a:r>
            <a:r>
              <a:rPr lang="en-US" sz="2800" kern="0" dirty="0" smtClean="0">
                <a:solidFill>
                  <a:srgbClr val="1A3A4A"/>
                </a:solidFill>
                <a:latin typeface="Calibri"/>
              </a:rPr>
              <a:t>and the COLREG applies to the </a:t>
            </a:r>
            <a:r>
              <a:rPr lang="en-US" sz="2800" kern="0" dirty="0" err="1" smtClean="0">
                <a:solidFill>
                  <a:srgbClr val="1A3A4A"/>
                </a:solidFill>
                <a:latin typeface="Calibri"/>
              </a:rPr>
              <a:t>Hidrovía</a:t>
            </a:r>
            <a:endParaRPr lang="en-US" sz="2800" kern="0" dirty="0">
              <a:solidFill>
                <a:srgbClr val="1A3A4A"/>
              </a:solidFill>
              <a:latin typeface="Calibri"/>
            </a:endParaRPr>
          </a:p>
        </p:txBody>
      </p:sp>
      <p:sp>
        <p:nvSpPr>
          <p:cNvPr id="203" name="Num3"/>
          <p:cNvSpPr/>
          <p:nvPr/>
        </p:nvSpPr>
        <p:spPr>
          <a:xfrm>
            <a:off x="609600" y="4346400"/>
            <a:ext cx="685800" cy="940800"/>
          </a:xfrm>
          <a:prstGeom prst="rect">
            <a:avLst/>
          </a:prstGeom>
          <a:solidFill>
            <a:srgbClr val="C9973A"/>
          </a:solidFill>
          <a:ln>
            <a:noFill/>
          </a:ln>
        </p:spPr>
        <p:txBody>
          <a:bodyPr wrap="square" lIns="114300" tIns="114300" rIns="114300" bIns="114300" anchor="ctr"/>
          <a:lstStyle/>
          <a:p>
            <a:pPr algn="ctr"/>
            <a:r>
              <a:rPr lang="en-US" sz="3120" b="1" dirty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213" name="Txt3"/>
          <p:cNvSpPr/>
          <p:nvPr/>
        </p:nvSpPr>
        <p:spPr>
          <a:xfrm>
            <a:off x="1371600" y="4346400"/>
            <a:ext cx="10210800" cy="940800"/>
          </a:xfrm>
          <a:prstGeom prst="rect">
            <a:avLst/>
          </a:prstGeom>
          <a:solidFill>
            <a:srgbClr val="D4EEF2"/>
          </a:solidFill>
          <a:ln>
            <a:noFill/>
          </a:ln>
        </p:spPr>
        <p:txBody>
          <a:bodyPr wrap="square" lIns="228600" tIns="114300" rIns="228600" bIns="114300" anchor="ctr"/>
          <a:lstStyle/>
          <a:p>
            <a:pPr algn="l"/>
            <a:endParaRPr lang="en-US" sz="2100" kern="0" dirty="0">
              <a:solidFill>
                <a:srgbClr val="1A3A4A"/>
              </a:solidFill>
              <a:latin typeface="Calibri"/>
            </a:endParaRPr>
          </a:p>
        </p:txBody>
      </p:sp>
      <p:sp>
        <p:nvSpPr>
          <p:cNvPr id="204" name="Num4"/>
          <p:cNvSpPr/>
          <p:nvPr/>
        </p:nvSpPr>
        <p:spPr>
          <a:xfrm>
            <a:off x="609600" y="5439600"/>
            <a:ext cx="685800" cy="94080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wrap="square" lIns="114300" tIns="114300" rIns="114300" bIns="114300" anchor="ctr"/>
          <a:lstStyle/>
          <a:p>
            <a:pPr algn="ctr"/>
            <a:r>
              <a:rPr lang="en-US" sz="3120" b="1" dirty="0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sp>
        <p:nvSpPr>
          <p:cNvPr id="214" name="Txt4"/>
          <p:cNvSpPr/>
          <p:nvPr/>
        </p:nvSpPr>
        <p:spPr>
          <a:xfrm>
            <a:off x="1371600" y="5439600"/>
            <a:ext cx="10210800" cy="940800"/>
          </a:xfrm>
          <a:prstGeom prst="rect">
            <a:avLst/>
          </a:prstGeom>
          <a:solidFill>
            <a:srgbClr val="D4EEF2"/>
          </a:solidFill>
          <a:ln>
            <a:noFill/>
          </a:ln>
        </p:spPr>
        <p:txBody>
          <a:bodyPr wrap="square" lIns="228600" tIns="114300" rIns="228600" bIns="114300" anchor="ctr"/>
          <a:lstStyle/>
          <a:p>
            <a:pPr algn="l"/>
            <a:endParaRPr lang="en-US" sz="2100" kern="0" dirty="0">
              <a:solidFill>
                <a:srgbClr val="1A3A4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303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sz="4400" dirty="0" smtClean="0"/>
              <a:t/>
            </a:r>
            <a:br>
              <a:rPr lang="pt-BR" sz="4400" dirty="0" smtClean="0"/>
            </a:br>
            <a:r>
              <a:rPr lang="pt-BR" sz="4400" dirty="0"/>
              <a:t/>
            </a:r>
            <a:br>
              <a:rPr lang="pt-BR" sz="4400" dirty="0"/>
            </a:br>
            <a:r>
              <a:rPr lang="pt-BR" sz="4400" b="1" dirty="0" smtClean="0">
                <a:latin typeface="+mn-lt"/>
              </a:rPr>
              <a:t>“</a:t>
            </a:r>
            <a:r>
              <a:rPr lang="pt-BR" sz="4400" b="1" i="1" dirty="0" err="1">
                <a:latin typeface="+mn-lt"/>
              </a:rPr>
              <a:t>Ratification</a:t>
            </a:r>
            <a:r>
              <a:rPr lang="pt-BR" sz="4400" b="1" i="1" dirty="0">
                <a:latin typeface="+mn-lt"/>
              </a:rPr>
              <a:t> </a:t>
            </a:r>
            <a:r>
              <a:rPr lang="pt-BR" sz="4400" b="1" i="1" dirty="0" err="1">
                <a:latin typeface="+mn-lt"/>
              </a:rPr>
              <a:t>of</a:t>
            </a:r>
            <a:r>
              <a:rPr lang="pt-BR" sz="4400" b="1" i="1" dirty="0">
                <a:latin typeface="+mn-lt"/>
              </a:rPr>
              <a:t> </a:t>
            </a:r>
            <a:r>
              <a:rPr lang="pt-BR" sz="4400" b="1" i="1" dirty="0" err="1">
                <a:latin typeface="+mn-lt"/>
              </a:rPr>
              <a:t>International</a:t>
            </a:r>
            <a:r>
              <a:rPr lang="pt-BR" sz="4400" b="1" i="1" dirty="0">
                <a:latin typeface="+mn-lt"/>
              </a:rPr>
              <a:t> </a:t>
            </a:r>
            <a:r>
              <a:rPr lang="pt-BR" sz="4400" b="1" i="1" dirty="0" err="1">
                <a:latin typeface="+mn-lt"/>
              </a:rPr>
              <a:t>Conventions</a:t>
            </a:r>
            <a:r>
              <a:rPr lang="pt-BR" sz="4400" b="1" i="1" dirty="0">
                <a:latin typeface="+mn-lt"/>
              </a:rPr>
              <a:t> </a:t>
            </a:r>
            <a:r>
              <a:rPr lang="pt-BR" sz="4400" b="1" i="1" dirty="0" err="1">
                <a:latin typeface="+mn-lt"/>
              </a:rPr>
              <a:t>and</a:t>
            </a:r>
            <a:r>
              <a:rPr lang="pt-BR" sz="4400" b="1" i="1" dirty="0">
                <a:latin typeface="+mn-lt"/>
              </a:rPr>
              <a:t> </a:t>
            </a:r>
            <a:r>
              <a:rPr lang="pt-BR" sz="4400" b="1" i="1" dirty="0" err="1">
                <a:latin typeface="+mn-lt"/>
              </a:rPr>
              <a:t>Operation</a:t>
            </a:r>
            <a:r>
              <a:rPr lang="pt-BR" sz="4400" b="1" i="1" dirty="0">
                <a:latin typeface="+mn-lt"/>
              </a:rPr>
              <a:t> </a:t>
            </a:r>
            <a:r>
              <a:rPr lang="pt-BR" sz="4400" b="1" i="1" dirty="0" err="1">
                <a:latin typeface="+mn-lt"/>
              </a:rPr>
              <a:t>of</a:t>
            </a:r>
            <a:r>
              <a:rPr lang="pt-BR" sz="4400" b="1" i="1" dirty="0">
                <a:latin typeface="+mn-lt"/>
              </a:rPr>
              <a:t> Regional </a:t>
            </a:r>
            <a:r>
              <a:rPr lang="pt-BR" sz="4400" b="1" i="1" dirty="0" err="1">
                <a:latin typeface="+mn-lt"/>
              </a:rPr>
              <a:t>Navigation</a:t>
            </a:r>
            <a:r>
              <a:rPr lang="pt-BR" sz="4400" b="1" i="1" dirty="0">
                <a:latin typeface="+mn-lt"/>
              </a:rPr>
              <a:t> </a:t>
            </a:r>
            <a:r>
              <a:rPr lang="pt-BR" sz="4400" b="1" i="1" dirty="0" err="1">
                <a:latin typeface="+mn-lt"/>
              </a:rPr>
              <a:t>Agreements</a:t>
            </a:r>
            <a:r>
              <a:rPr lang="pt-BR" sz="4400" b="1" i="1" dirty="0">
                <a:latin typeface="+mn-lt"/>
              </a:rPr>
              <a:t> </a:t>
            </a:r>
            <a:r>
              <a:rPr lang="pt-BR" sz="4400" b="1" i="1" dirty="0" err="1">
                <a:latin typeface="+mn-lt"/>
              </a:rPr>
              <a:t>by</a:t>
            </a:r>
            <a:r>
              <a:rPr lang="pt-BR" sz="4400" b="1" i="1" dirty="0">
                <a:latin typeface="+mn-lt"/>
              </a:rPr>
              <a:t> </a:t>
            </a:r>
            <a:r>
              <a:rPr lang="pt-BR" sz="4400" b="1" i="1" dirty="0" err="1">
                <a:latin typeface="+mn-lt"/>
              </a:rPr>
              <a:t>Latin</a:t>
            </a:r>
            <a:r>
              <a:rPr lang="pt-BR" sz="4400" b="1" i="1" dirty="0">
                <a:latin typeface="+mn-lt"/>
              </a:rPr>
              <a:t> American </a:t>
            </a:r>
            <a:r>
              <a:rPr lang="pt-BR" sz="4400" b="1" i="1" dirty="0" smtClean="0">
                <a:latin typeface="+mn-lt"/>
              </a:rPr>
              <a:t>Countries”</a:t>
            </a:r>
            <a:endParaRPr lang="es-AR" sz="44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" sz="4000" b="1" dirty="0" smtClean="0"/>
              <a:t>Focus </a:t>
            </a:r>
            <a:r>
              <a:rPr lang="es-ES" sz="4000" b="1" dirty="0" err="1" smtClean="0"/>
              <a:t>on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the</a:t>
            </a:r>
            <a:endParaRPr lang="es-ES" sz="4000" b="1" dirty="0"/>
          </a:p>
          <a:p>
            <a:r>
              <a:rPr lang="es-ES" sz="4000" b="1" dirty="0" err="1" smtClean="0"/>
              <a:t>Hidrovía</a:t>
            </a:r>
            <a:r>
              <a:rPr lang="es-ES" sz="4000" b="1" dirty="0" smtClean="0"/>
              <a:t> Paraguay - Paraná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28" y="5021884"/>
            <a:ext cx="1143160" cy="12765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439" y="0"/>
            <a:ext cx="1883400" cy="1881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318" y="81751"/>
            <a:ext cx="1831800" cy="181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HeaderBar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D4EEF2"/>
          </a:solidFill>
          <a:ln>
            <a:noFill/>
          </a:ln>
        </p:spPr>
        <p:txBody>
          <a:bodyPr anchor="ctr"/>
          <a:lstStyle/>
          <a:p>
            <a:pPr algn="l"/>
            <a:endParaRPr/>
          </a:p>
        </p:txBody>
      </p:sp>
      <p:sp>
        <p:nvSpPr>
          <p:cNvPr id="101" name="Title"/>
          <p:cNvSpPr/>
          <p:nvPr/>
        </p:nvSpPr>
        <p:spPr>
          <a:xfrm>
            <a:off x="609600" y="280000"/>
            <a:ext cx="10972800" cy="60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4400" b="1" kern="0" dirty="0">
                <a:solidFill>
                  <a:srgbClr val="1A3A4A"/>
                </a:solidFill>
                <a:latin typeface="Calibri"/>
              </a:rPr>
              <a:t>1. Is the Hidrovía a </a:t>
            </a:r>
            <a:r>
              <a:rPr lang="en-US" sz="4400" b="1" kern="0" dirty="0" smtClean="0">
                <a:solidFill>
                  <a:srgbClr val="1A3A4A"/>
                </a:solidFill>
                <a:latin typeface="Calibri"/>
              </a:rPr>
              <a:t>River</a:t>
            </a:r>
            <a:r>
              <a:rPr lang="en-US" sz="4400" b="1" kern="0" dirty="0">
                <a:solidFill>
                  <a:srgbClr val="1A3A4A"/>
                </a:solidFill>
                <a:latin typeface="Calibri"/>
              </a:rPr>
              <a:t>?</a:t>
            </a:r>
          </a:p>
        </p:txBody>
      </p:sp>
      <p:sp>
        <p:nvSpPr>
          <p:cNvPr id="102" name="Divider"/>
          <p:cNvSpPr/>
          <p:nvPr/>
        </p:nvSpPr>
        <p:spPr>
          <a:xfrm>
            <a:off x="609600" y="950000"/>
            <a:ext cx="10972800" cy="1905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20" name="AnswerCard"/>
          <p:cNvSpPr/>
          <p:nvPr/>
        </p:nvSpPr>
        <p:spPr>
          <a:xfrm>
            <a:off x="609600" y="1143000"/>
            <a:ext cx="4267200" cy="480060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wrap="square" lIns="457200" tIns="457200" rIns="457200" bIns="457200" anchor="ctr"/>
          <a:lstStyle/>
          <a:p>
            <a:pPr algn="l"/>
            <a:r>
              <a:rPr lang="en-US" sz="2800" b="1" kern="0" dirty="0" smtClean="0">
                <a:solidFill>
                  <a:srgbClr val="FFFFFF"/>
                </a:solidFill>
                <a:latin typeface="Calibri"/>
              </a:rPr>
              <a:t>Not exactly,</a:t>
            </a:r>
          </a:p>
          <a:p>
            <a:pPr algn="l"/>
            <a:r>
              <a:rPr lang="en-US" sz="2800" b="1" kern="0" dirty="0" smtClean="0">
                <a:solidFill>
                  <a:srgbClr val="FFFFFF"/>
                </a:solidFill>
                <a:latin typeface="Calibri"/>
              </a:rPr>
              <a:t> </a:t>
            </a:r>
            <a:endParaRPr lang="en-US" sz="2800" b="1" kern="0" dirty="0">
              <a:solidFill>
                <a:srgbClr val="FFFFFF"/>
              </a:solidFill>
              <a:latin typeface="Calibri"/>
            </a:endParaRPr>
          </a:p>
          <a:p>
            <a:pPr algn="l"/>
            <a:r>
              <a:rPr lang="en-US" sz="2800" kern="0" dirty="0">
                <a:solidFill>
                  <a:srgbClr val="FFFFFF"/>
                </a:solidFill>
                <a:latin typeface="Calibri"/>
              </a:rPr>
              <a:t>it is </a:t>
            </a:r>
            <a:r>
              <a:rPr lang="en-US" sz="2800" kern="0" dirty="0" smtClean="0">
                <a:solidFill>
                  <a:srgbClr val="FFFFFF"/>
                </a:solidFill>
                <a:latin typeface="Calibri"/>
              </a:rPr>
              <a:t>not just one river</a:t>
            </a:r>
            <a:endParaRPr lang="en-US" sz="28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0" name="TextBox"/>
          <p:cNvSpPr/>
          <p:nvPr/>
        </p:nvSpPr>
        <p:spPr>
          <a:xfrm>
            <a:off x="5181600" y="1143000"/>
            <a:ext cx="6400800" cy="4800600"/>
          </a:xfrm>
          <a:prstGeom prst="rect">
            <a:avLst/>
          </a:prstGeom>
          <a:noFill/>
          <a:ln>
            <a:noFill/>
          </a:ln>
        </p:spPr>
        <p:txBody>
          <a:bodyPr wrap="square" lIns="228600" tIns="182880" rIns="228600" bIns="182880" anchor="t"/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kern="0" dirty="0" smtClean="0">
              <a:solidFill>
                <a:srgbClr val="1A3A4A"/>
              </a:solidFill>
              <a:latin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kern="0" dirty="0">
              <a:solidFill>
                <a:srgbClr val="1A3A4A"/>
              </a:solidFill>
              <a:latin typeface="Calibri"/>
            </a:endParaRPr>
          </a:p>
          <a:p>
            <a:pPr algn="l"/>
            <a:r>
              <a:rPr lang="en-US" sz="2800" b="1" kern="0" dirty="0" smtClean="0">
                <a:solidFill>
                  <a:srgbClr val="1A3A4A"/>
                </a:solidFill>
                <a:latin typeface="Calibri"/>
              </a:rPr>
              <a:t>The </a:t>
            </a:r>
            <a:r>
              <a:rPr lang="en-US" sz="2800" b="1" kern="0" dirty="0">
                <a:solidFill>
                  <a:srgbClr val="1A3A4A"/>
                </a:solidFill>
                <a:latin typeface="Calibri"/>
              </a:rPr>
              <a:t>Hidrovía is made up of several </a:t>
            </a:r>
            <a:r>
              <a:rPr lang="en-US" sz="2800" b="1" kern="0" dirty="0" smtClean="0">
                <a:solidFill>
                  <a:srgbClr val="1A3A4A"/>
                </a:solidFill>
                <a:latin typeface="Calibri"/>
              </a:rPr>
              <a:t>rivers</a:t>
            </a:r>
            <a:endParaRPr lang="en-US" sz="2800" b="1" kern="0" dirty="0">
              <a:solidFill>
                <a:srgbClr val="1A3A4A"/>
              </a:solidFill>
              <a:latin typeface="Calibri"/>
            </a:endParaRPr>
          </a:p>
          <a:p>
            <a:pPr algn="l"/>
            <a:endParaRPr lang="en-US" sz="2800" b="1" kern="0" dirty="0">
              <a:solidFill>
                <a:srgbClr val="1A3A4A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HeaderBar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D4EEF2"/>
          </a:solidFill>
          <a:ln>
            <a:noFill/>
          </a:ln>
        </p:spPr>
        <p:txBody>
          <a:bodyPr anchor="ctr"/>
          <a:lstStyle/>
          <a:p>
            <a:pPr algn="l"/>
            <a:endParaRPr/>
          </a:p>
        </p:txBody>
      </p:sp>
      <p:sp>
        <p:nvSpPr>
          <p:cNvPr id="101" name="Title"/>
          <p:cNvSpPr/>
          <p:nvPr/>
        </p:nvSpPr>
        <p:spPr>
          <a:xfrm>
            <a:off x="609600" y="280000"/>
            <a:ext cx="10972800" cy="60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4400" b="1" kern="0" dirty="0">
                <a:solidFill>
                  <a:srgbClr val="1A3A4A"/>
                </a:solidFill>
                <a:latin typeface="Calibri"/>
              </a:rPr>
              <a:t>2</a:t>
            </a:r>
            <a:r>
              <a:rPr lang="en-US" sz="4400" b="1" kern="0" dirty="0" smtClean="0">
                <a:solidFill>
                  <a:srgbClr val="1A3A4A"/>
                </a:solidFill>
                <a:latin typeface="Calibri"/>
              </a:rPr>
              <a:t>. </a:t>
            </a:r>
            <a:r>
              <a:rPr lang="en-US" sz="4400" b="1" kern="0" dirty="0">
                <a:solidFill>
                  <a:srgbClr val="1A3A4A"/>
                </a:solidFill>
                <a:latin typeface="Calibri"/>
              </a:rPr>
              <a:t>Is the Hidrovía a </a:t>
            </a:r>
            <a:r>
              <a:rPr lang="en-US" sz="4400" b="1" kern="0" dirty="0" smtClean="0">
                <a:solidFill>
                  <a:srgbClr val="1A3A4A"/>
                </a:solidFill>
                <a:latin typeface="Calibri"/>
              </a:rPr>
              <a:t>Waterway</a:t>
            </a:r>
            <a:r>
              <a:rPr lang="en-US" sz="4400" b="1" kern="0" dirty="0">
                <a:solidFill>
                  <a:srgbClr val="1A3A4A"/>
                </a:solidFill>
                <a:latin typeface="Calibri"/>
              </a:rPr>
              <a:t>?</a:t>
            </a:r>
          </a:p>
        </p:txBody>
      </p:sp>
      <p:sp>
        <p:nvSpPr>
          <p:cNvPr id="102" name="Divider"/>
          <p:cNvSpPr/>
          <p:nvPr/>
        </p:nvSpPr>
        <p:spPr>
          <a:xfrm>
            <a:off x="609600" y="950000"/>
            <a:ext cx="10972800" cy="1905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20" name="AnswerCard"/>
          <p:cNvSpPr/>
          <p:nvPr/>
        </p:nvSpPr>
        <p:spPr>
          <a:xfrm>
            <a:off x="609600" y="1143000"/>
            <a:ext cx="4267200" cy="4800600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wrap="square" lIns="457200" tIns="457200" rIns="457200" bIns="457200" anchor="ctr"/>
          <a:lstStyle/>
          <a:p>
            <a:pPr algn="l"/>
            <a:r>
              <a:rPr lang="en-US" sz="2800" b="1" kern="0" dirty="0">
                <a:solidFill>
                  <a:srgbClr val="FFFFFF"/>
                </a:solidFill>
                <a:latin typeface="Calibri"/>
              </a:rPr>
              <a:t>Yes </a:t>
            </a:r>
          </a:p>
          <a:p>
            <a:pPr algn="l"/>
            <a:endParaRPr lang="en-US" sz="2800" b="1" kern="0" dirty="0">
              <a:solidFill>
                <a:srgbClr val="FFFFFF"/>
              </a:solidFill>
              <a:latin typeface="Calibri"/>
            </a:endParaRPr>
          </a:p>
          <a:p>
            <a:pPr algn="l"/>
            <a:r>
              <a:rPr lang="en-US" sz="2800" kern="0" dirty="0">
                <a:solidFill>
                  <a:srgbClr val="FFFFFF"/>
                </a:solidFill>
                <a:latin typeface="Calibri"/>
              </a:rPr>
              <a:t>it is </a:t>
            </a:r>
            <a:r>
              <a:rPr lang="en-US" sz="2800" kern="0" dirty="0" smtClean="0">
                <a:solidFill>
                  <a:srgbClr val="FFFFFF"/>
                </a:solidFill>
                <a:latin typeface="Calibri"/>
              </a:rPr>
              <a:t>an international sailing corridor</a:t>
            </a:r>
          </a:p>
        </p:txBody>
      </p:sp>
      <p:sp>
        <p:nvSpPr>
          <p:cNvPr id="110" name="TextBox"/>
          <p:cNvSpPr/>
          <p:nvPr/>
        </p:nvSpPr>
        <p:spPr>
          <a:xfrm>
            <a:off x="5181600" y="1143000"/>
            <a:ext cx="6400800" cy="4800600"/>
          </a:xfrm>
          <a:prstGeom prst="rect">
            <a:avLst/>
          </a:prstGeom>
          <a:noFill/>
          <a:ln>
            <a:noFill/>
          </a:ln>
        </p:spPr>
        <p:txBody>
          <a:bodyPr wrap="square" lIns="228600" tIns="182880" rIns="228600" bIns="182880" anchor="t"/>
          <a:lstStyle/>
          <a:p>
            <a:pPr algn="l"/>
            <a:r>
              <a:rPr lang="en-US" sz="2800" b="1" kern="0" dirty="0">
                <a:solidFill>
                  <a:srgbClr val="1A3A4A"/>
                </a:solidFill>
                <a:latin typeface="Calibri"/>
              </a:rPr>
              <a:t>It is composed of </a:t>
            </a:r>
            <a:r>
              <a:rPr lang="en-US" sz="2800" b="1" kern="0" dirty="0" smtClean="0">
                <a:solidFill>
                  <a:srgbClr val="1A3A4A"/>
                </a:solidFill>
                <a:latin typeface="Calibri"/>
              </a:rPr>
              <a:t>these </a:t>
            </a:r>
            <a:r>
              <a:rPr lang="en-US" sz="2800" b="1" kern="0" dirty="0">
                <a:solidFill>
                  <a:srgbClr val="1A3A4A"/>
                </a:solidFill>
                <a:latin typeface="Calibri"/>
              </a:rPr>
              <a:t>major rivers</a:t>
            </a:r>
            <a:r>
              <a:rPr lang="en-US" sz="2800" b="1" kern="0" dirty="0" smtClean="0">
                <a:solidFill>
                  <a:srgbClr val="1A3A4A"/>
                </a:solidFill>
                <a:latin typeface="Calibri"/>
              </a:rPr>
              <a:t>:</a:t>
            </a:r>
          </a:p>
          <a:p>
            <a:pPr algn="l"/>
            <a:endParaRPr lang="en-US" sz="2800" b="1" kern="0" dirty="0">
              <a:solidFill>
                <a:srgbClr val="1A3A4A"/>
              </a:solidFill>
              <a:latin typeface="Calibri"/>
            </a:endParaRPr>
          </a:p>
          <a:p>
            <a:pPr marL="457200" indent="-457200" algn="l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800" kern="0" dirty="0" smtClean="0">
                <a:solidFill>
                  <a:srgbClr val="1A3A4A"/>
                </a:solidFill>
                <a:latin typeface="Calibri"/>
              </a:rPr>
              <a:t>The </a:t>
            </a:r>
            <a:r>
              <a:rPr lang="en-US" sz="2800" kern="0" dirty="0">
                <a:solidFill>
                  <a:srgbClr val="1A3A4A"/>
                </a:solidFill>
                <a:latin typeface="Calibri"/>
              </a:rPr>
              <a:t>Paraguay River</a:t>
            </a:r>
          </a:p>
          <a:p>
            <a:pPr marL="457200" indent="-457200" algn="l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kern="0" dirty="0" smtClean="0">
                <a:solidFill>
                  <a:srgbClr val="1A3A4A"/>
                </a:solidFill>
                <a:latin typeface="Calibri"/>
              </a:rPr>
              <a:t>The </a:t>
            </a:r>
            <a:r>
              <a:rPr lang="en-US" sz="2800" kern="0" dirty="0">
                <a:solidFill>
                  <a:srgbClr val="1A3A4A"/>
                </a:solidFill>
                <a:latin typeface="Calibri"/>
              </a:rPr>
              <a:t>Paraná </a:t>
            </a:r>
            <a:r>
              <a:rPr lang="en-US" sz="2800" kern="0" dirty="0" smtClean="0">
                <a:solidFill>
                  <a:srgbClr val="1A3A4A"/>
                </a:solidFill>
                <a:latin typeface="Calibri"/>
              </a:rPr>
              <a:t>River</a:t>
            </a:r>
          </a:p>
          <a:p>
            <a:pPr algn="l">
              <a:spcBef>
                <a:spcPts val="200"/>
              </a:spcBef>
            </a:pPr>
            <a:endParaRPr lang="en-US" sz="2800" kern="0" dirty="0" smtClean="0">
              <a:solidFill>
                <a:srgbClr val="1A3A4A"/>
              </a:solidFill>
              <a:latin typeface="Calibri"/>
            </a:endParaRPr>
          </a:p>
          <a:p>
            <a:pPr algn="l">
              <a:spcBef>
                <a:spcPts val="200"/>
              </a:spcBef>
            </a:pPr>
            <a:endParaRPr lang="en-US" sz="2800" kern="0" dirty="0" smtClean="0">
              <a:solidFill>
                <a:srgbClr val="1A3A4A"/>
              </a:solidFill>
              <a:latin typeface="Calibri"/>
            </a:endParaRPr>
          </a:p>
          <a:p>
            <a:pPr algn="l">
              <a:spcBef>
                <a:spcPts val="200"/>
              </a:spcBef>
            </a:pPr>
            <a:r>
              <a:rPr lang="en-US" sz="2800" kern="0" dirty="0">
                <a:solidFill>
                  <a:srgbClr val="1A3A4A"/>
                </a:solidFill>
                <a:latin typeface="Calibri"/>
              </a:rPr>
              <a:t> </a:t>
            </a:r>
            <a:r>
              <a:rPr lang="en-US" sz="2800" kern="0" dirty="0" smtClean="0">
                <a:solidFill>
                  <a:srgbClr val="1A3A4A"/>
                </a:solidFill>
                <a:latin typeface="Calibri"/>
              </a:rPr>
              <a:t>    and other smaller ones</a:t>
            </a:r>
          </a:p>
          <a:p>
            <a:pPr algn="l">
              <a:spcBef>
                <a:spcPts val="200"/>
              </a:spcBef>
            </a:pPr>
            <a:endParaRPr lang="en-US" sz="2800" kern="0" dirty="0">
              <a:solidFill>
                <a:srgbClr val="1A3A4A"/>
              </a:solidFill>
              <a:latin typeface="Calibri"/>
            </a:endParaRPr>
          </a:p>
          <a:p>
            <a:pPr algn="l">
              <a:spcBef>
                <a:spcPts val="500"/>
              </a:spcBef>
            </a:pPr>
            <a:r>
              <a:rPr lang="en-US" sz="2800" kern="0" dirty="0" smtClean="0">
                <a:solidFill>
                  <a:srgbClr val="4A6070"/>
                </a:solidFill>
                <a:latin typeface="Calibri"/>
              </a:rPr>
              <a:t>It runs from </a:t>
            </a:r>
            <a:r>
              <a:rPr lang="en-US" sz="2800" kern="0" dirty="0">
                <a:solidFill>
                  <a:srgbClr val="4A6070"/>
                </a:solidFill>
                <a:latin typeface="Calibri"/>
              </a:rPr>
              <a:t>the Brazilian interior </a:t>
            </a:r>
            <a:endParaRPr lang="en-US" sz="2800" kern="0" dirty="0" smtClean="0">
              <a:solidFill>
                <a:srgbClr val="4A6070"/>
              </a:solidFill>
              <a:latin typeface="Calibri"/>
            </a:endParaRPr>
          </a:p>
          <a:p>
            <a:pPr algn="l">
              <a:spcBef>
                <a:spcPts val="500"/>
              </a:spcBef>
            </a:pPr>
            <a:r>
              <a:rPr lang="en-US" sz="2800" kern="0" dirty="0" smtClean="0">
                <a:solidFill>
                  <a:srgbClr val="4A6070"/>
                </a:solidFill>
                <a:latin typeface="Calibri"/>
              </a:rPr>
              <a:t>to </a:t>
            </a:r>
            <a:r>
              <a:rPr lang="en-US" sz="2800" kern="0" dirty="0">
                <a:solidFill>
                  <a:srgbClr val="4A6070"/>
                </a:solidFill>
                <a:latin typeface="Calibri"/>
              </a:rPr>
              <a:t>the Atlantic </a:t>
            </a:r>
            <a:r>
              <a:rPr lang="en-US" sz="2800" kern="0" dirty="0" smtClean="0">
                <a:solidFill>
                  <a:srgbClr val="4A6070"/>
                </a:solidFill>
                <a:latin typeface="Calibri"/>
              </a:rPr>
              <a:t>Ocean</a:t>
            </a:r>
            <a:endParaRPr lang="en-US" sz="2800" kern="0" dirty="0">
              <a:solidFill>
                <a:srgbClr val="4A607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33984"/>
          </a:xfrm>
          <a:prstGeom prst="rect">
            <a:avLst/>
          </a:prstGeom>
          <a:solidFill>
            <a:srgbClr val="EAF4F6"/>
          </a:solidFill>
          <a:ln w="12700">
            <a:solidFill>
              <a:srgbClr val="EAF4F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73152" cy="633984"/>
          </a:xfrm>
          <a:prstGeom prst="rect">
            <a:avLst/>
          </a:prstGeom>
          <a:solidFill>
            <a:srgbClr val="0A7E8C"/>
          </a:solidFill>
          <a:ln w="12700">
            <a:solidFill>
              <a:srgbClr val="0A7E8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19456" y="0"/>
            <a:ext cx="11704320" cy="6339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66" b="1" kern="0" spc="267" dirty="0">
                <a:solidFill>
                  <a:srgbClr val="0280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866" b="1" kern="0" spc="267" dirty="0" smtClean="0">
                <a:solidFill>
                  <a:srgbClr val="0280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CONTEXT</a:t>
            </a:r>
            <a:endParaRPr lang="en-US" sz="1866" dirty="0"/>
          </a:p>
        </p:txBody>
      </p:sp>
      <p:sp>
        <p:nvSpPr>
          <p:cNvPr id="5" name="Text 3"/>
          <p:cNvSpPr/>
          <p:nvPr/>
        </p:nvSpPr>
        <p:spPr>
          <a:xfrm>
            <a:off x="609599" y="755904"/>
            <a:ext cx="11794435" cy="853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4400" b="1" dirty="0">
                <a:solidFill>
                  <a:srgbClr val="1A3A4A"/>
                </a:solidFill>
                <a:ea typeface="Palatino Linotype" pitchFamily="34" charset="-122"/>
                <a:cs typeface="Palatino Linotype" pitchFamily="34" charset="-120"/>
              </a:rPr>
              <a:t>3</a:t>
            </a:r>
            <a:r>
              <a:rPr lang="en-US" sz="4400" b="1" dirty="0" smtClean="0">
                <a:solidFill>
                  <a:srgbClr val="1A3A4A"/>
                </a:solidFill>
                <a:ea typeface="Palatino Linotype" pitchFamily="34" charset="-122"/>
                <a:cs typeface="Palatino Linotype" pitchFamily="34" charset="-120"/>
              </a:rPr>
              <a:t>. Is it important</a:t>
            </a:r>
            <a:r>
              <a:rPr lang="en-US" sz="4400" b="1" dirty="0">
                <a:solidFill>
                  <a:srgbClr val="1A3A4A"/>
                </a:solidFill>
                <a:ea typeface="Palatino Linotype" pitchFamily="34" charset="-122"/>
                <a:cs typeface="Palatino Linotype" pitchFamily="34" charset="-120"/>
              </a:rPr>
              <a:t>?</a:t>
            </a:r>
            <a:endParaRPr lang="en-US" sz="2800" dirty="0"/>
          </a:p>
        </p:txBody>
      </p:sp>
      <p:sp>
        <p:nvSpPr>
          <p:cNvPr id="6" name="Shape 4"/>
          <p:cNvSpPr/>
          <p:nvPr/>
        </p:nvSpPr>
        <p:spPr>
          <a:xfrm>
            <a:off x="609600" y="1633728"/>
            <a:ext cx="10972800" cy="0"/>
          </a:xfrm>
          <a:prstGeom prst="line">
            <a:avLst/>
          </a:prstGeom>
          <a:noFill/>
          <a:ln w="19050">
            <a:solidFill>
              <a:srgbClr val="0A7E8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0972800" y="6400800"/>
            <a:ext cx="1036320" cy="3413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586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 / 30</a:t>
            </a:r>
            <a:endParaRPr lang="en-US" sz="1586" dirty="0"/>
          </a:p>
        </p:txBody>
      </p:sp>
      <p:sp>
        <p:nvSpPr>
          <p:cNvPr id="11" name="Text 9"/>
          <p:cNvSpPr/>
          <p:nvPr/>
        </p:nvSpPr>
        <p:spPr>
          <a:xfrm>
            <a:off x="3779520" y="1975104"/>
            <a:ext cx="1463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053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Brazil</a:t>
            </a:r>
            <a:endParaRPr lang="en-US" sz="2053" dirty="0">
              <a:solidFill>
                <a:schemeClr val="bg1"/>
              </a:solidFill>
            </a:endParaRPr>
          </a:p>
        </p:txBody>
      </p:sp>
      <p:sp>
        <p:nvSpPr>
          <p:cNvPr id="16" name="Text 14"/>
          <p:cNvSpPr/>
          <p:nvPr/>
        </p:nvSpPr>
        <p:spPr>
          <a:xfrm>
            <a:off x="3779520" y="2767584"/>
            <a:ext cx="1463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053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Brazil</a:t>
            </a:r>
            <a:endParaRPr lang="en-US" sz="2053" dirty="0">
              <a:solidFill>
                <a:schemeClr val="bg1"/>
              </a:solidFill>
            </a:endParaRPr>
          </a:p>
        </p:txBody>
      </p:sp>
      <p:sp>
        <p:nvSpPr>
          <p:cNvPr id="39" name="StatBox"/>
          <p:cNvSpPr/>
          <p:nvPr/>
        </p:nvSpPr>
        <p:spPr>
          <a:xfrm>
            <a:off x="609600" y="1808922"/>
            <a:ext cx="3810000" cy="4800600"/>
          </a:xfrm>
          <a:prstGeom prst="rect">
            <a:avLst/>
          </a:prstGeom>
          <a:solidFill>
            <a:srgbClr val="D4EEF2"/>
          </a:solidFill>
          <a:ln w="12700">
            <a:solidFill>
              <a:srgbClr val="028090"/>
            </a:solidFill>
          </a:ln>
        </p:spPr>
        <p:txBody>
          <a:bodyPr wrap="square" lIns="457200" tIns="457200" rIns="457200" bIns="457200" anchor="ctr"/>
          <a:lstStyle/>
          <a:p>
            <a:r>
              <a:rPr lang="en-US" sz="3600" b="1" dirty="0" smtClean="0">
                <a:solidFill>
                  <a:srgbClr val="028090"/>
                </a:solidFill>
              </a:rPr>
              <a:t>The total length is</a:t>
            </a:r>
            <a:endParaRPr lang="en-US" sz="3600" b="1" dirty="0">
              <a:solidFill>
                <a:srgbClr val="028090"/>
              </a:solidFill>
            </a:endParaRPr>
          </a:p>
          <a:p>
            <a:pPr algn="ctr"/>
            <a:r>
              <a:rPr lang="en-US" sz="7920" b="1" dirty="0" smtClean="0">
                <a:solidFill>
                  <a:srgbClr val="C9973A"/>
                </a:solidFill>
                <a:latin typeface="Calibri"/>
              </a:rPr>
              <a:t>3,334 </a:t>
            </a:r>
            <a:r>
              <a:rPr lang="en-US" sz="2000" b="1" dirty="0" smtClean="0">
                <a:solidFill>
                  <a:srgbClr val="C9973A"/>
                </a:solidFill>
                <a:latin typeface="Calibri"/>
              </a:rPr>
              <a:t>km</a:t>
            </a:r>
            <a:endParaRPr lang="en-US" sz="2000" b="1" dirty="0">
              <a:solidFill>
                <a:srgbClr val="C9973A"/>
              </a:solidFill>
              <a:latin typeface="Calibri"/>
            </a:endParaRPr>
          </a:p>
        </p:txBody>
      </p:sp>
      <p:sp>
        <p:nvSpPr>
          <p:cNvPr id="40" name="Text 15"/>
          <p:cNvSpPr/>
          <p:nvPr/>
        </p:nvSpPr>
        <p:spPr>
          <a:xfrm>
            <a:off x="5466522" y="2743200"/>
            <a:ext cx="5932998" cy="22164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b="1" kern="0">
                <a:solidFill>
                  <a:srgbClr val="1A3A4A"/>
                </a:solidFill>
              </a:rPr>
              <a:t>The route runs</a:t>
            </a:r>
          </a:p>
          <a:p>
            <a:endParaRPr lang="en-US" sz="2400" b="1" kern="0">
              <a:solidFill>
                <a:srgbClr val="1A3A4A"/>
              </a:solidFill>
            </a:endParaRPr>
          </a:p>
          <a:p>
            <a:pPr>
              <a:spcBef>
                <a:spcPts val="400"/>
              </a:spcBef>
            </a:pPr>
            <a:r>
              <a:rPr lang="en-US" sz="2400" kern="0">
                <a:solidFill>
                  <a:srgbClr val="1A3A4A"/>
                </a:solidFill>
              </a:rPr>
              <a:t>●  from Puerto Cáceres, Brazil (north)</a:t>
            </a:r>
          </a:p>
          <a:p>
            <a:pPr>
              <a:spcBef>
                <a:spcPts val="200"/>
              </a:spcBef>
            </a:pPr>
            <a:r>
              <a:rPr lang="en-US" sz="2400" kern="0">
                <a:solidFill>
                  <a:srgbClr val="1A3A4A"/>
                </a:solidFill>
              </a:rPr>
              <a:t>●  to Nueva Palmira, Uruguay (south)</a:t>
            </a:r>
          </a:p>
          <a:p>
            <a:pPr>
              <a:spcBef>
                <a:spcPts val="200"/>
              </a:spcBef>
            </a:pPr>
            <a:endParaRPr lang="en-US" sz="2400" kern="0" dirty="0">
              <a:solidFill>
                <a:srgbClr val="1A3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33984"/>
          </a:xfrm>
          <a:prstGeom prst="rect">
            <a:avLst/>
          </a:prstGeom>
          <a:solidFill>
            <a:srgbClr val="EAF4F6"/>
          </a:solidFill>
          <a:ln w="12700">
            <a:solidFill>
              <a:srgbClr val="EAF4F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73152" cy="633984"/>
          </a:xfrm>
          <a:prstGeom prst="rect">
            <a:avLst/>
          </a:prstGeom>
          <a:solidFill>
            <a:srgbClr val="0A7E8C"/>
          </a:solidFill>
          <a:ln w="12700">
            <a:solidFill>
              <a:srgbClr val="0A7E8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19456" y="0"/>
            <a:ext cx="11704320" cy="6339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66" b="1" kern="0" spc="267" dirty="0" smtClean="0">
                <a:solidFill>
                  <a:srgbClr val="0280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CONTEXT</a:t>
            </a:r>
            <a:endParaRPr lang="en-US" sz="1866" dirty="0"/>
          </a:p>
        </p:txBody>
      </p:sp>
      <p:sp>
        <p:nvSpPr>
          <p:cNvPr id="5" name="Text 3"/>
          <p:cNvSpPr/>
          <p:nvPr/>
        </p:nvSpPr>
        <p:spPr>
          <a:xfrm>
            <a:off x="609600" y="755904"/>
            <a:ext cx="11963400" cy="853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4400" b="1" dirty="0" smtClean="0">
                <a:solidFill>
                  <a:srgbClr val="1A3A4A"/>
                </a:solidFill>
                <a:ea typeface="Palatino Linotype" pitchFamily="34" charset="-122"/>
                <a:cs typeface="Palatino Linotype" pitchFamily="34" charset="-120"/>
              </a:rPr>
              <a:t>3. Is it important?</a:t>
            </a:r>
            <a:r>
              <a:rPr lang="en-US" sz="2400" b="1" dirty="0" smtClean="0">
                <a:solidFill>
                  <a:srgbClr val="1A3A4A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: </a:t>
            </a:r>
            <a:r>
              <a:rPr lang="en-US" sz="2800" b="1" dirty="0" smtClean="0">
                <a:solidFill>
                  <a:srgbClr val="1A3A4A"/>
                </a:solidFill>
                <a:ea typeface="Palatino Linotype" pitchFamily="34" charset="-122"/>
                <a:cs typeface="Palatino Linotype" pitchFamily="34" charset="-120"/>
              </a:rPr>
              <a:t>The 9th longest in </a:t>
            </a:r>
            <a:r>
              <a:rPr lang="en-US" sz="2800" b="1" dirty="0">
                <a:solidFill>
                  <a:srgbClr val="1A3A4A"/>
                </a:solidFill>
                <a:ea typeface="Palatino Linotype" pitchFamily="34" charset="-122"/>
                <a:cs typeface="Palatino Linotype" pitchFamily="34" charset="-120"/>
              </a:rPr>
              <a:t>the world</a:t>
            </a:r>
            <a:endParaRPr lang="en-US" sz="2800" dirty="0"/>
          </a:p>
        </p:txBody>
      </p:sp>
      <p:sp>
        <p:nvSpPr>
          <p:cNvPr id="6" name="Shape 4"/>
          <p:cNvSpPr/>
          <p:nvPr/>
        </p:nvSpPr>
        <p:spPr>
          <a:xfrm>
            <a:off x="609600" y="1633728"/>
            <a:ext cx="10972800" cy="0"/>
          </a:xfrm>
          <a:prstGeom prst="line">
            <a:avLst/>
          </a:prstGeom>
          <a:noFill/>
          <a:ln w="19050">
            <a:solidFill>
              <a:srgbClr val="0A7E8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0972800" y="6400800"/>
            <a:ext cx="1036320" cy="3413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586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 / 30</a:t>
            </a:r>
            <a:endParaRPr lang="en-US" sz="1586" dirty="0"/>
          </a:p>
        </p:txBody>
      </p:sp>
      <p:sp>
        <p:nvSpPr>
          <p:cNvPr id="8" name="Shape 6"/>
          <p:cNvSpPr/>
          <p:nvPr/>
        </p:nvSpPr>
        <p:spPr>
          <a:xfrm>
            <a:off x="609600" y="1828800"/>
            <a:ext cx="10972800" cy="524256"/>
          </a:xfrm>
          <a:prstGeom prst="rect">
            <a:avLst/>
          </a:prstGeom>
          <a:solidFill>
            <a:srgbClr val="EAF4F6"/>
          </a:solidFill>
          <a:ln w="12700">
            <a:solidFill>
              <a:srgbClr val="E8E4D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670560" y="1889760"/>
            <a:ext cx="60960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053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2053" dirty="0"/>
          </a:p>
        </p:txBody>
      </p:sp>
      <p:sp>
        <p:nvSpPr>
          <p:cNvPr id="10" name="Text 8"/>
          <p:cNvSpPr/>
          <p:nvPr/>
        </p:nvSpPr>
        <p:spPr>
          <a:xfrm>
            <a:off x="1341120" y="1889760"/>
            <a:ext cx="438912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67" dirty="0">
                <a:solidFill>
                  <a:srgbClr val="C997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Amazon</a:t>
            </a:r>
            <a:endParaRPr lang="en-US" sz="2167" dirty="0"/>
          </a:p>
        </p:txBody>
      </p:sp>
      <p:sp>
        <p:nvSpPr>
          <p:cNvPr id="11" name="Text 9"/>
          <p:cNvSpPr/>
          <p:nvPr/>
        </p:nvSpPr>
        <p:spPr>
          <a:xfrm>
            <a:off x="5852160" y="1889760"/>
            <a:ext cx="17068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2167" b="1" dirty="0">
                <a:solidFill>
                  <a:srgbClr val="C997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7,062 km</a:t>
            </a:r>
            <a:endParaRPr lang="en-US" sz="2167" dirty="0"/>
          </a:p>
        </p:txBody>
      </p:sp>
      <p:sp>
        <p:nvSpPr>
          <p:cNvPr id="12" name="Text 10"/>
          <p:cNvSpPr/>
          <p:nvPr/>
        </p:nvSpPr>
        <p:spPr>
          <a:xfrm>
            <a:off x="7680960" y="1889760"/>
            <a:ext cx="371856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46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Peru · Colombia · Brazil</a:t>
            </a:r>
            <a:endParaRPr lang="en-US" sz="2146" dirty="0"/>
          </a:p>
        </p:txBody>
      </p:sp>
      <p:sp>
        <p:nvSpPr>
          <p:cNvPr id="13" name="Shape 11"/>
          <p:cNvSpPr/>
          <p:nvPr/>
        </p:nvSpPr>
        <p:spPr>
          <a:xfrm>
            <a:off x="609600" y="2426208"/>
            <a:ext cx="10972800" cy="524256"/>
          </a:xfrm>
          <a:prstGeom prst="rect">
            <a:avLst/>
          </a:prstGeom>
          <a:solidFill>
            <a:srgbClr val="F5F3EF"/>
          </a:solidFill>
          <a:ln w="12700">
            <a:solidFill>
              <a:srgbClr val="E8E4D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70560" y="2487168"/>
            <a:ext cx="60960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053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053" dirty="0"/>
          </a:p>
        </p:txBody>
      </p:sp>
      <p:sp>
        <p:nvSpPr>
          <p:cNvPr id="15" name="Text 13"/>
          <p:cNvSpPr/>
          <p:nvPr/>
        </p:nvSpPr>
        <p:spPr>
          <a:xfrm>
            <a:off x="1341120" y="2487168"/>
            <a:ext cx="438912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67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Nile</a:t>
            </a:r>
            <a:endParaRPr lang="en-US" sz="2167" dirty="0"/>
          </a:p>
        </p:txBody>
      </p:sp>
      <p:sp>
        <p:nvSpPr>
          <p:cNvPr id="16" name="Text 14"/>
          <p:cNvSpPr/>
          <p:nvPr/>
        </p:nvSpPr>
        <p:spPr>
          <a:xfrm>
            <a:off x="5852160" y="2487168"/>
            <a:ext cx="17068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2167" b="1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6,650 km</a:t>
            </a:r>
            <a:endParaRPr lang="en-US" sz="2167" dirty="0"/>
          </a:p>
        </p:txBody>
      </p:sp>
      <p:sp>
        <p:nvSpPr>
          <p:cNvPr id="17" name="Text 15"/>
          <p:cNvSpPr/>
          <p:nvPr/>
        </p:nvSpPr>
        <p:spPr>
          <a:xfrm>
            <a:off x="7680960" y="2487168"/>
            <a:ext cx="371856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46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Tanzania to Egypt</a:t>
            </a:r>
            <a:endParaRPr lang="en-US" sz="2146" dirty="0"/>
          </a:p>
        </p:txBody>
      </p:sp>
      <p:sp>
        <p:nvSpPr>
          <p:cNvPr id="18" name="Shape 16"/>
          <p:cNvSpPr/>
          <p:nvPr/>
        </p:nvSpPr>
        <p:spPr>
          <a:xfrm>
            <a:off x="609600" y="3023616"/>
            <a:ext cx="10972800" cy="524256"/>
          </a:xfrm>
          <a:prstGeom prst="rect">
            <a:avLst/>
          </a:prstGeom>
          <a:solidFill>
            <a:srgbClr val="EAF4F6"/>
          </a:solidFill>
          <a:ln w="12700">
            <a:solidFill>
              <a:srgbClr val="E8E4DF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70560" y="3084576"/>
            <a:ext cx="60960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053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053" dirty="0"/>
          </a:p>
        </p:txBody>
      </p:sp>
      <p:sp>
        <p:nvSpPr>
          <p:cNvPr id="20" name="Text 18"/>
          <p:cNvSpPr/>
          <p:nvPr/>
        </p:nvSpPr>
        <p:spPr>
          <a:xfrm>
            <a:off x="1341120" y="3084576"/>
            <a:ext cx="438912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67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Yangtze</a:t>
            </a:r>
            <a:endParaRPr lang="en-US" sz="2167" dirty="0"/>
          </a:p>
        </p:txBody>
      </p:sp>
      <p:sp>
        <p:nvSpPr>
          <p:cNvPr id="21" name="Text 19"/>
          <p:cNvSpPr/>
          <p:nvPr/>
        </p:nvSpPr>
        <p:spPr>
          <a:xfrm>
            <a:off x="5852160" y="3084576"/>
            <a:ext cx="17068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2167" b="1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6,300 km</a:t>
            </a:r>
            <a:endParaRPr lang="en-US" sz="2167" dirty="0"/>
          </a:p>
        </p:txBody>
      </p:sp>
      <p:sp>
        <p:nvSpPr>
          <p:cNvPr id="22" name="Text 20"/>
          <p:cNvSpPr/>
          <p:nvPr/>
        </p:nvSpPr>
        <p:spPr>
          <a:xfrm>
            <a:off x="7680960" y="3084576"/>
            <a:ext cx="371856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46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China</a:t>
            </a:r>
            <a:endParaRPr lang="en-US" sz="2146" dirty="0"/>
          </a:p>
        </p:txBody>
      </p:sp>
      <p:sp>
        <p:nvSpPr>
          <p:cNvPr id="23" name="Shape 21"/>
          <p:cNvSpPr/>
          <p:nvPr/>
        </p:nvSpPr>
        <p:spPr>
          <a:xfrm>
            <a:off x="609600" y="3621024"/>
            <a:ext cx="10972800" cy="524256"/>
          </a:xfrm>
          <a:prstGeom prst="rect">
            <a:avLst/>
          </a:prstGeom>
          <a:solidFill>
            <a:srgbClr val="F5F3EF"/>
          </a:solidFill>
          <a:ln w="12700">
            <a:solidFill>
              <a:srgbClr val="E8E4DF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670560" y="3681984"/>
            <a:ext cx="60960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053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2053" dirty="0"/>
          </a:p>
        </p:txBody>
      </p:sp>
      <p:sp>
        <p:nvSpPr>
          <p:cNvPr id="25" name="Text 23"/>
          <p:cNvSpPr/>
          <p:nvPr/>
        </p:nvSpPr>
        <p:spPr>
          <a:xfrm>
            <a:off x="1341120" y="3681984"/>
            <a:ext cx="438912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67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Mississippi–Missouri</a:t>
            </a:r>
            <a:endParaRPr lang="en-US" sz="2167" dirty="0"/>
          </a:p>
        </p:txBody>
      </p:sp>
      <p:sp>
        <p:nvSpPr>
          <p:cNvPr id="26" name="Text 24"/>
          <p:cNvSpPr/>
          <p:nvPr/>
        </p:nvSpPr>
        <p:spPr>
          <a:xfrm>
            <a:off x="5852160" y="3681984"/>
            <a:ext cx="17068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2167" b="1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6,375 km</a:t>
            </a:r>
            <a:endParaRPr lang="en-US" sz="2167" dirty="0"/>
          </a:p>
        </p:txBody>
      </p:sp>
      <p:sp>
        <p:nvSpPr>
          <p:cNvPr id="27" name="Text 25"/>
          <p:cNvSpPr/>
          <p:nvPr/>
        </p:nvSpPr>
        <p:spPr>
          <a:xfrm>
            <a:off x="7680960" y="3681984"/>
            <a:ext cx="371856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46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USA</a:t>
            </a:r>
            <a:endParaRPr lang="en-US" sz="2146" dirty="0"/>
          </a:p>
        </p:txBody>
      </p:sp>
      <p:sp>
        <p:nvSpPr>
          <p:cNvPr id="28" name="Shape 26"/>
          <p:cNvSpPr/>
          <p:nvPr/>
        </p:nvSpPr>
        <p:spPr>
          <a:xfrm>
            <a:off x="609600" y="4218432"/>
            <a:ext cx="10972800" cy="524256"/>
          </a:xfrm>
          <a:prstGeom prst="rect">
            <a:avLst/>
          </a:prstGeom>
          <a:solidFill>
            <a:srgbClr val="EAF4F6"/>
          </a:solidFill>
          <a:ln w="12700">
            <a:solidFill>
              <a:srgbClr val="E8E4DF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670560" y="4279392"/>
            <a:ext cx="60960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053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2053" dirty="0"/>
          </a:p>
        </p:txBody>
      </p:sp>
      <p:sp>
        <p:nvSpPr>
          <p:cNvPr id="30" name="Text 28"/>
          <p:cNvSpPr/>
          <p:nvPr/>
        </p:nvSpPr>
        <p:spPr>
          <a:xfrm>
            <a:off x="1341120" y="4279392"/>
            <a:ext cx="438912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67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Yellow River</a:t>
            </a:r>
            <a:endParaRPr lang="en-US" sz="2167" dirty="0"/>
          </a:p>
        </p:txBody>
      </p:sp>
      <p:sp>
        <p:nvSpPr>
          <p:cNvPr id="31" name="Text 29"/>
          <p:cNvSpPr/>
          <p:nvPr/>
        </p:nvSpPr>
        <p:spPr>
          <a:xfrm>
            <a:off x="5852160" y="4279392"/>
            <a:ext cx="17068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2167" b="1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5,464 km</a:t>
            </a:r>
            <a:endParaRPr lang="en-US" sz="2167" dirty="0"/>
          </a:p>
        </p:txBody>
      </p:sp>
      <p:sp>
        <p:nvSpPr>
          <p:cNvPr id="32" name="Text 30"/>
          <p:cNvSpPr/>
          <p:nvPr/>
        </p:nvSpPr>
        <p:spPr>
          <a:xfrm>
            <a:off x="7680960" y="4279392"/>
            <a:ext cx="371856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46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China</a:t>
            </a:r>
            <a:endParaRPr lang="en-US" sz="2146" dirty="0"/>
          </a:p>
        </p:txBody>
      </p:sp>
      <p:sp>
        <p:nvSpPr>
          <p:cNvPr id="33" name="Shape 31"/>
          <p:cNvSpPr/>
          <p:nvPr/>
        </p:nvSpPr>
        <p:spPr>
          <a:xfrm>
            <a:off x="609600" y="4815840"/>
            <a:ext cx="10972800" cy="524256"/>
          </a:xfrm>
          <a:prstGeom prst="rect">
            <a:avLst/>
          </a:prstGeom>
          <a:solidFill>
            <a:srgbClr val="F5F3EF"/>
          </a:solidFill>
          <a:ln w="12700">
            <a:solidFill>
              <a:srgbClr val="E8E4DF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670560" y="4876800"/>
            <a:ext cx="60960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053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2053" dirty="0"/>
          </a:p>
        </p:txBody>
      </p:sp>
      <p:sp>
        <p:nvSpPr>
          <p:cNvPr id="35" name="Text 33"/>
          <p:cNvSpPr/>
          <p:nvPr/>
        </p:nvSpPr>
        <p:spPr>
          <a:xfrm>
            <a:off x="1341120" y="4876800"/>
            <a:ext cx="438912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67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Congo</a:t>
            </a:r>
            <a:endParaRPr lang="en-US" sz="2167" dirty="0"/>
          </a:p>
        </p:txBody>
      </p:sp>
      <p:sp>
        <p:nvSpPr>
          <p:cNvPr id="36" name="Text 34"/>
          <p:cNvSpPr/>
          <p:nvPr/>
        </p:nvSpPr>
        <p:spPr>
          <a:xfrm>
            <a:off x="5852160" y="4876800"/>
            <a:ext cx="17068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2167" b="1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4,770 km</a:t>
            </a:r>
            <a:endParaRPr lang="en-US" sz="2167" dirty="0"/>
          </a:p>
        </p:txBody>
      </p:sp>
      <p:sp>
        <p:nvSpPr>
          <p:cNvPr id="37" name="Text 35"/>
          <p:cNvSpPr/>
          <p:nvPr/>
        </p:nvSpPr>
        <p:spPr>
          <a:xfrm>
            <a:off x="7680960" y="4876800"/>
            <a:ext cx="371856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46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Zambia · Congo · Angola</a:t>
            </a:r>
            <a:endParaRPr lang="en-US" sz="2146" dirty="0"/>
          </a:p>
        </p:txBody>
      </p:sp>
      <p:sp>
        <p:nvSpPr>
          <p:cNvPr id="38" name="Shape 36"/>
          <p:cNvSpPr/>
          <p:nvPr/>
        </p:nvSpPr>
        <p:spPr>
          <a:xfrm>
            <a:off x="609600" y="5413248"/>
            <a:ext cx="10972800" cy="524256"/>
          </a:xfrm>
          <a:prstGeom prst="rect">
            <a:avLst/>
          </a:prstGeom>
          <a:solidFill>
            <a:srgbClr val="EAF4F6"/>
          </a:solidFill>
          <a:ln w="12700">
            <a:solidFill>
              <a:srgbClr val="E8E4DF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670560" y="5474208"/>
            <a:ext cx="60960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053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2053" dirty="0"/>
          </a:p>
        </p:txBody>
      </p:sp>
      <p:sp>
        <p:nvSpPr>
          <p:cNvPr id="40" name="Text 38"/>
          <p:cNvSpPr/>
          <p:nvPr/>
        </p:nvSpPr>
        <p:spPr>
          <a:xfrm>
            <a:off x="1341120" y="5474208"/>
            <a:ext cx="438912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67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Mississippi</a:t>
            </a:r>
            <a:endParaRPr lang="en-US" sz="2167" dirty="0"/>
          </a:p>
        </p:txBody>
      </p:sp>
      <p:sp>
        <p:nvSpPr>
          <p:cNvPr id="41" name="Text 39"/>
          <p:cNvSpPr/>
          <p:nvPr/>
        </p:nvSpPr>
        <p:spPr>
          <a:xfrm>
            <a:off x="5852160" y="5474208"/>
            <a:ext cx="17068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2167" b="1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3,734 km</a:t>
            </a:r>
            <a:endParaRPr lang="en-US" sz="2167" dirty="0"/>
          </a:p>
        </p:txBody>
      </p:sp>
      <p:sp>
        <p:nvSpPr>
          <p:cNvPr id="42" name="Text 40"/>
          <p:cNvSpPr/>
          <p:nvPr/>
        </p:nvSpPr>
        <p:spPr>
          <a:xfrm>
            <a:off x="7680960" y="5474208"/>
            <a:ext cx="371856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46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USA</a:t>
            </a:r>
            <a:endParaRPr lang="en-US" sz="2146" dirty="0"/>
          </a:p>
        </p:txBody>
      </p:sp>
      <p:sp>
        <p:nvSpPr>
          <p:cNvPr id="43" name="Shape 41"/>
          <p:cNvSpPr/>
          <p:nvPr/>
        </p:nvSpPr>
        <p:spPr>
          <a:xfrm>
            <a:off x="609600" y="6010656"/>
            <a:ext cx="10972800" cy="524256"/>
          </a:xfrm>
          <a:prstGeom prst="rect">
            <a:avLst/>
          </a:prstGeom>
          <a:solidFill>
            <a:srgbClr val="EEF9FB"/>
          </a:solidFill>
          <a:ln w="12700">
            <a:solidFill>
              <a:srgbClr val="E8E4DF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670560" y="6071616"/>
            <a:ext cx="60960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053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2053" dirty="0"/>
          </a:p>
        </p:txBody>
      </p:sp>
      <p:sp>
        <p:nvSpPr>
          <p:cNvPr id="45" name="Text 43"/>
          <p:cNvSpPr/>
          <p:nvPr/>
        </p:nvSpPr>
        <p:spPr>
          <a:xfrm>
            <a:off x="1341120" y="6071616"/>
            <a:ext cx="438912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52" b="1" dirty="0">
                <a:solidFill>
                  <a:srgbClr val="0A7E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Hidrovía Paraguay-Paraná</a:t>
            </a:r>
            <a:endParaRPr lang="en-US" sz="2252" dirty="0"/>
          </a:p>
        </p:txBody>
      </p:sp>
      <p:sp>
        <p:nvSpPr>
          <p:cNvPr id="46" name="Text 44"/>
          <p:cNvSpPr/>
          <p:nvPr/>
        </p:nvSpPr>
        <p:spPr>
          <a:xfrm>
            <a:off x="5852160" y="6071616"/>
            <a:ext cx="17068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2167" b="1" dirty="0">
                <a:solidFill>
                  <a:srgbClr val="0A7E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3,334 km</a:t>
            </a:r>
            <a:endParaRPr lang="en-US" sz="2167" dirty="0"/>
          </a:p>
        </p:txBody>
      </p:sp>
      <p:sp>
        <p:nvSpPr>
          <p:cNvPr id="47" name="Text 45"/>
          <p:cNvSpPr/>
          <p:nvPr/>
        </p:nvSpPr>
        <p:spPr>
          <a:xfrm>
            <a:off x="7680960" y="6071616"/>
            <a:ext cx="371856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46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Brazil to Uruguay</a:t>
            </a:r>
            <a:endParaRPr lang="en-US" sz="2146" dirty="0"/>
          </a:p>
        </p:txBody>
      </p:sp>
    </p:spTree>
    <p:extLst>
      <p:ext uri="{BB962C8B-B14F-4D97-AF65-F5344CB8AC3E}">
        <p14:creationId xmlns:p14="http://schemas.microsoft.com/office/powerpoint/2010/main" val="38899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33984"/>
          </a:xfrm>
          <a:prstGeom prst="rect">
            <a:avLst/>
          </a:prstGeom>
          <a:solidFill>
            <a:srgbClr val="EAF4F6"/>
          </a:solidFill>
          <a:ln w="12700">
            <a:solidFill>
              <a:srgbClr val="EAF4F6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73152" cy="633984"/>
          </a:xfrm>
          <a:prstGeom prst="rect">
            <a:avLst/>
          </a:prstGeom>
          <a:solidFill>
            <a:srgbClr val="0A7E8C"/>
          </a:solidFill>
          <a:ln w="12700">
            <a:solidFill>
              <a:srgbClr val="0A7E8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19456" y="0"/>
            <a:ext cx="11704320" cy="6339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66" b="1" kern="0" spc="267" dirty="0">
                <a:solidFill>
                  <a:srgbClr val="0280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866" b="1" kern="0" spc="267" dirty="0" smtClean="0">
                <a:solidFill>
                  <a:srgbClr val="0280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ECONOMIC IMPORTANCE</a:t>
            </a:r>
            <a:endParaRPr lang="en-US" sz="1866" dirty="0"/>
          </a:p>
        </p:txBody>
      </p:sp>
      <p:sp>
        <p:nvSpPr>
          <p:cNvPr id="5" name="Text 3"/>
          <p:cNvSpPr/>
          <p:nvPr/>
        </p:nvSpPr>
        <p:spPr>
          <a:xfrm>
            <a:off x="609600" y="755904"/>
            <a:ext cx="10972800" cy="853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4400" b="1" dirty="0">
                <a:solidFill>
                  <a:srgbClr val="1A3A4A"/>
                </a:solidFill>
                <a:ea typeface="Palatino Linotype" pitchFamily="34" charset="-122"/>
                <a:cs typeface="Palatino Linotype" pitchFamily="34" charset="-120"/>
              </a:rPr>
              <a:t>3</a:t>
            </a:r>
            <a:r>
              <a:rPr lang="en-US" sz="4400" b="1" dirty="0" smtClean="0">
                <a:solidFill>
                  <a:srgbClr val="1A3A4A"/>
                </a:solidFill>
                <a:ea typeface="Palatino Linotype" pitchFamily="34" charset="-122"/>
                <a:cs typeface="Palatino Linotype" pitchFamily="34" charset="-120"/>
              </a:rPr>
              <a:t>. Is it important?</a:t>
            </a:r>
            <a:r>
              <a:rPr lang="en-US" sz="4160" b="1" dirty="0" smtClean="0">
                <a:solidFill>
                  <a:srgbClr val="1A3A4A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 </a:t>
            </a:r>
            <a:r>
              <a:rPr lang="en-US" sz="2800" b="1" dirty="0">
                <a:solidFill>
                  <a:srgbClr val="1A3A4A"/>
                </a:solidFill>
                <a:ea typeface="Palatino Linotype" pitchFamily="34" charset="-122"/>
                <a:cs typeface="Palatino Linotype" pitchFamily="34" charset="-120"/>
              </a:rPr>
              <a:t>E</a:t>
            </a:r>
            <a:r>
              <a:rPr lang="en-US" sz="2800" b="1" dirty="0" smtClean="0">
                <a:solidFill>
                  <a:srgbClr val="1A3A4A"/>
                </a:solidFill>
                <a:ea typeface="Palatino Linotype" pitchFamily="34" charset="-122"/>
                <a:cs typeface="Palatino Linotype" pitchFamily="34" charset="-120"/>
              </a:rPr>
              <a:t>conomic </a:t>
            </a:r>
            <a:r>
              <a:rPr lang="en-US" sz="2800" b="1" dirty="0">
                <a:solidFill>
                  <a:srgbClr val="1A3A4A"/>
                </a:solidFill>
                <a:ea typeface="Palatino Linotype" pitchFamily="34" charset="-122"/>
                <a:cs typeface="Palatino Linotype" pitchFamily="34" charset="-120"/>
              </a:rPr>
              <a:t>Importance</a:t>
            </a:r>
            <a:endParaRPr lang="en-US" sz="2800" dirty="0"/>
          </a:p>
        </p:txBody>
      </p:sp>
      <p:sp>
        <p:nvSpPr>
          <p:cNvPr id="6" name="Shape 4"/>
          <p:cNvSpPr/>
          <p:nvPr/>
        </p:nvSpPr>
        <p:spPr>
          <a:xfrm>
            <a:off x="609600" y="1633728"/>
            <a:ext cx="10972800" cy="0"/>
          </a:xfrm>
          <a:prstGeom prst="line">
            <a:avLst/>
          </a:prstGeom>
          <a:noFill/>
          <a:ln w="19050">
            <a:solidFill>
              <a:srgbClr val="0A7E8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0972800" y="6400800"/>
            <a:ext cx="1036320" cy="3413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endParaRPr lang="en-US" sz="1586" dirty="0"/>
          </a:p>
        </p:txBody>
      </p:sp>
      <p:sp>
        <p:nvSpPr>
          <p:cNvPr id="8" name="Shape 6"/>
          <p:cNvSpPr/>
          <p:nvPr/>
        </p:nvSpPr>
        <p:spPr>
          <a:xfrm>
            <a:off x="669235" y="1926336"/>
            <a:ext cx="2590800" cy="1906988"/>
          </a:xfrm>
          <a:prstGeom prst="rect">
            <a:avLst/>
          </a:prstGeom>
          <a:solidFill>
            <a:srgbClr val="EAF4F6"/>
          </a:solidFill>
          <a:ln w="12700">
            <a:solidFill>
              <a:srgbClr val="EAF4F6"/>
            </a:solidFill>
            <a:prstDash val="solid"/>
          </a:ln>
          <a:effectLst>
            <a:outerShdw blurRad="127000" dist="508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609600" y="1889760"/>
            <a:ext cx="2560320" cy="73152"/>
          </a:xfrm>
          <a:prstGeom prst="rect">
            <a:avLst/>
          </a:prstGeom>
          <a:solidFill>
            <a:srgbClr val="0A7E8C"/>
          </a:solidFill>
          <a:ln w="12700">
            <a:solidFill>
              <a:srgbClr val="0A7E8C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31520" y="2036064"/>
            <a:ext cx="23164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280" b="1" dirty="0">
                <a:solidFill>
                  <a:srgbClr val="C9973A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71%</a:t>
            </a:r>
            <a:endParaRPr lang="en-US" sz="5280" dirty="0"/>
          </a:p>
        </p:txBody>
      </p:sp>
      <p:sp>
        <p:nvSpPr>
          <p:cNvPr id="11" name="Text 9"/>
          <p:cNvSpPr/>
          <p:nvPr/>
        </p:nvSpPr>
        <p:spPr>
          <a:xfrm>
            <a:off x="731519" y="2962656"/>
            <a:ext cx="2659711" cy="5364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053" dirty="0" err="1" smtClean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Hidrovía</a:t>
            </a:r>
            <a:r>
              <a:rPr lang="en-US" sz="2053" dirty="0" smtClean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accounts for</a:t>
            </a:r>
          </a:p>
          <a:p>
            <a:r>
              <a:rPr lang="en-US" sz="2053" dirty="0" smtClean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71%  Argentina's </a:t>
            </a:r>
            <a:r>
              <a:rPr lang="en-US" sz="2053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cereal</a:t>
            </a:r>
            <a:endParaRPr lang="en-US" sz="2053" dirty="0"/>
          </a:p>
          <a:p>
            <a:r>
              <a:rPr lang="en-US" sz="2053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&amp; oilseed exports</a:t>
            </a:r>
            <a:endParaRPr lang="en-US" sz="2053" dirty="0"/>
          </a:p>
        </p:txBody>
      </p:sp>
      <p:sp>
        <p:nvSpPr>
          <p:cNvPr id="12" name="Shape 10"/>
          <p:cNvSpPr/>
          <p:nvPr/>
        </p:nvSpPr>
        <p:spPr>
          <a:xfrm>
            <a:off x="3352800" y="2027980"/>
            <a:ext cx="2598751" cy="1768768"/>
          </a:xfrm>
          <a:prstGeom prst="rect">
            <a:avLst/>
          </a:prstGeom>
          <a:solidFill>
            <a:srgbClr val="EAF4F6"/>
          </a:solidFill>
          <a:ln w="12700">
            <a:solidFill>
              <a:srgbClr val="EAF4F6"/>
            </a:solidFill>
            <a:prstDash val="solid"/>
          </a:ln>
          <a:effectLst>
            <a:outerShdw blurRad="127000" dist="508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3352800" y="1889760"/>
            <a:ext cx="2560320" cy="73152"/>
          </a:xfrm>
          <a:prstGeom prst="rect">
            <a:avLst/>
          </a:prstGeom>
          <a:solidFill>
            <a:srgbClr val="0A7E8C"/>
          </a:solidFill>
          <a:ln w="12700">
            <a:solidFill>
              <a:srgbClr val="0A7E8C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474720" y="2036064"/>
            <a:ext cx="23164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280" b="1" dirty="0">
                <a:solidFill>
                  <a:srgbClr val="C9973A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80×</a:t>
            </a:r>
            <a:endParaRPr lang="en-US" sz="5280" dirty="0"/>
          </a:p>
        </p:txBody>
      </p:sp>
      <p:sp>
        <p:nvSpPr>
          <p:cNvPr id="15" name="Text 13"/>
          <p:cNvSpPr/>
          <p:nvPr/>
        </p:nvSpPr>
        <p:spPr>
          <a:xfrm>
            <a:off x="3535680" y="2743200"/>
            <a:ext cx="2255520" cy="755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053" dirty="0" smtClean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</a:t>
            </a:r>
            <a:r>
              <a:rPr lang="en-US" sz="2053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barge = 80 </a:t>
            </a:r>
            <a:r>
              <a:rPr lang="en-US" sz="2053" dirty="0" smtClean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trucks</a:t>
            </a:r>
            <a:endParaRPr lang="en-US" sz="2053" dirty="0"/>
          </a:p>
        </p:txBody>
      </p:sp>
      <p:sp>
        <p:nvSpPr>
          <p:cNvPr id="16" name="Shape 14"/>
          <p:cNvSpPr/>
          <p:nvPr/>
        </p:nvSpPr>
        <p:spPr>
          <a:xfrm>
            <a:off x="6096000" y="1889760"/>
            <a:ext cx="5486400" cy="3413760"/>
          </a:xfrm>
          <a:prstGeom prst="rect">
            <a:avLst/>
          </a:prstGeom>
          <a:solidFill>
            <a:srgbClr val="EAF4F6"/>
          </a:solidFill>
          <a:ln w="12700">
            <a:solidFill>
              <a:srgbClr val="EAF4F6"/>
            </a:solidFill>
            <a:prstDash val="solid"/>
          </a:ln>
          <a:effectLst>
            <a:outerShdw blurRad="127000" dist="508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6096000" y="1889760"/>
            <a:ext cx="5486400" cy="73152"/>
          </a:xfrm>
          <a:prstGeom prst="rect">
            <a:avLst/>
          </a:prstGeom>
          <a:solidFill>
            <a:srgbClr val="0A7E8C"/>
          </a:solidFill>
          <a:ln w="12700">
            <a:solidFill>
              <a:srgbClr val="0A7E8C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217920" y="1975104"/>
            <a:ext cx="5242560" cy="426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146" b="1" dirty="0" smtClean="0">
                <a:solidFill>
                  <a:srgbClr val="0280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Saving diesel </a:t>
            </a:r>
            <a:r>
              <a:rPr lang="en-US" sz="2146" b="1" dirty="0">
                <a:solidFill>
                  <a:srgbClr val="0280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consumption </a:t>
            </a:r>
            <a:endParaRPr lang="en-US" sz="2146" dirty="0"/>
          </a:p>
        </p:txBody>
      </p:sp>
      <p:sp>
        <p:nvSpPr>
          <p:cNvPr id="19" name="Text 17"/>
          <p:cNvSpPr/>
          <p:nvPr/>
        </p:nvSpPr>
        <p:spPr>
          <a:xfrm>
            <a:off x="6278880" y="2535936"/>
            <a:ext cx="243840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52" dirty="0">
                <a:solidFill>
                  <a:srgbClr val="1A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Waterway</a:t>
            </a:r>
            <a:endParaRPr lang="en-US" sz="2252" dirty="0"/>
          </a:p>
        </p:txBody>
      </p:sp>
      <p:sp>
        <p:nvSpPr>
          <p:cNvPr id="20" name="Shape 18"/>
          <p:cNvSpPr/>
          <p:nvPr/>
        </p:nvSpPr>
        <p:spPr>
          <a:xfrm>
            <a:off x="7726018" y="2707419"/>
            <a:ext cx="609600" cy="463296"/>
          </a:xfrm>
          <a:prstGeom prst="rect">
            <a:avLst/>
          </a:prstGeom>
          <a:solidFill>
            <a:srgbClr val="C9973A"/>
          </a:solidFill>
          <a:ln w="12700">
            <a:solidFill>
              <a:srgbClr val="C9973A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9753600" y="2535936"/>
            <a:ext cx="170688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2400" b="1" dirty="0">
                <a:solidFill>
                  <a:srgbClr val="C997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3.74 L/ton</a:t>
            </a:r>
            <a:endParaRPr lang="en-US" sz="2400" dirty="0"/>
          </a:p>
        </p:txBody>
      </p:sp>
      <p:sp>
        <p:nvSpPr>
          <p:cNvPr id="22" name="Text 20"/>
          <p:cNvSpPr/>
          <p:nvPr/>
        </p:nvSpPr>
        <p:spPr>
          <a:xfrm>
            <a:off x="6278880" y="3340608"/>
            <a:ext cx="243840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52" dirty="0">
                <a:solidFill>
                  <a:srgbClr val="1A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</a:t>
            </a:r>
            <a:endParaRPr lang="en-US" sz="2252" dirty="0"/>
          </a:p>
        </p:txBody>
      </p:sp>
      <p:sp>
        <p:nvSpPr>
          <p:cNvPr id="23" name="Shape 21"/>
          <p:cNvSpPr/>
          <p:nvPr/>
        </p:nvSpPr>
        <p:spPr>
          <a:xfrm>
            <a:off x="7726018" y="3511296"/>
            <a:ext cx="1341120" cy="463296"/>
          </a:xfrm>
          <a:prstGeom prst="rect">
            <a:avLst/>
          </a:prstGeom>
          <a:solidFill>
            <a:srgbClr val="4A6070"/>
          </a:solidFill>
          <a:ln w="12700">
            <a:solidFill>
              <a:srgbClr val="4A6070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9753600" y="3340608"/>
            <a:ext cx="170688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2400" b="1" dirty="0">
                <a:solidFill>
                  <a:srgbClr val="4A6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8.26 L/ton</a:t>
            </a:r>
            <a:endParaRPr lang="en-US" sz="2400" dirty="0"/>
          </a:p>
        </p:txBody>
      </p:sp>
      <p:sp>
        <p:nvSpPr>
          <p:cNvPr id="25" name="Text 23"/>
          <p:cNvSpPr/>
          <p:nvPr/>
        </p:nvSpPr>
        <p:spPr>
          <a:xfrm>
            <a:off x="6278880" y="4145280"/>
            <a:ext cx="243840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52" dirty="0">
                <a:solidFill>
                  <a:srgbClr val="1A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Truck</a:t>
            </a:r>
            <a:endParaRPr lang="en-US" sz="2252" dirty="0"/>
          </a:p>
        </p:txBody>
      </p:sp>
      <p:sp>
        <p:nvSpPr>
          <p:cNvPr id="26" name="Shape 24"/>
          <p:cNvSpPr/>
          <p:nvPr/>
        </p:nvSpPr>
        <p:spPr>
          <a:xfrm>
            <a:off x="7726018" y="4261104"/>
            <a:ext cx="2072640" cy="463296"/>
          </a:xfrm>
          <a:prstGeom prst="rect">
            <a:avLst/>
          </a:prstGeom>
          <a:solidFill>
            <a:srgbClr val="C75B5B"/>
          </a:solidFill>
          <a:ln w="12700">
            <a:solidFill>
              <a:srgbClr val="C75B5B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9763540" y="4145280"/>
            <a:ext cx="1868555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2400" b="1" dirty="0">
                <a:solidFill>
                  <a:srgbClr val="C75B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r>
              <a:rPr lang="en-US" sz="2400" b="1" dirty="0" smtClean="0">
                <a:solidFill>
                  <a:srgbClr val="C75B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2.25 </a:t>
            </a:r>
            <a:r>
              <a:rPr lang="en-US" sz="2400" b="1" dirty="0">
                <a:solidFill>
                  <a:srgbClr val="C75B5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L/ton</a:t>
            </a:r>
            <a:endParaRPr lang="en-US" sz="2400" dirty="0"/>
          </a:p>
        </p:txBody>
      </p:sp>
      <p:sp>
        <p:nvSpPr>
          <p:cNvPr id="28" name="Text 26"/>
          <p:cNvSpPr/>
          <p:nvPr/>
        </p:nvSpPr>
        <p:spPr>
          <a:xfrm>
            <a:off x="6217920" y="4974336"/>
            <a:ext cx="5242560" cy="2682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959" i="1" dirty="0">
                <a:solidFill>
                  <a:srgbClr val="0280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Cost savings: 40% vs railway · 220% vs truck</a:t>
            </a:r>
            <a:endParaRPr lang="en-US" sz="1959" dirty="0"/>
          </a:p>
        </p:txBody>
      </p:sp>
      <p:sp>
        <p:nvSpPr>
          <p:cNvPr id="29" name="Text 27"/>
          <p:cNvSpPr/>
          <p:nvPr/>
        </p:nvSpPr>
        <p:spPr>
          <a:xfrm>
            <a:off x="609600" y="5547360"/>
            <a:ext cx="10972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40" b="1" dirty="0">
                <a:solidFill>
                  <a:srgbClr val="0A7E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countries &amp; roles:</a:t>
            </a:r>
            <a:endParaRPr lang="en-US" sz="2240" dirty="0"/>
          </a:p>
        </p:txBody>
      </p:sp>
      <p:sp>
        <p:nvSpPr>
          <p:cNvPr id="30" name="Text 28"/>
          <p:cNvSpPr/>
          <p:nvPr/>
        </p:nvSpPr>
        <p:spPr>
          <a:xfrm>
            <a:off x="609600" y="5949696"/>
            <a:ext cx="10972800" cy="426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240" dirty="0">
                <a:solidFill>
                  <a:srgbClr val="1A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Argentina: cereals </a:t>
            </a:r>
            <a:r>
              <a:rPr lang="en-US" sz="2240">
                <a:solidFill>
                  <a:srgbClr val="1A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&amp; </a:t>
            </a:r>
            <a:r>
              <a:rPr lang="en-US" sz="2240" smtClean="0">
                <a:solidFill>
                  <a:srgbClr val="1A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soy  </a:t>
            </a:r>
            <a:r>
              <a:rPr lang="en-US" sz="2240" dirty="0">
                <a:solidFill>
                  <a:srgbClr val="1A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Brazil: grains &amp; minerals  ·  Uruguay: soy, rice, pulp, timber  ·  Bolivia &amp; Paraguay: landlocked access to global markets</a:t>
            </a:r>
            <a:endParaRPr lang="en-US" sz="2240" dirty="0"/>
          </a:p>
        </p:txBody>
      </p:sp>
    </p:spTree>
    <p:extLst>
      <p:ext uri="{BB962C8B-B14F-4D97-AF65-F5344CB8AC3E}">
        <p14:creationId xmlns:p14="http://schemas.microsoft.com/office/powerpoint/2010/main" val="78578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461" y="725557"/>
            <a:ext cx="8428381" cy="6003285"/>
          </a:xfrm>
          <a:prstGeom prst="rect">
            <a:avLst/>
          </a:prstGeom>
        </p:spPr>
      </p:pic>
      <p:sp>
        <p:nvSpPr>
          <p:cNvPr id="500" name="TitleBar"/>
          <p:cNvSpPr/>
          <p:nvPr/>
        </p:nvSpPr>
        <p:spPr>
          <a:xfrm>
            <a:off x="0" y="-109330"/>
            <a:ext cx="12192000" cy="566530"/>
          </a:xfrm>
          <a:prstGeom prst="rect">
            <a:avLst/>
          </a:prstGeom>
          <a:solidFill>
            <a:srgbClr val="1A3A4A">
              <a:alpha val="90000"/>
            </a:srgbClr>
          </a:solidFill>
          <a:ln>
            <a:noFill/>
          </a:ln>
        </p:spPr>
        <p:txBody>
          <a:bodyPr wrap="square" lIns="457200" tIns="91440" rIns="457200" bIns="91440" anchor="ctr"/>
          <a:lstStyle/>
          <a:p>
            <a:r>
              <a:rPr lang="en-US" sz="2600" b="1" dirty="0">
                <a:solidFill>
                  <a:srgbClr val="FFFFFF"/>
                </a:solidFill>
                <a:latin typeface="Calibri"/>
              </a:rPr>
              <a:t>3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. </a:t>
            </a:r>
            <a:r>
              <a:rPr lang="en-US" sz="2600" b="1" dirty="0">
                <a:solidFill>
                  <a:srgbClr val="FFFFFF"/>
                </a:solidFill>
                <a:latin typeface="Calibri"/>
              </a:rPr>
              <a:t>Convoys: Tug + </a:t>
            </a:r>
            <a:r>
              <a:rPr lang="en-US" sz="2600" b="1" dirty="0" smtClean="0">
                <a:solidFill>
                  <a:srgbClr val="FFFFFF"/>
                </a:solidFill>
                <a:latin typeface="Calibri"/>
              </a:rPr>
              <a:t>Barges 		Types of convoy</a:t>
            </a:r>
            <a:endParaRPr lang="en-US" sz="2600" b="1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83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4525</TotalTime>
  <Words>976</Words>
  <Application>Microsoft Office PowerPoint</Application>
  <PresentationFormat>Panorámica</PresentationFormat>
  <Paragraphs>270</Paragraphs>
  <Slides>36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Palatino Linotype</vt:lpstr>
      <vt:lpstr>Tema de Office</vt:lpstr>
      <vt:lpstr>  “Ratification of International Conventions and Operation of Regional Navigation Agreements by Latin American Countries”</vt:lpstr>
      <vt:lpstr> The Hidrovía Paraguay - Paraná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6. Navigation &amp; Safety Protocol — arts. 46 &amp; 61 </vt:lpstr>
      <vt:lpstr> 6. Navigation &amp; Safety Protocol — arts. 46 &amp; 61 </vt:lpstr>
      <vt:lpstr> 6. Navigation &amp; Safety Protocol — arts. 46 &amp; 61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“Ratification of International Conventions and Operation of Regional Navigation Agreements by Latin American Countries”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“Ratification of International Conventions and Operation of Regional Navigation Agreements by Latin American Countries</dc:title>
  <dc:creator>Diego Chami</dc:creator>
  <cp:lastModifiedBy>Diego Chami</cp:lastModifiedBy>
  <cp:revision>350</cp:revision>
  <dcterms:created xsi:type="dcterms:W3CDTF">2025-11-30T00:17:47Z</dcterms:created>
  <dcterms:modified xsi:type="dcterms:W3CDTF">2026-05-10T16:45:35Z</dcterms:modified>
</cp:coreProperties>
</file>