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7" r:id="rId2"/>
  </p:sldMasterIdLst>
  <p:notesMasterIdLst>
    <p:notesMasterId r:id="rId17"/>
  </p:notesMasterIdLst>
  <p:sldIdLst>
    <p:sldId id="264" r:id="rId3"/>
    <p:sldId id="300" r:id="rId4"/>
    <p:sldId id="301" r:id="rId5"/>
    <p:sldId id="302" r:id="rId6"/>
    <p:sldId id="303" r:id="rId7"/>
    <p:sldId id="306" r:id="rId8"/>
    <p:sldId id="305" r:id="rId9"/>
    <p:sldId id="311" r:id="rId10"/>
    <p:sldId id="312" r:id="rId11"/>
    <p:sldId id="307" r:id="rId12"/>
    <p:sldId id="309" r:id="rId13"/>
    <p:sldId id="310" r:id="rId14"/>
    <p:sldId id="308" r:id="rId15"/>
    <p:sldId id="279" r:id="rId16"/>
  </p:sldIdLst>
  <p:sldSz cx="18288000" cy="10287000"/>
  <p:notesSz cx="6858000" cy="9144000"/>
  <p:defaultTextStyle>
    <a:defPPr>
      <a:defRPr lang="en-US"/>
    </a:defPPr>
    <a:lvl1pPr marL="0" algn="l" defTabSz="816422" rtl="0" eaLnBrk="1" latinLnBrk="0" hangingPunct="1">
      <a:defRPr sz="3214" kern="1200">
        <a:solidFill>
          <a:schemeClr val="tx1"/>
        </a:solidFill>
        <a:latin typeface="+mn-lt"/>
        <a:ea typeface="+mn-ea"/>
        <a:cs typeface="+mn-cs"/>
      </a:defRPr>
    </a:lvl1pPr>
    <a:lvl2pPr marL="816422" algn="l" defTabSz="816422" rtl="0" eaLnBrk="1" latinLnBrk="0" hangingPunct="1">
      <a:defRPr sz="3214" kern="1200">
        <a:solidFill>
          <a:schemeClr val="tx1"/>
        </a:solidFill>
        <a:latin typeface="+mn-lt"/>
        <a:ea typeface="+mn-ea"/>
        <a:cs typeface="+mn-cs"/>
      </a:defRPr>
    </a:lvl2pPr>
    <a:lvl3pPr marL="1632844" algn="l" defTabSz="816422" rtl="0" eaLnBrk="1" latinLnBrk="0" hangingPunct="1">
      <a:defRPr sz="3214" kern="1200">
        <a:solidFill>
          <a:schemeClr val="tx1"/>
        </a:solidFill>
        <a:latin typeface="+mn-lt"/>
        <a:ea typeface="+mn-ea"/>
        <a:cs typeface="+mn-cs"/>
      </a:defRPr>
    </a:lvl3pPr>
    <a:lvl4pPr marL="2449266" algn="l" defTabSz="816422" rtl="0" eaLnBrk="1" latinLnBrk="0" hangingPunct="1">
      <a:defRPr sz="3214" kern="1200">
        <a:solidFill>
          <a:schemeClr val="tx1"/>
        </a:solidFill>
        <a:latin typeface="+mn-lt"/>
        <a:ea typeface="+mn-ea"/>
        <a:cs typeface="+mn-cs"/>
      </a:defRPr>
    </a:lvl4pPr>
    <a:lvl5pPr marL="3265688" algn="l" defTabSz="816422" rtl="0" eaLnBrk="1" latinLnBrk="0" hangingPunct="1">
      <a:defRPr sz="3214" kern="1200">
        <a:solidFill>
          <a:schemeClr val="tx1"/>
        </a:solidFill>
        <a:latin typeface="+mn-lt"/>
        <a:ea typeface="+mn-ea"/>
        <a:cs typeface="+mn-cs"/>
      </a:defRPr>
    </a:lvl5pPr>
    <a:lvl6pPr marL="4082110" algn="l" defTabSz="816422" rtl="0" eaLnBrk="1" latinLnBrk="0" hangingPunct="1">
      <a:defRPr sz="3214" kern="1200">
        <a:solidFill>
          <a:schemeClr val="tx1"/>
        </a:solidFill>
        <a:latin typeface="+mn-lt"/>
        <a:ea typeface="+mn-ea"/>
        <a:cs typeface="+mn-cs"/>
      </a:defRPr>
    </a:lvl6pPr>
    <a:lvl7pPr marL="4898532" algn="l" defTabSz="816422" rtl="0" eaLnBrk="1" latinLnBrk="0" hangingPunct="1">
      <a:defRPr sz="3214" kern="1200">
        <a:solidFill>
          <a:schemeClr val="tx1"/>
        </a:solidFill>
        <a:latin typeface="+mn-lt"/>
        <a:ea typeface="+mn-ea"/>
        <a:cs typeface="+mn-cs"/>
      </a:defRPr>
    </a:lvl7pPr>
    <a:lvl8pPr marL="5714954" algn="l" defTabSz="816422" rtl="0" eaLnBrk="1" latinLnBrk="0" hangingPunct="1">
      <a:defRPr sz="3214" kern="1200">
        <a:solidFill>
          <a:schemeClr val="tx1"/>
        </a:solidFill>
        <a:latin typeface="+mn-lt"/>
        <a:ea typeface="+mn-ea"/>
        <a:cs typeface="+mn-cs"/>
      </a:defRPr>
    </a:lvl8pPr>
    <a:lvl9pPr marL="6531376" algn="l" defTabSz="816422" rtl="0" eaLnBrk="1" latinLnBrk="0" hangingPunct="1">
      <a:defRPr sz="321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4D8C"/>
    <a:srgbClr val="1E4490"/>
    <a:srgbClr val="136161"/>
    <a:srgbClr val="5CA4A4"/>
    <a:srgbClr val="49BBB8"/>
    <a:srgbClr val="36CE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E019CC-8D4F-5C49-BA0C-0E025D0E2757}" v="6" dt="2026-05-13T10:50:06.3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0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68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DC05D-FC46-45EF-BF1B-3370D5886B33}" type="datetimeFigureOut">
              <a:rPr lang="en-US" smtClean="0"/>
              <a:t>5/12/26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9550BF-4A8E-4697-9027-AC1DEC9A0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09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32844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1pPr>
    <a:lvl2pPr marL="816422" algn="l" defTabSz="1632844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2pPr>
    <a:lvl3pPr marL="1632844" algn="l" defTabSz="1632844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3pPr>
    <a:lvl4pPr marL="2449266" algn="l" defTabSz="1632844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4pPr>
    <a:lvl5pPr marL="3265688" algn="l" defTabSz="1632844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5pPr>
    <a:lvl6pPr marL="4082110" algn="l" defTabSz="1632844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6pPr>
    <a:lvl7pPr marL="4898532" algn="l" defTabSz="1632844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7pPr>
    <a:lvl8pPr marL="5714954" algn="l" defTabSz="1632844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8pPr>
    <a:lvl9pPr marL="6531376" algn="l" defTabSz="1632844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01D97-0252-4A97-920F-F001A0D3345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6043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01D97-0252-4A97-920F-F001A0D3345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2786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74956E-0297-51A1-1E9B-38E1FF597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DBBE78-31CC-BB4F-CEB0-856A0BBD94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A2AA97-191E-183E-5756-7BA7D90263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B2F1F9-4FF7-FF09-BDBD-8C0905183E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01D97-0252-4A97-920F-F001A0D3345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8619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EAEFBC-99DE-8B15-28C4-93D8AFE37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2BDD6A-C5AB-8F15-091D-EB854F0DDB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FAB27C-AD4F-D0F7-3B8E-DF645E68F9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F8BDE2-6D89-1A56-F9E5-AD8D78B526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01D97-0252-4A97-920F-F001A0D3345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6521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01D97-0252-4A97-920F-F001A0D3345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3389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01D97-0252-4A97-920F-F001A0D3345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848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01D97-0252-4A97-920F-F001A0D3345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891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01D97-0252-4A97-920F-F001A0D3345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488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01D97-0252-4A97-920F-F001A0D3345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986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01D97-0252-4A97-920F-F001A0D3345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051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01D97-0252-4A97-920F-F001A0D3345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915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01D97-0252-4A97-920F-F001A0D3345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969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0C7607-297D-C8F5-7C16-B3714AC6A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02BCA6-CDA6-978E-90D8-B6A47CC9C3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BC2ED1-128D-67C5-25EF-75CCBC441E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0276A8-742C-1039-C683-37FA43843A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01D97-0252-4A97-920F-F001A0D3345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208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D277C2-CD8F-747B-1055-EBEA3FE47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DCFCB1-B5CB-EEFA-574F-3440415B4B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B5DB13-242A-16CE-4DCD-A625998F00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5A7782-B7DC-E97A-906D-932F0B5D41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01D97-0252-4A97-920F-F001A0D3345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539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59D13-A3AE-95A2-AF6A-DF150CA466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951173-38ED-FEE6-2610-B4BE87AC04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909C1-BBA1-38D7-B29B-DDF41CB70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732ED-4809-44DB-B88C-7403D428C768}" type="datetimeFigureOut">
              <a:rPr lang="en-SG" smtClean="0"/>
              <a:t>12/5/26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6100C-9CDE-FEA5-B6BE-C53490AED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FD21-6D87-D9B1-EC50-3138D6D97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89F3-E9A7-403A-943E-570CCC87893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61909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DCE5B-83A0-2A37-5BF4-074779E68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256D18-6B26-B67A-5F26-5B23B1B682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CBC889-4E58-822D-031D-1540EC4A7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732ED-4809-44DB-B88C-7403D428C768}" type="datetimeFigureOut">
              <a:rPr lang="en-SG" smtClean="0"/>
              <a:t>12/5/26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7E043-F22B-1B18-FD84-693D78020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7C4FD-E136-95BD-7C93-A2CB0B889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89F3-E9A7-403A-943E-570CCC87893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39531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A67E08-2A1E-6CEF-89EC-58D71C1382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1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C3D108-6E8D-1FD2-FE80-C8AE23F72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1" y="547688"/>
            <a:ext cx="115252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EA364-C649-B5BC-5B07-B0E7E0474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732ED-4809-44DB-B88C-7403D428C768}" type="datetimeFigureOut">
              <a:rPr lang="en-SG" smtClean="0"/>
              <a:t>12/5/26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993FD-3893-9F50-7EAC-DC4C507AA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42313-22F0-8E8B-9588-A8D4B80C8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89F3-E9A7-403A-943E-570CCC87893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53087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E590-5E09-409C-A49F-DADF48F50E75}" type="datetimeFigureOut">
              <a:rPr lang="en-US" smtClean="0"/>
              <a:t>5/12/26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70CAA-843A-4533-99E4-0BDFDF891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83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E590-5E09-409C-A49F-DADF48F50E75}" type="datetimeFigureOut">
              <a:rPr lang="en-US" smtClean="0"/>
              <a:t>5/12/26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70CAA-843A-4533-99E4-0BDFDF891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63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E590-5E09-409C-A49F-DADF48F50E75}" type="datetimeFigureOut">
              <a:rPr lang="en-US" smtClean="0"/>
              <a:t>5/12/26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70CAA-843A-4533-99E4-0BDFDF891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46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E590-5E09-409C-A49F-DADF48F50E75}" type="datetimeFigureOut">
              <a:rPr lang="en-US" smtClean="0"/>
              <a:t>5/12/26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70CAA-843A-4533-99E4-0BDFDF891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52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E590-5E09-409C-A49F-DADF48F50E75}" type="datetimeFigureOut">
              <a:rPr lang="en-US" smtClean="0"/>
              <a:t>5/12/26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70CAA-843A-4533-99E4-0BDFDF891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83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E590-5E09-409C-A49F-DADF48F50E75}" type="datetimeFigureOut">
              <a:rPr lang="en-US" smtClean="0"/>
              <a:t>5/12/26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70CAA-843A-4533-99E4-0BDFDF891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20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E590-5E09-409C-A49F-DADF48F50E75}" type="datetimeFigureOut">
              <a:rPr lang="en-US" smtClean="0"/>
              <a:t>5/12/26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70CAA-843A-4533-99E4-0BDFDF891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229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E590-5E09-409C-A49F-DADF48F50E75}" type="datetimeFigureOut">
              <a:rPr lang="en-US" smtClean="0"/>
              <a:t>5/12/26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70CAA-843A-4533-99E4-0BDFDF891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846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EF1EA-73C3-D479-5020-DC3AE0A80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9ABAB-5D08-AC13-0131-96951B75A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275AB-72FC-CD89-3AF8-0C638196C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732ED-4809-44DB-B88C-7403D428C768}" type="datetimeFigureOut">
              <a:rPr lang="en-SG" smtClean="0"/>
              <a:t>12/5/26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45ED-81F6-B150-D8B2-BBCD5FDA3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72020-F949-8278-E687-901D2C462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89F3-E9A7-403A-943E-570CCC87893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739043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E590-5E09-409C-A49F-DADF48F50E75}" type="datetimeFigureOut">
              <a:rPr lang="en-US" smtClean="0"/>
              <a:t>5/12/26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70CAA-843A-4533-99E4-0BDFDF891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7077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E590-5E09-409C-A49F-DADF48F50E75}" type="datetimeFigureOut">
              <a:rPr lang="en-US" smtClean="0"/>
              <a:t>5/12/26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70CAA-843A-4533-99E4-0BDFDF891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093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E590-5E09-409C-A49F-DADF48F50E75}" type="datetimeFigureOut">
              <a:rPr lang="en-US" smtClean="0"/>
              <a:t>5/12/26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70CAA-843A-4533-99E4-0BDFDF891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241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B973D-78CD-8868-A459-18D4567C0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D52D27-FB09-9493-DBFB-AA388FCAF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E590-5E09-409C-A49F-DADF48F50E75}" type="datetimeFigureOut">
              <a:rPr lang="en-US" smtClean="0"/>
              <a:t>5/12/26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03F9-9B2E-C00A-D0DD-2963F0E1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3F15B6-9045-3922-8E33-CE015A18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70CAA-843A-4533-99E4-0BDFDF891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17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768B2-EE48-B8CA-73BF-9A13CD49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6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E61D4E-01A6-A92C-7F7E-FEFED0CA5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6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3231C-3E29-D3BE-A198-86E16F9FF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732ED-4809-44DB-B88C-7403D428C768}" type="datetimeFigureOut">
              <a:rPr lang="en-SG" smtClean="0"/>
              <a:t>12/5/26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F2A09-2935-ED87-3203-CAF2D698F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65661-EA87-8118-A7E4-DBCFCB812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89F3-E9A7-403A-943E-570CCC87893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63806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01476-2FC3-AF8F-41E2-2B820F571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53450-D93C-3F0A-3C83-F493CA846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343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8F1FC9-5BC5-7BD9-F9A4-617F19B1A6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96400" y="2738438"/>
            <a:ext cx="77343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4C5869-07CF-1B3C-4BE3-F4A302E86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732ED-4809-44DB-B88C-7403D428C768}" type="datetimeFigureOut">
              <a:rPr lang="en-SG" smtClean="0"/>
              <a:t>12/5/26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4A33D3-2879-2344-A3C8-254C98B0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41F6C6-33C6-052A-A6D8-2EF80A403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89F3-E9A7-403A-943E-570CCC87893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35382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437B7-9B73-280F-662F-8F9B2DBD8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6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3EC62C-02A8-B0BF-F3DC-88E5295F6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7" y="2521745"/>
            <a:ext cx="7737474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AB8028-6581-2276-366B-8957EFBD2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7" y="3757613"/>
            <a:ext cx="7737474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E0FD08-52FB-27B0-0529-C81D587C26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5576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97F50C-9990-7D0B-63A7-D5B5BAAAA6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6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B95EBC-5018-A53D-D992-61D663DE5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732ED-4809-44DB-B88C-7403D428C768}" type="datetimeFigureOut">
              <a:rPr lang="en-SG" smtClean="0"/>
              <a:t>12/5/26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62C4A8-1C89-1A9C-EC4E-CDE112F96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5EBE38-5F4A-3C3C-287E-84BB2FF17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89F3-E9A7-403A-943E-570CCC87893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01367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21584-B20D-A278-EDE5-EAB1DC321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A1FAF3-4593-1077-DC10-A69BFCC9E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732ED-4809-44DB-B88C-7403D428C768}" type="datetimeFigureOut">
              <a:rPr lang="en-SG" smtClean="0"/>
              <a:t>12/5/26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4ED3C2-51CF-B7C7-FD8F-B89C0D8E7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186655-9116-6BD4-485E-EB76E6450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89F3-E9A7-403A-943E-570CCC87893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36538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F972CE-31C9-6F01-1A10-C1CB48B3E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732ED-4809-44DB-B88C-7403D428C768}" type="datetimeFigureOut">
              <a:rPr lang="en-SG" smtClean="0"/>
              <a:t>12/5/26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34D6A2-9F97-6ADB-3042-1F5F8C9F2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D6537A-764F-C02E-5112-F0A2A646B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89F3-E9A7-403A-943E-570CCC87893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78838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FF15B-1C8C-0193-DCE1-EB787496A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7" y="685800"/>
            <a:ext cx="5899150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9C8BB-7226-F8D8-2E64-712171A96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6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106FAC-9A86-FCE8-9A19-1CA66AA85A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7" y="3086100"/>
            <a:ext cx="5899150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9C6AA6-761F-EAB3-DF0F-818E5ACC3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732ED-4809-44DB-B88C-7403D428C768}" type="datetimeFigureOut">
              <a:rPr lang="en-SG" smtClean="0"/>
              <a:t>12/5/26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FF5857-AD44-54A8-C634-182C97F40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FE479D-270A-FB85-A5EA-742AE0BC0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89F3-E9A7-403A-943E-570CCC87893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33050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E1F1B-6E62-7C54-892B-385EAA18B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7" y="685800"/>
            <a:ext cx="5899150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302410-5CE9-C4F6-9527-CB7A34F83C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6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0E7992-A6F1-A90D-EF09-79C9E9D47A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7" y="3086100"/>
            <a:ext cx="5899150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D6175A-FFB2-B277-1D4C-1242D9B3F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732ED-4809-44DB-B88C-7403D428C768}" type="datetimeFigureOut">
              <a:rPr lang="en-SG" smtClean="0"/>
              <a:t>12/5/26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125CD0-DFC2-6358-0C6D-0F4AAB417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B154E2-BFD2-721C-261B-1DF04E6A9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89F3-E9A7-403A-943E-570CCC87893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56409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3CF4F2-247A-71CE-5365-F4B13CA0D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25EBF9-84F6-77D5-05BB-F3282A9F0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3292C-57E9-2E48-A5E4-9D6296153E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732ED-4809-44DB-B88C-7403D428C768}" type="datetimeFigureOut">
              <a:rPr lang="en-SG" smtClean="0"/>
              <a:t>12/5/26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D3CA1-BBC8-4EA8-976F-2D6C5E2B96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A46B3-F120-A354-0F55-B51D13A0B7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B89F3-E9A7-403A-943E-570CCC87893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24590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5E590-5E09-409C-A49F-DADF48F50E75}" type="datetimeFigureOut">
              <a:rPr lang="en-US" smtClean="0"/>
              <a:t>5/12/26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70CAA-843A-4533-99E4-0BDFDF891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9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684" r:id="rId1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75414"/>
            <a:ext cx="18288000" cy="8213271"/>
          </a:xfrm>
          <a:prstGeom prst="rect">
            <a:avLst/>
          </a:prstGeom>
          <a:solidFill>
            <a:srgbClr val="224D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25" dirty="0">
              <a:solidFill>
                <a:srgbClr val="0070C0"/>
              </a:solidFill>
            </a:endParaRPr>
          </a:p>
        </p:txBody>
      </p:sp>
      <p:sp>
        <p:nvSpPr>
          <p:cNvPr id="8" name="Text Box 43"/>
          <p:cNvSpPr txBox="1">
            <a:spLocks noChangeArrowheads="1"/>
          </p:cNvSpPr>
          <p:nvPr/>
        </p:nvSpPr>
        <p:spPr bwMode="auto">
          <a:xfrm>
            <a:off x="2195763" y="519910"/>
            <a:ext cx="13896474" cy="2162151"/>
          </a:xfrm>
          <a:prstGeom prst="rect">
            <a:avLst/>
          </a:prstGeom>
          <a:noFill/>
          <a:ln>
            <a:noFill/>
          </a:ln>
        </p:spPr>
        <p:txBody>
          <a:bodyPr lIns="0" tIns="82296" rIns="0"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6000" b="1" dirty="0">
                <a:solidFill>
                  <a:schemeClr val="accent2"/>
                </a:solidFill>
                <a:latin typeface="Franklin Gothic Book" panose="020B0503020102020204" pitchFamily="34" charset="0"/>
                <a:ea typeface="Adobe Fan Heiti Std B"/>
                <a:cs typeface="Arial" panose="020B0604020202020204" pitchFamily="34" charset="0"/>
              </a:rPr>
              <a:t>The CML CMI Database 2017-</a:t>
            </a:r>
          </a:p>
          <a:p>
            <a:pPr algn="ctr"/>
            <a:endParaRPr lang="en-SG" altLang="en-US" sz="2025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  <a:cs typeface="Adobe Arabic" panose="02040503050201020203" pitchFamily="18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908B8D5-C7B3-4AF8-A274-DD3F18B259C3}"/>
              </a:ext>
            </a:extLst>
          </p:cNvPr>
          <p:cNvGrpSpPr/>
          <p:nvPr/>
        </p:nvGrpSpPr>
        <p:grpSpPr>
          <a:xfrm>
            <a:off x="5220593" y="8368325"/>
            <a:ext cx="8178541" cy="1816236"/>
            <a:chOff x="5220593" y="8368325"/>
            <a:chExt cx="8178541" cy="181623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5774" y="8523963"/>
              <a:ext cx="5633360" cy="1504959"/>
            </a:xfrm>
            <a:prstGeom prst="rect">
              <a:avLst/>
            </a:prstGeom>
          </p:spPr>
        </p:pic>
        <p:pic>
          <p:nvPicPr>
            <p:cNvPr id="11" name="Picture 10" descr="Logo&#10;&#10;Description automatically generated">
              <a:extLst>
                <a:ext uri="{FF2B5EF4-FFF2-40B4-BE49-F238E27FC236}">
                  <a16:creationId xmlns:a16="http://schemas.microsoft.com/office/drawing/2014/main" id="{E942BF21-9F09-49E7-9A76-6FB3CA8E1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593" y="8368325"/>
              <a:ext cx="1816236" cy="1816236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927DA06-43CA-46ED-8D8D-FD086C3E39B8}"/>
              </a:ext>
            </a:extLst>
          </p:cNvPr>
          <p:cNvSpPr txBox="1"/>
          <p:nvPr/>
        </p:nvSpPr>
        <p:spPr>
          <a:xfrm>
            <a:off x="0" y="6490304"/>
            <a:ext cx="1828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/>
                </a:solidFill>
                <a:latin typeface="Franklin Gothic Book" panose="020B0503020102020204" pitchFamily="34" charset="0"/>
                <a:ea typeface="Adobe Fan Heiti Std B"/>
                <a:cs typeface="Times New Roman" panose="02020603050405020304" pitchFamily="18" charset="0"/>
              </a:rPr>
              <a:t>Professor Stephen Girvin FRSA AFNI</a:t>
            </a:r>
          </a:p>
          <a:p>
            <a:pPr algn="ctr"/>
            <a:r>
              <a:rPr lang="en-US" sz="3600" dirty="0">
                <a:solidFill>
                  <a:schemeClr val="accent2"/>
                </a:solidFill>
                <a:latin typeface="Franklin Gothic Book" panose="020B0503020102020204" pitchFamily="34" charset="0"/>
                <a:ea typeface="Adobe Fan Heiti Std B"/>
                <a:cs typeface="Times New Roman" panose="02020603050405020304" pitchFamily="18" charset="0"/>
              </a:rPr>
              <a:t>Director, Centre for Maritime Law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0E0D5A1-0E37-47FC-A1A4-1311F24F1F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589" y="1593075"/>
            <a:ext cx="6030578" cy="458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5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37023D9-A9BB-4022-A5BE-FFBEC58CA6B2}"/>
              </a:ext>
            </a:extLst>
          </p:cNvPr>
          <p:cNvSpPr/>
          <p:nvPr/>
        </p:nvSpPr>
        <p:spPr>
          <a:xfrm>
            <a:off x="0" y="0"/>
            <a:ext cx="18288000" cy="8213271"/>
          </a:xfrm>
          <a:prstGeom prst="rect">
            <a:avLst/>
          </a:prstGeom>
          <a:solidFill>
            <a:srgbClr val="224D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25" dirty="0">
              <a:solidFill>
                <a:srgbClr val="0070C0"/>
              </a:solidFill>
            </a:endParaRPr>
          </a:p>
        </p:txBody>
      </p:sp>
      <p:sp>
        <p:nvSpPr>
          <p:cNvPr id="8" name="Text Box 43"/>
          <p:cNvSpPr txBox="1">
            <a:spLocks noChangeArrowheads="1"/>
          </p:cNvSpPr>
          <p:nvPr/>
        </p:nvSpPr>
        <p:spPr bwMode="auto">
          <a:xfrm>
            <a:off x="2195763" y="554423"/>
            <a:ext cx="13896474" cy="2162151"/>
          </a:xfrm>
          <a:prstGeom prst="rect">
            <a:avLst/>
          </a:prstGeom>
          <a:noFill/>
          <a:ln>
            <a:noFill/>
          </a:ln>
        </p:spPr>
        <p:txBody>
          <a:bodyPr lIns="0" tIns="82296" rIns="0"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SG" altLang="en-US" sz="2025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  <a:cs typeface="Adobe Arabic" panose="02040503050201020203" pitchFamily="18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6945B2-21DE-95DA-51B4-4F1CA77C3F1E}"/>
              </a:ext>
            </a:extLst>
          </p:cNvPr>
          <p:cNvSpPr txBox="1"/>
          <p:nvPr/>
        </p:nvSpPr>
        <p:spPr>
          <a:xfrm>
            <a:off x="2663280" y="258077"/>
            <a:ext cx="12853428" cy="729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accent2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Random database facts</a:t>
            </a:r>
          </a:p>
          <a:p>
            <a:pPr algn="ctr"/>
            <a:endParaRPr lang="en-US" sz="3000" b="1" dirty="0">
              <a:solidFill>
                <a:schemeClr val="bg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chemeClr val="accent2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Oldest case</a:t>
            </a:r>
            <a:r>
              <a:rPr lang="en-US" sz="48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: </a:t>
            </a:r>
            <a:r>
              <a:rPr lang="en-US" sz="4800" i="1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The HMS Archer </a:t>
            </a:r>
            <a:r>
              <a:rPr lang="en-US" sz="48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[1919] P 1 (Collision Convention 1910)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chemeClr val="accent2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Most recent case</a:t>
            </a:r>
            <a:r>
              <a:rPr lang="en-US" sz="48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: </a:t>
            </a:r>
            <a:r>
              <a:rPr lang="en-SG" sz="4800" i="1" dirty="0">
                <a:solidFill>
                  <a:schemeClr val="bg2"/>
                </a:solidFill>
                <a:latin typeface="Franklin Gothic Book" panose="020B0503020102020204" pitchFamily="34" charset="0"/>
              </a:rPr>
              <a:t>Dayan v Norwegian Cruise Line</a:t>
            </a:r>
            <a:r>
              <a:rPr lang="en-SG" sz="4800" dirty="0">
                <a:solidFill>
                  <a:schemeClr val="bg2"/>
                </a:solidFill>
                <a:latin typeface="Franklin Gothic Book" panose="020B0503020102020204" pitchFamily="34" charset="0"/>
              </a:rPr>
              <a:t>, Quebec C, 29 January 2026 (Athens)</a:t>
            </a:r>
            <a:endParaRPr lang="en-US" sz="4800" dirty="0">
              <a:solidFill>
                <a:schemeClr val="bg2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chemeClr val="accent2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Most accessed cases</a:t>
            </a:r>
            <a:r>
              <a:rPr lang="en-US" sz="48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: (</a:t>
            </a:r>
            <a:r>
              <a:rPr lang="en-US" sz="4800" dirty="0" err="1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i</a:t>
            </a:r>
            <a:r>
              <a:rPr lang="en-US" sz="48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) </a:t>
            </a:r>
            <a:r>
              <a:rPr lang="en-US" sz="4800" i="1" dirty="0" err="1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Magallona</a:t>
            </a:r>
            <a:r>
              <a:rPr lang="en-US" sz="4800" i="1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v Ermita </a:t>
            </a:r>
            <a:r>
              <a:rPr lang="en-US" sz="48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(2011) Sup Ct Manila (UNCLOS); (ii) </a:t>
            </a:r>
            <a:r>
              <a:rPr lang="en-US" sz="4800" i="1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MV Elisabeth v Harwan Investment &amp; Trading Pvt Ltd </a:t>
            </a:r>
            <a:r>
              <a:rPr lang="en-US" sz="48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(1992) Sup Ct India (Ship arrest);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F9BC7D3-8E07-4016-8996-9DC489A1433C}"/>
              </a:ext>
            </a:extLst>
          </p:cNvPr>
          <p:cNvGrpSpPr/>
          <p:nvPr/>
        </p:nvGrpSpPr>
        <p:grpSpPr>
          <a:xfrm>
            <a:off x="5220593" y="8368325"/>
            <a:ext cx="8178541" cy="1816236"/>
            <a:chOff x="5220593" y="8368325"/>
            <a:chExt cx="8178541" cy="181623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16C2259-B259-4275-8498-A55562910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5774" y="8523963"/>
              <a:ext cx="5633360" cy="1504959"/>
            </a:xfrm>
            <a:prstGeom prst="rect">
              <a:avLst/>
            </a:prstGeom>
          </p:spPr>
        </p:pic>
        <p:pic>
          <p:nvPicPr>
            <p:cNvPr id="12" name="Picture 11" descr="Logo&#10;&#10;Description automatically generated">
              <a:extLst>
                <a:ext uri="{FF2B5EF4-FFF2-40B4-BE49-F238E27FC236}">
                  <a16:creationId xmlns:a16="http://schemas.microsoft.com/office/drawing/2014/main" id="{F4C2B9C5-58CA-4825-AFFC-B5106BF42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593" y="8368325"/>
              <a:ext cx="1816236" cy="18162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1115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5485AE-FAEE-EC9D-E1BB-747844E54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DD07830-59E7-FFC2-0CC8-9A88C5032C5F}"/>
              </a:ext>
            </a:extLst>
          </p:cNvPr>
          <p:cNvSpPr/>
          <p:nvPr/>
        </p:nvSpPr>
        <p:spPr>
          <a:xfrm>
            <a:off x="0" y="0"/>
            <a:ext cx="18288000" cy="8213271"/>
          </a:xfrm>
          <a:prstGeom prst="rect">
            <a:avLst/>
          </a:prstGeom>
          <a:solidFill>
            <a:srgbClr val="224D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25" dirty="0">
              <a:solidFill>
                <a:srgbClr val="0070C0"/>
              </a:solidFill>
            </a:endParaRPr>
          </a:p>
        </p:txBody>
      </p:sp>
      <p:sp>
        <p:nvSpPr>
          <p:cNvPr id="8" name="Text Box 43">
            <a:extLst>
              <a:ext uri="{FF2B5EF4-FFF2-40B4-BE49-F238E27FC236}">
                <a16:creationId xmlns:a16="http://schemas.microsoft.com/office/drawing/2014/main" id="{DFDD8287-C89C-18CF-8A5A-7DC3B98A6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763" y="554423"/>
            <a:ext cx="13896474" cy="2162151"/>
          </a:xfrm>
          <a:prstGeom prst="rect">
            <a:avLst/>
          </a:prstGeom>
          <a:noFill/>
          <a:ln>
            <a:noFill/>
          </a:ln>
        </p:spPr>
        <p:txBody>
          <a:bodyPr lIns="0" tIns="82296" rIns="0"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SG" altLang="en-US" sz="2025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  <a:cs typeface="Adobe Arabic" panose="02040503050201020203" pitchFamily="18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52198B-66DF-7372-A078-D689F6ABEECA}"/>
              </a:ext>
            </a:extLst>
          </p:cNvPr>
          <p:cNvSpPr txBox="1"/>
          <p:nvPr/>
        </p:nvSpPr>
        <p:spPr>
          <a:xfrm>
            <a:off x="2663280" y="258077"/>
            <a:ext cx="12853428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accent2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Random database facts</a:t>
            </a:r>
            <a:endParaRPr lang="en-US" sz="3000" b="1" dirty="0">
              <a:solidFill>
                <a:schemeClr val="bg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algn="ctr"/>
            <a:endParaRPr lang="en-US" sz="3000" b="1" dirty="0">
              <a:solidFill>
                <a:schemeClr val="bg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chemeClr val="accent2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Most accessed cases</a:t>
            </a:r>
            <a:r>
              <a:rPr lang="en-US" sz="4800" b="1" dirty="0">
                <a:solidFill>
                  <a:schemeClr val="bg2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:</a:t>
            </a:r>
            <a:r>
              <a:rPr lang="en-US" sz="4800" b="1" dirty="0">
                <a:solidFill>
                  <a:schemeClr val="accent2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>
                <a:solidFill>
                  <a:schemeClr val="bg2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(iii) </a:t>
            </a:r>
            <a:r>
              <a:rPr lang="en-US" sz="4800" i="1" dirty="0">
                <a:solidFill>
                  <a:schemeClr val="bg2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Pyrene Co Ltd v Scindia Navigation Co Ltd</a:t>
            </a:r>
            <a:r>
              <a:rPr lang="en-US" sz="4800" dirty="0">
                <a:solidFill>
                  <a:schemeClr val="bg2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(1954) QBD (Hague Rules)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chemeClr val="accent2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Least accessed case</a:t>
            </a:r>
            <a:r>
              <a:rPr lang="en-US" sz="48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: </a:t>
            </a:r>
            <a:r>
              <a:rPr lang="it-IT" sz="4800" i="1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Angsley Investments Ltd v Jupiter Denizcilik Tasimacilik Mumessillik San Ve Ticaret Ltd Sirketi </a:t>
            </a:r>
            <a:r>
              <a:rPr lang="it-IT" sz="48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(2023) (Arrest Convention 1999)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CD1DBDE-D30A-2B86-95FD-9228664F70F2}"/>
              </a:ext>
            </a:extLst>
          </p:cNvPr>
          <p:cNvGrpSpPr/>
          <p:nvPr/>
        </p:nvGrpSpPr>
        <p:grpSpPr>
          <a:xfrm>
            <a:off x="5220593" y="8368325"/>
            <a:ext cx="8178541" cy="1816236"/>
            <a:chOff x="5220593" y="8368325"/>
            <a:chExt cx="8178541" cy="181623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6D20728-2F07-AFEE-68E6-B53A9D246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5774" y="8523963"/>
              <a:ext cx="5633360" cy="1504959"/>
            </a:xfrm>
            <a:prstGeom prst="rect">
              <a:avLst/>
            </a:prstGeom>
          </p:spPr>
        </p:pic>
        <p:pic>
          <p:nvPicPr>
            <p:cNvPr id="12" name="Picture 11" descr="Logo&#10;&#10;Description automatically generated">
              <a:extLst>
                <a:ext uri="{FF2B5EF4-FFF2-40B4-BE49-F238E27FC236}">
                  <a16:creationId xmlns:a16="http://schemas.microsoft.com/office/drawing/2014/main" id="{69D16E35-4E20-4081-F4B3-6385B2C4E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593" y="8368325"/>
              <a:ext cx="1816236" cy="18162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6926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297EF-555E-9DD0-9DA8-05B0986E4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BB61D22-383D-9585-5D91-6BB2DE897909}"/>
              </a:ext>
            </a:extLst>
          </p:cNvPr>
          <p:cNvSpPr/>
          <p:nvPr/>
        </p:nvSpPr>
        <p:spPr>
          <a:xfrm>
            <a:off x="0" y="0"/>
            <a:ext cx="18288000" cy="8213271"/>
          </a:xfrm>
          <a:prstGeom prst="rect">
            <a:avLst/>
          </a:prstGeom>
          <a:solidFill>
            <a:srgbClr val="224D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25" dirty="0">
              <a:solidFill>
                <a:srgbClr val="0070C0"/>
              </a:solidFill>
            </a:endParaRPr>
          </a:p>
        </p:txBody>
      </p:sp>
      <p:sp>
        <p:nvSpPr>
          <p:cNvPr id="8" name="Text Box 43">
            <a:extLst>
              <a:ext uri="{FF2B5EF4-FFF2-40B4-BE49-F238E27FC236}">
                <a16:creationId xmlns:a16="http://schemas.microsoft.com/office/drawing/2014/main" id="{EB9E350F-46DA-A253-4715-4C3937582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763" y="554423"/>
            <a:ext cx="13896474" cy="2162151"/>
          </a:xfrm>
          <a:prstGeom prst="rect">
            <a:avLst/>
          </a:prstGeom>
          <a:noFill/>
          <a:ln>
            <a:noFill/>
          </a:ln>
        </p:spPr>
        <p:txBody>
          <a:bodyPr lIns="0" tIns="82296" rIns="0"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SG" altLang="en-US" sz="2025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  <a:cs typeface="Adobe Arabic" panose="02040503050201020203" pitchFamily="18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9EA7F9-5398-6048-52A4-2CFB4A298C28}"/>
              </a:ext>
            </a:extLst>
          </p:cNvPr>
          <p:cNvSpPr txBox="1"/>
          <p:nvPr/>
        </p:nvSpPr>
        <p:spPr>
          <a:xfrm>
            <a:off x="2663280" y="258077"/>
            <a:ext cx="12853428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accent2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Random database facts (contd.)</a:t>
            </a:r>
            <a:endParaRPr lang="en-US" sz="3000" b="1" dirty="0">
              <a:solidFill>
                <a:schemeClr val="bg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algn="ctr"/>
            <a:endParaRPr lang="en-US" sz="3000" b="1" dirty="0">
              <a:solidFill>
                <a:schemeClr val="bg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it-IT" sz="4800" b="1" dirty="0">
                <a:solidFill>
                  <a:schemeClr val="accent2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Jurisdictions</a:t>
            </a:r>
            <a:r>
              <a:rPr lang="it-IT" sz="48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: USA (365), UK (353), France (182), Spain (172), Netherlands (106), Australia (101), India (98), Turkïye (82), Singapore (69) ...</a:t>
            </a:r>
            <a:endParaRPr lang="en-US" sz="4800" dirty="0">
              <a:solidFill>
                <a:schemeClr val="bg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B516A49-5FF3-09DA-BF53-16CB698F7139}"/>
              </a:ext>
            </a:extLst>
          </p:cNvPr>
          <p:cNvGrpSpPr/>
          <p:nvPr/>
        </p:nvGrpSpPr>
        <p:grpSpPr>
          <a:xfrm>
            <a:off x="5220593" y="8368325"/>
            <a:ext cx="8178541" cy="1816236"/>
            <a:chOff x="5220593" y="8368325"/>
            <a:chExt cx="8178541" cy="181623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47B08CD-9C75-361C-C955-E94052CE7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5774" y="8523963"/>
              <a:ext cx="5633360" cy="1504959"/>
            </a:xfrm>
            <a:prstGeom prst="rect">
              <a:avLst/>
            </a:prstGeom>
          </p:spPr>
        </p:pic>
        <p:pic>
          <p:nvPicPr>
            <p:cNvPr id="12" name="Picture 11" descr="Logo&#10;&#10;Description automatically generated">
              <a:extLst>
                <a:ext uri="{FF2B5EF4-FFF2-40B4-BE49-F238E27FC236}">
                  <a16:creationId xmlns:a16="http://schemas.microsoft.com/office/drawing/2014/main" id="{E60D5F21-25A1-ACAF-7D28-A6D5982CB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593" y="8368325"/>
              <a:ext cx="1816236" cy="18162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5844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4979A50-C4B5-4B92-BC3D-C8E036ADC160}"/>
              </a:ext>
            </a:extLst>
          </p:cNvPr>
          <p:cNvSpPr/>
          <p:nvPr/>
        </p:nvSpPr>
        <p:spPr>
          <a:xfrm>
            <a:off x="0" y="0"/>
            <a:ext cx="18288000" cy="8213271"/>
          </a:xfrm>
          <a:prstGeom prst="rect">
            <a:avLst/>
          </a:prstGeom>
          <a:solidFill>
            <a:srgbClr val="224D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25" dirty="0">
              <a:solidFill>
                <a:srgbClr val="0070C0"/>
              </a:solidFill>
            </a:endParaRPr>
          </a:p>
        </p:txBody>
      </p:sp>
      <p:sp>
        <p:nvSpPr>
          <p:cNvPr id="8" name="Text Box 43"/>
          <p:cNvSpPr txBox="1">
            <a:spLocks noChangeArrowheads="1"/>
          </p:cNvSpPr>
          <p:nvPr/>
        </p:nvSpPr>
        <p:spPr bwMode="auto">
          <a:xfrm>
            <a:off x="2195763" y="554423"/>
            <a:ext cx="13896474" cy="2162151"/>
          </a:xfrm>
          <a:prstGeom prst="rect">
            <a:avLst/>
          </a:prstGeom>
          <a:noFill/>
          <a:ln>
            <a:noFill/>
          </a:ln>
        </p:spPr>
        <p:txBody>
          <a:bodyPr lIns="0" tIns="82296" rIns="0"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SG" altLang="en-US" sz="2025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  <a:cs typeface="Adobe Arabic" panose="02040503050201020203" pitchFamily="18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BC195E-DC2F-8551-3779-A1BD3E9ECED3}"/>
              </a:ext>
            </a:extLst>
          </p:cNvPr>
          <p:cNvSpPr txBox="1"/>
          <p:nvPr/>
        </p:nvSpPr>
        <p:spPr>
          <a:xfrm>
            <a:off x="2879304" y="390973"/>
            <a:ext cx="12529392" cy="7386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5400" b="1" dirty="0">
                <a:solidFill>
                  <a:schemeClr val="accent2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Many hands make light work ...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MPA (Maritime &amp; Port Authority), SMI (Singapore Maritime Institute), </a:t>
            </a:r>
            <a:r>
              <a:rPr lang="en-US" sz="4200" dirty="0" err="1">
                <a:solidFill>
                  <a:schemeClr val="accent2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Ms</a:t>
            </a:r>
            <a:r>
              <a:rPr lang="en-US" sz="4200" dirty="0">
                <a:solidFill>
                  <a:schemeClr val="accent2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Tan Beng Tee </a:t>
            </a:r>
            <a:r>
              <a:rPr lang="en-US" sz="42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(now with Singapore Maritime Foundation (SMF))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200" dirty="0" err="1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Websparks</a:t>
            </a:r>
            <a:r>
              <a:rPr lang="en-US" sz="42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Pte Ltd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SG" sz="4200" dirty="0">
                <a:solidFill>
                  <a:schemeClr val="accent2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General Editor, Professor Paul Myburgh</a:t>
            </a:r>
            <a:r>
              <a:rPr lang="en-SG" sz="42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, CML research staff (past and present)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SG" sz="4200" dirty="0">
                <a:solidFill>
                  <a:schemeClr val="accent2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Lawrence Teh </a:t>
            </a:r>
            <a:r>
              <a:rPr lang="en-SG" sz="42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(CMI Administrator), and </a:t>
            </a:r>
            <a:r>
              <a:rPr lang="en-SG" sz="4200" dirty="0">
                <a:solidFill>
                  <a:schemeClr val="accent2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Taco van der Valk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SG" sz="42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Rowena Goh and Jothi Bhavani (CML admin)</a:t>
            </a:r>
            <a:endParaRPr lang="en-SG" sz="42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/>
            <a:r>
              <a:rPr lang="en-SG" sz="4200" b="1" dirty="0">
                <a:solidFill>
                  <a:schemeClr val="accent2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To the Next 3,000+ Cases! Cheers!</a:t>
            </a:r>
            <a:endParaRPr lang="en-US" sz="4200" b="1" dirty="0">
              <a:solidFill>
                <a:schemeClr val="accent2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74A0D4B-271C-42F5-8122-77BE5E91C5AB}"/>
              </a:ext>
            </a:extLst>
          </p:cNvPr>
          <p:cNvGrpSpPr/>
          <p:nvPr/>
        </p:nvGrpSpPr>
        <p:grpSpPr>
          <a:xfrm>
            <a:off x="5220593" y="8368325"/>
            <a:ext cx="8178541" cy="1816236"/>
            <a:chOff x="5220593" y="8368325"/>
            <a:chExt cx="8178541" cy="181623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5182145-4D43-486E-9435-73C9643AB5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5774" y="8523963"/>
              <a:ext cx="5633360" cy="1504959"/>
            </a:xfrm>
            <a:prstGeom prst="rect">
              <a:avLst/>
            </a:prstGeom>
          </p:spPr>
        </p:pic>
        <p:pic>
          <p:nvPicPr>
            <p:cNvPr id="12" name="Picture 11" descr="Logo&#10;&#10;Description automatically generated">
              <a:extLst>
                <a:ext uri="{FF2B5EF4-FFF2-40B4-BE49-F238E27FC236}">
                  <a16:creationId xmlns:a16="http://schemas.microsoft.com/office/drawing/2014/main" id="{5A94DA13-33BF-4F73-9EE9-4712B8BC9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593" y="8368325"/>
              <a:ext cx="1816236" cy="18162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5012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8F50790-9F9E-444E-A881-21CF17C49630}"/>
              </a:ext>
            </a:extLst>
          </p:cNvPr>
          <p:cNvSpPr/>
          <p:nvPr/>
        </p:nvSpPr>
        <p:spPr>
          <a:xfrm>
            <a:off x="0" y="0"/>
            <a:ext cx="18288000" cy="8213271"/>
          </a:xfrm>
          <a:prstGeom prst="rect">
            <a:avLst/>
          </a:prstGeom>
          <a:solidFill>
            <a:srgbClr val="224D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25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D91B36-08FA-48B9-8C56-66FA08EA6903}"/>
              </a:ext>
            </a:extLst>
          </p:cNvPr>
          <p:cNvSpPr txBox="1"/>
          <p:nvPr/>
        </p:nvSpPr>
        <p:spPr>
          <a:xfrm>
            <a:off x="2285999" y="2684021"/>
            <a:ext cx="1371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200" b="1" dirty="0">
                <a:solidFill>
                  <a:schemeClr val="bg1"/>
                </a:solidFill>
                <a:latin typeface="Franklin Gothic Book" panose="020B0503020102020204" pitchFamily="34" charset="0"/>
                <a:ea typeface="Adobe Fan Heiti Std B"/>
                <a:cs typeface="Times New Roman" panose="02020603050405020304" pitchFamily="18" charset="0"/>
              </a:rPr>
              <a:t>Thank you for your attention</a:t>
            </a:r>
          </a:p>
          <a:p>
            <a:pPr algn="ctr"/>
            <a:endParaRPr lang="en-US" altLang="en-US" sz="5400" b="1" dirty="0">
              <a:solidFill>
                <a:schemeClr val="bg1"/>
              </a:solidFill>
              <a:ea typeface="Adobe Fan Heiti Std B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EFED25-C53A-4586-907A-CB8A2F0F2A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221" y="3658350"/>
            <a:ext cx="3211233" cy="26769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14CCA2D-5DE5-419E-BB17-826D1ECAB536}"/>
              </a:ext>
            </a:extLst>
          </p:cNvPr>
          <p:cNvGrpSpPr/>
          <p:nvPr/>
        </p:nvGrpSpPr>
        <p:grpSpPr>
          <a:xfrm>
            <a:off x="5220593" y="8368325"/>
            <a:ext cx="8178541" cy="1816236"/>
            <a:chOff x="5220593" y="8368325"/>
            <a:chExt cx="8178541" cy="181623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AA27EC6-F721-40BA-A36F-A30A64F77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5774" y="8523963"/>
              <a:ext cx="5633360" cy="1504959"/>
            </a:xfrm>
            <a:prstGeom prst="rect">
              <a:avLst/>
            </a:prstGeom>
          </p:spPr>
        </p:pic>
        <p:pic>
          <p:nvPicPr>
            <p:cNvPr id="16" name="Picture 15" descr="Logo&#10;&#10;Description automatically generated">
              <a:extLst>
                <a:ext uri="{FF2B5EF4-FFF2-40B4-BE49-F238E27FC236}">
                  <a16:creationId xmlns:a16="http://schemas.microsoft.com/office/drawing/2014/main" id="{B91833E1-2470-4E50-AAED-27170E706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593" y="8368325"/>
              <a:ext cx="1816236" cy="1816236"/>
            </a:xfrm>
            <a:prstGeom prst="rect">
              <a:avLst/>
            </a:prstGeom>
          </p:spPr>
        </p:pic>
      </p:grpSp>
      <p:sp>
        <p:nvSpPr>
          <p:cNvPr id="17" name="Text Box 43">
            <a:extLst>
              <a:ext uri="{FF2B5EF4-FFF2-40B4-BE49-F238E27FC236}">
                <a16:creationId xmlns:a16="http://schemas.microsoft.com/office/drawing/2014/main" id="{8EC526EB-30D9-4E6B-AF90-8AAD73562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763" y="519910"/>
            <a:ext cx="13896474" cy="1853419"/>
          </a:xfrm>
          <a:prstGeom prst="rect">
            <a:avLst/>
          </a:prstGeom>
          <a:noFill/>
          <a:ln>
            <a:noFill/>
          </a:ln>
        </p:spPr>
        <p:txBody>
          <a:bodyPr lIns="0" tIns="82296" rIns="0"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6000" b="1" dirty="0">
                <a:solidFill>
                  <a:schemeClr val="accent2"/>
                </a:solidFill>
                <a:latin typeface="Franklin Gothic Book" panose="020B0503020102020204" pitchFamily="34" charset="0"/>
                <a:ea typeface="Adobe Fan Heiti Std B"/>
                <a:cs typeface="Arial" panose="020B0604020202020204" pitchFamily="34" charset="0"/>
              </a:rPr>
              <a:t>CML CMI Database 2017-</a:t>
            </a:r>
          </a:p>
          <a:p>
            <a:pPr algn="ctr"/>
            <a:endParaRPr lang="en-SG" altLang="en-US" sz="2025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  <a:cs typeface="Adobe Arabic" panose="02040503050201020203" pitchFamily="18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1F2463-58E3-4DA8-BCAE-3EA8A5903F2B}"/>
              </a:ext>
            </a:extLst>
          </p:cNvPr>
          <p:cNvSpPr txBox="1"/>
          <p:nvPr/>
        </p:nvSpPr>
        <p:spPr>
          <a:xfrm>
            <a:off x="0" y="6490304"/>
            <a:ext cx="1828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/>
                </a:solidFill>
                <a:latin typeface="Franklin Gothic Book" panose="020B0503020102020204" pitchFamily="34" charset="0"/>
                <a:ea typeface="Adobe Fan Heiti Std B"/>
                <a:cs typeface="Times New Roman" panose="02020603050405020304" pitchFamily="18" charset="0"/>
              </a:rPr>
              <a:t>15 May 2026, 9.00-10.30am (Louvre Room II)</a:t>
            </a:r>
          </a:p>
          <a:p>
            <a:pPr algn="ctr"/>
            <a:r>
              <a:rPr lang="en-US" sz="3600" dirty="0" err="1">
                <a:solidFill>
                  <a:schemeClr val="accent2"/>
                </a:solidFill>
                <a:latin typeface="Franklin Gothic Book" panose="020B0503020102020204" pitchFamily="34" charset="0"/>
                <a:ea typeface="Adobe Fan Heiti Std B"/>
                <a:cs typeface="Times New Roman" panose="02020603050405020304" pitchFamily="18" charset="0"/>
              </a:rPr>
              <a:t>Comité</a:t>
            </a:r>
            <a:r>
              <a:rPr lang="en-US" sz="3600" dirty="0">
                <a:solidFill>
                  <a:schemeClr val="accent2"/>
                </a:solidFill>
                <a:latin typeface="Franklin Gothic Book" panose="020B0503020102020204" pitchFamily="34" charset="0"/>
                <a:ea typeface="Adobe Fan Heiti Std B"/>
                <a:cs typeface="Times New Roman" panose="02020603050405020304" pitchFamily="18" charset="0"/>
              </a:rPr>
              <a:t> Maritime International Rio 2026</a:t>
            </a:r>
          </a:p>
        </p:txBody>
      </p:sp>
    </p:spTree>
    <p:extLst>
      <p:ext uri="{BB962C8B-B14F-4D97-AF65-F5344CB8AC3E}">
        <p14:creationId xmlns:p14="http://schemas.microsoft.com/office/powerpoint/2010/main" val="3947760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1F7894-37EA-4153-95D0-DE87D8D8737E}"/>
              </a:ext>
            </a:extLst>
          </p:cNvPr>
          <p:cNvSpPr/>
          <p:nvPr/>
        </p:nvSpPr>
        <p:spPr>
          <a:xfrm>
            <a:off x="0" y="0"/>
            <a:ext cx="18288000" cy="8213271"/>
          </a:xfrm>
          <a:prstGeom prst="rect">
            <a:avLst/>
          </a:prstGeom>
          <a:solidFill>
            <a:srgbClr val="224D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25" dirty="0">
              <a:solidFill>
                <a:srgbClr val="0070C0"/>
              </a:solidFill>
            </a:endParaRPr>
          </a:p>
        </p:txBody>
      </p:sp>
      <p:sp>
        <p:nvSpPr>
          <p:cNvPr id="8" name="Text Box 43"/>
          <p:cNvSpPr txBox="1">
            <a:spLocks noChangeArrowheads="1"/>
          </p:cNvSpPr>
          <p:nvPr/>
        </p:nvSpPr>
        <p:spPr bwMode="auto">
          <a:xfrm>
            <a:off x="2195763" y="554423"/>
            <a:ext cx="13896474" cy="2162151"/>
          </a:xfrm>
          <a:prstGeom prst="rect">
            <a:avLst/>
          </a:prstGeom>
          <a:noFill/>
          <a:ln>
            <a:noFill/>
          </a:ln>
        </p:spPr>
        <p:txBody>
          <a:bodyPr lIns="0" tIns="82296" rIns="0"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SG" altLang="en-US" sz="2025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  <a:cs typeface="Adobe Arabic" panose="02040503050201020203" pitchFamily="18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86811E-DADF-F1C7-1372-7B36E1250296}"/>
              </a:ext>
            </a:extLst>
          </p:cNvPr>
          <p:cNvSpPr txBox="1"/>
          <p:nvPr/>
        </p:nvSpPr>
        <p:spPr>
          <a:xfrm>
            <a:off x="2663280" y="258077"/>
            <a:ext cx="13069452" cy="6878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accent2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Montreal Declaration on Free Access to Law</a:t>
            </a:r>
          </a:p>
          <a:p>
            <a:pPr algn="l"/>
            <a:endParaRPr lang="en-US" sz="2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Public legal information from all countries and international institutions is part of the </a:t>
            </a:r>
            <a:r>
              <a:rPr lang="en-SG" sz="3600" b="1" dirty="0">
                <a:solidFill>
                  <a:schemeClr val="accent2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common heritage </a:t>
            </a:r>
            <a:r>
              <a:rPr lang="en-US" sz="3600" b="1" dirty="0">
                <a:solidFill>
                  <a:schemeClr val="accent2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of humanity</a:t>
            </a:r>
            <a:endParaRPr lang="en-US" sz="3600" dirty="0">
              <a:solidFill>
                <a:schemeClr val="bg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Maximising</a:t>
            </a:r>
            <a:r>
              <a:rPr lang="en-US" sz="36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access to this information promotes </a:t>
            </a:r>
            <a:r>
              <a:rPr lang="en-US" sz="3600" b="1" dirty="0">
                <a:solidFill>
                  <a:schemeClr val="accent2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justice and </a:t>
            </a:r>
            <a:r>
              <a:rPr lang="en-SG" sz="3600" b="1" dirty="0">
                <a:solidFill>
                  <a:schemeClr val="accent2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the rule of law</a:t>
            </a:r>
            <a:endParaRPr lang="en-SG" sz="3600" dirty="0">
              <a:solidFill>
                <a:schemeClr val="bg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Public legal information is digital common property and should be </a:t>
            </a:r>
            <a:r>
              <a:rPr lang="en-US" sz="3600" b="1" dirty="0">
                <a:solidFill>
                  <a:schemeClr val="accent2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accessible to all on a </a:t>
            </a:r>
            <a:r>
              <a:rPr lang="en-SG" sz="3600" b="1" dirty="0">
                <a:solidFill>
                  <a:schemeClr val="accent2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non-profit basis and free of charge</a:t>
            </a:r>
            <a:endParaRPr lang="en-SG" sz="3600" dirty="0">
              <a:solidFill>
                <a:schemeClr val="bg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Organisations</a:t>
            </a:r>
            <a:r>
              <a:rPr lang="en-US" sz="36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such as legal information institutes have the right to publish public legal </a:t>
            </a:r>
            <a:r>
              <a:rPr lang="en-SG" sz="36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information and </a:t>
            </a:r>
            <a:r>
              <a:rPr lang="en-US" sz="36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the </a:t>
            </a:r>
            <a:r>
              <a:rPr lang="en-US" sz="3600" b="1" dirty="0">
                <a:solidFill>
                  <a:schemeClr val="accent2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government bodies that create or control that information should provide access to it so that it can be published by other parties</a:t>
            </a:r>
            <a:endParaRPr lang="en-SG" altLang="en-US" sz="3600" dirty="0">
              <a:solidFill>
                <a:schemeClr val="bg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C62392F-5A87-472E-85A5-0CAC76373847}"/>
              </a:ext>
            </a:extLst>
          </p:cNvPr>
          <p:cNvGrpSpPr/>
          <p:nvPr/>
        </p:nvGrpSpPr>
        <p:grpSpPr>
          <a:xfrm>
            <a:off x="5220593" y="8368325"/>
            <a:ext cx="8178541" cy="1816236"/>
            <a:chOff x="5220593" y="8368325"/>
            <a:chExt cx="8178541" cy="181623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8E48D8A-9E1F-43E5-B10D-FC33DBDBF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5774" y="8523963"/>
              <a:ext cx="5633360" cy="1504959"/>
            </a:xfrm>
            <a:prstGeom prst="rect">
              <a:avLst/>
            </a:prstGeom>
          </p:spPr>
        </p:pic>
        <p:pic>
          <p:nvPicPr>
            <p:cNvPr id="12" name="Picture 11" descr="Logo&#10;&#10;Description automatically generated">
              <a:extLst>
                <a:ext uri="{FF2B5EF4-FFF2-40B4-BE49-F238E27FC236}">
                  <a16:creationId xmlns:a16="http://schemas.microsoft.com/office/drawing/2014/main" id="{B8B8B5B0-0403-4E82-A1C3-E2699867F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593" y="8368325"/>
              <a:ext cx="1816236" cy="18162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9801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6529FEE-D65C-49A9-A16A-5F310C5F1160}"/>
              </a:ext>
            </a:extLst>
          </p:cNvPr>
          <p:cNvSpPr/>
          <p:nvPr/>
        </p:nvSpPr>
        <p:spPr>
          <a:xfrm>
            <a:off x="0" y="0"/>
            <a:ext cx="18288000" cy="8213271"/>
          </a:xfrm>
          <a:prstGeom prst="rect">
            <a:avLst/>
          </a:prstGeom>
          <a:solidFill>
            <a:srgbClr val="224D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25" dirty="0">
              <a:solidFill>
                <a:srgbClr val="0070C0"/>
              </a:solidFill>
            </a:endParaRPr>
          </a:p>
        </p:txBody>
      </p:sp>
      <p:sp>
        <p:nvSpPr>
          <p:cNvPr id="8" name="Text Box 43"/>
          <p:cNvSpPr txBox="1">
            <a:spLocks noChangeArrowheads="1"/>
          </p:cNvSpPr>
          <p:nvPr/>
        </p:nvSpPr>
        <p:spPr bwMode="auto">
          <a:xfrm>
            <a:off x="2195763" y="554423"/>
            <a:ext cx="13896474" cy="2162151"/>
          </a:xfrm>
          <a:prstGeom prst="rect">
            <a:avLst/>
          </a:prstGeom>
          <a:noFill/>
          <a:ln>
            <a:noFill/>
          </a:ln>
        </p:spPr>
        <p:txBody>
          <a:bodyPr lIns="0" tIns="82296" rIns="0"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SG" altLang="en-US" sz="2025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  <a:cs typeface="Adobe Arabic" panose="02040503050201020203" pitchFamily="18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020450-49EB-A9E3-2AAD-95B548C61D59}"/>
              </a:ext>
            </a:extLst>
          </p:cNvPr>
          <p:cNvSpPr txBox="1"/>
          <p:nvPr/>
        </p:nvSpPr>
        <p:spPr>
          <a:xfrm>
            <a:off x="2437037" y="102439"/>
            <a:ext cx="13069452" cy="7709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accent2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Beginnings: 2014</a:t>
            </a:r>
          </a:p>
          <a:p>
            <a:pPr algn="l"/>
            <a:endParaRPr lang="en-US" sz="2700" b="1" dirty="0">
              <a:solidFill>
                <a:schemeClr val="bg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SG" sz="42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mooted by John Hare … Agreement signed between CML and CMI on 2 January 2017 (for five years), renewed on 2 January 2022 (for five years)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SG" sz="42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technical development by </a:t>
            </a:r>
            <a:r>
              <a:rPr lang="en-SG" sz="4200" b="1" dirty="0" err="1">
                <a:solidFill>
                  <a:schemeClr val="accent2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Websparks</a:t>
            </a:r>
            <a:r>
              <a:rPr lang="en-SG" sz="4200" b="1" dirty="0">
                <a:solidFill>
                  <a:schemeClr val="accent2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Pte Ltd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SG" sz="42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modelled on the </a:t>
            </a:r>
            <a:r>
              <a:rPr lang="en-US" sz="42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Pace Law </a:t>
            </a:r>
            <a:r>
              <a:rPr lang="en-US" sz="4200" b="1" dirty="0">
                <a:solidFill>
                  <a:schemeClr val="accent2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Albert H Kritzer CISG Database</a:t>
            </a:r>
            <a:r>
              <a:rPr lang="en-US" sz="42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and Professor Bonell’s </a:t>
            </a:r>
            <a:r>
              <a:rPr lang="en-US" sz="4200" b="1" dirty="0">
                <a:solidFill>
                  <a:schemeClr val="accent2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UNILEX database </a:t>
            </a:r>
            <a:r>
              <a:rPr lang="en-US" sz="42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on the CISG and the UNIDROIT Principles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200" b="1" dirty="0">
                <a:solidFill>
                  <a:schemeClr val="accent2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First case</a:t>
            </a:r>
            <a:r>
              <a:rPr lang="en-US" sz="4200" dirty="0">
                <a:solidFill>
                  <a:schemeClr val="accent2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: </a:t>
            </a:r>
            <a:r>
              <a:rPr lang="en-US" sz="4200" i="1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El Greco (Australia) Pty Ltd v Mediterranean Shipping Co SA </a:t>
            </a:r>
            <a:r>
              <a:rPr lang="en-US" sz="42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[2004] FCAFC 202 (Luci Carey (now Aberdeen))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2049832-7AF8-4E26-9FF4-AC65B2D4AF69}"/>
              </a:ext>
            </a:extLst>
          </p:cNvPr>
          <p:cNvGrpSpPr/>
          <p:nvPr/>
        </p:nvGrpSpPr>
        <p:grpSpPr>
          <a:xfrm>
            <a:off x="5220593" y="8368325"/>
            <a:ext cx="8178541" cy="1816236"/>
            <a:chOff x="5220593" y="8368325"/>
            <a:chExt cx="8178541" cy="181623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E37643F-22E8-4EDF-B136-C41FAD234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5774" y="8523963"/>
              <a:ext cx="5633360" cy="1504959"/>
            </a:xfrm>
            <a:prstGeom prst="rect">
              <a:avLst/>
            </a:prstGeom>
          </p:spPr>
        </p:pic>
        <p:pic>
          <p:nvPicPr>
            <p:cNvPr id="12" name="Picture 11" descr="Logo&#10;&#10;Description automatically generated">
              <a:extLst>
                <a:ext uri="{FF2B5EF4-FFF2-40B4-BE49-F238E27FC236}">
                  <a16:creationId xmlns:a16="http://schemas.microsoft.com/office/drawing/2014/main" id="{81E52805-F3D6-4399-91C1-A5C9097ED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593" y="8368325"/>
              <a:ext cx="1816236" cy="18162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6240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DB56D40-8AF3-40D8-9A43-7DFB3F63E63D}"/>
              </a:ext>
            </a:extLst>
          </p:cNvPr>
          <p:cNvSpPr/>
          <p:nvPr/>
        </p:nvSpPr>
        <p:spPr>
          <a:xfrm>
            <a:off x="0" y="0"/>
            <a:ext cx="18288000" cy="8213271"/>
          </a:xfrm>
          <a:prstGeom prst="rect">
            <a:avLst/>
          </a:prstGeom>
          <a:solidFill>
            <a:srgbClr val="224D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25" dirty="0">
              <a:solidFill>
                <a:srgbClr val="0070C0"/>
              </a:solidFill>
            </a:endParaRPr>
          </a:p>
        </p:txBody>
      </p:sp>
      <p:sp>
        <p:nvSpPr>
          <p:cNvPr id="8" name="Text Box 43"/>
          <p:cNvSpPr txBox="1">
            <a:spLocks noChangeArrowheads="1"/>
          </p:cNvSpPr>
          <p:nvPr/>
        </p:nvSpPr>
        <p:spPr bwMode="auto">
          <a:xfrm>
            <a:off x="2195763" y="554423"/>
            <a:ext cx="13896474" cy="2162151"/>
          </a:xfrm>
          <a:prstGeom prst="rect">
            <a:avLst/>
          </a:prstGeom>
          <a:noFill/>
          <a:ln>
            <a:noFill/>
          </a:ln>
        </p:spPr>
        <p:txBody>
          <a:bodyPr lIns="0" tIns="82296" rIns="0"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SG" altLang="en-US" sz="2025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  <a:cs typeface="Adobe Arabic" panose="02040503050201020203" pitchFamily="18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251275-C7E8-F7D6-5D51-2EE0C922BE69}"/>
              </a:ext>
            </a:extLst>
          </p:cNvPr>
          <p:cNvSpPr txBox="1"/>
          <p:nvPr/>
        </p:nvSpPr>
        <p:spPr>
          <a:xfrm>
            <a:off x="2771292" y="258078"/>
            <a:ext cx="12745416" cy="7155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accent2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Now We are All Grown Up</a:t>
            </a:r>
          </a:p>
          <a:p>
            <a:pPr algn="l"/>
            <a:endParaRPr lang="en-US" sz="2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currently </a:t>
            </a:r>
            <a:r>
              <a:rPr lang="en-US" sz="4200" b="1" dirty="0">
                <a:solidFill>
                  <a:schemeClr val="accent2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2,808</a:t>
            </a:r>
            <a:r>
              <a:rPr lang="en-US" sz="42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decisions and counting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decisions from </a:t>
            </a:r>
            <a:r>
              <a:rPr lang="en-US" sz="4200" b="1" dirty="0">
                <a:solidFill>
                  <a:schemeClr val="accent2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88 jurisdictions</a:t>
            </a:r>
            <a:r>
              <a:rPr lang="en-US" sz="42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, from </a:t>
            </a:r>
            <a:r>
              <a:rPr lang="en-US" sz="4200" b="1" dirty="0">
                <a:solidFill>
                  <a:schemeClr val="accent2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Antigua and Barbuda</a:t>
            </a:r>
            <a:r>
              <a:rPr lang="en-US" sz="42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to </a:t>
            </a:r>
            <a:r>
              <a:rPr lang="en-US" sz="4200" b="1" dirty="0">
                <a:solidFill>
                  <a:schemeClr val="accent2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Vanuatu</a:t>
            </a:r>
            <a:r>
              <a:rPr lang="en-US" sz="42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, with everything in between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covers all international maritime law Conventions and other instruments in which CMI played a role: </a:t>
            </a:r>
            <a:r>
              <a:rPr lang="en-US" sz="4200" b="1" dirty="0">
                <a:solidFill>
                  <a:schemeClr val="accent2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39 instruments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the Database currently receives </a:t>
            </a:r>
            <a:r>
              <a:rPr lang="en-US" sz="4200" b="1" dirty="0">
                <a:solidFill>
                  <a:schemeClr val="accent2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35k hits </a:t>
            </a:r>
            <a:r>
              <a:rPr lang="en-US" sz="42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per month, </a:t>
            </a:r>
            <a:r>
              <a:rPr lang="en-US" sz="4200" dirty="0" err="1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ie</a:t>
            </a:r>
            <a:r>
              <a:rPr lang="en-US" sz="42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, around </a:t>
            </a:r>
            <a:r>
              <a:rPr lang="en-US" sz="4200" b="1" dirty="0">
                <a:solidFill>
                  <a:schemeClr val="accent2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420k</a:t>
            </a:r>
            <a:r>
              <a:rPr lang="en-US" sz="4200" b="1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hits per year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since 2018, </a:t>
            </a:r>
            <a:r>
              <a:rPr lang="en-US" sz="4200" b="1" dirty="0">
                <a:solidFill>
                  <a:schemeClr val="accent2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320,253 </a:t>
            </a:r>
            <a:r>
              <a:rPr lang="en-US" sz="4200" b="1" dirty="0">
                <a:solidFill>
                  <a:schemeClr val="bg2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visits</a:t>
            </a:r>
            <a:r>
              <a:rPr lang="en-US" sz="4200" b="1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; </a:t>
            </a:r>
            <a:r>
              <a:rPr lang="en-US" sz="4200" b="1" dirty="0">
                <a:solidFill>
                  <a:schemeClr val="accent2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416,147 </a:t>
            </a:r>
            <a:r>
              <a:rPr lang="en-US" sz="4200" b="1" dirty="0">
                <a:solidFill>
                  <a:schemeClr val="bg2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page views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14294F9-CE1B-4FB0-B28F-49C89BDF6B31}"/>
              </a:ext>
            </a:extLst>
          </p:cNvPr>
          <p:cNvGrpSpPr/>
          <p:nvPr/>
        </p:nvGrpSpPr>
        <p:grpSpPr>
          <a:xfrm>
            <a:off x="5220593" y="8368325"/>
            <a:ext cx="8178541" cy="1816236"/>
            <a:chOff x="5220593" y="8368325"/>
            <a:chExt cx="8178541" cy="181623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2349484-7BB9-4ABA-ACED-7C603545C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5774" y="8523963"/>
              <a:ext cx="5633360" cy="1504959"/>
            </a:xfrm>
            <a:prstGeom prst="rect">
              <a:avLst/>
            </a:prstGeom>
          </p:spPr>
        </p:pic>
        <p:pic>
          <p:nvPicPr>
            <p:cNvPr id="12" name="Picture 11" descr="Logo&#10;&#10;Description automatically generated">
              <a:extLst>
                <a:ext uri="{FF2B5EF4-FFF2-40B4-BE49-F238E27FC236}">
                  <a16:creationId xmlns:a16="http://schemas.microsoft.com/office/drawing/2014/main" id="{E99A7936-72FE-46C2-B727-D8C0EE375D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593" y="8368325"/>
              <a:ext cx="1816236" cy="18162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697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F246325-711B-414A-B69E-92324E64A118}"/>
              </a:ext>
            </a:extLst>
          </p:cNvPr>
          <p:cNvSpPr/>
          <p:nvPr/>
        </p:nvSpPr>
        <p:spPr>
          <a:xfrm>
            <a:off x="0" y="0"/>
            <a:ext cx="18288000" cy="8213271"/>
          </a:xfrm>
          <a:prstGeom prst="rect">
            <a:avLst/>
          </a:prstGeom>
          <a:solidFill>
            <a:srgbClr val="224D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25" dirty="0">
              <a:solidFill>
                <a:srgbClr val="0070C0"/>
              </a:solidFill>
            </a:endParaRPr>
          </a:p>
        </p:txBody>
      </p:sp>
      <p:sp>
        <p:nvSpPr>
          <p:cNvPr id="8" name="Text Box 43"/>
          <p:cNvSpPr txBox="1">
            <a:spLocks noChangeArrowheads="1"/>
          </p:cNvSpPr>
          <p:nvPr/>
        </p:nvSpPr>
        <p:spPr bwMode="auto">
          <a:xfrm>
            <a:off x="2195763" y="554423"/>
            <a:ext cx="13896474" cy="2162151"/>
          </a:xfrm>
          <a:prstGeom prst="rect">
            <a:avLst/>
          </a:prstGeom>
          <a:noFill/>
          <a:ln>
            <a:noFill/>
          </a:ln>
        </p:spPr>
        <p:txBody>
          <a:bodyPr lIns="0" tIns="82296" rIns="0"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SG" altLang="en-US" sz="2025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  <a:cs typeface="Adobe Arabic" panose="02040503050201020203" pitchFamily="18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37D23C-4C14-C510-9758-C0D4E887D5B4}"/>
              </a:ext>
            </a:extLst>
          </p:cNvPr>
          <p:cNvSpPr txBox="1"/>
          <p:nvPr/>
        </p:nvSpPr>
        <p:spPr>
          <a:xfrm>
            <a:off x="5538681" y="102438"/>
            <a:ext cx="69448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accent2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What is Our Reach?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886F1EF-6D57-4B43-B8C9-04D41697DAB3}"/>
              </a:ext>
            </a:extLst>
          </p:cNvPr>
          <p:cNvGrpSpPr/>
          <p:nvPr/>
        </p:nvGrpSpPr>
        <p:grpSpPr>
          <a:xfrm>
            <a:off x="5220593" y="8368325"/>
            <a:ext cx="8178541" cy="1816236"/>
            <a:chOff x="5220593" y="8368325"/>
            <a:chExt cx="8178541" cy="181623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AFAE123-9A3B-4B85-BEA7-88DF9961D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5774" y="8523963"/>
              <a:ext cx="5633360" cy="1504959"/>
            </a:xfrm>
            <a:prstGeom prst="rect">
              <a:avLst/>
            </a:prstGeom>
          </p:spPr>
        </p:pic>
        <p:pic>
          <p:nvPicPr>
            <p:cNvPr id="14" name="Picture 13" descr="Logo&#10;&#10;Description automatically generated">
              <a:extLst>
                <a:ext uri="{FF2B5EF4-FFF2-40B4-BE49-F238E27FC236}">
                  <a16:creationId xmlns:a16="http://schemas.microsoft.com/office/drawing/2014/main" id="{1AD1D1AC-407E-4828-B5C2-84A764C86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593" y="8368325"/>
              <a:ext cx="1816236" cy="1816236"/>
            </a:xfrm>
            <a:prstGeom prst="rect">
              <a:avLst/>
            </a:prstGeom>
          </p:spPr>
        </p:pic>
      </p:grpSp>
      <p:sp>
        <p:nvSpPr>
          <p:cNvPr id="2" name="AutoShape 2" descr="Image preview">
            <a:extLst>
              <a:ext uri="{FF2B5EF4-FFF2-40B4-BE49-F238E27FC236}">
                <a16:creationId xmlns:a16="http://schemas.microsoft.com/office/drawing/2014/main" id="{FF141DDE-3790-9666-4FC3-BAB62E58CE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8697E9-ADC4-8CD3-9122-C564C612E2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2177" y="1025767"/>
            <a:ext cx="14215622" cy="718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72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E213C22-BA78-4196-A77D-E1FE657AC98C}"/>
              </a:ext>
            </a:extLst>
          </p:cNvPr>
          <p:cNvSpPr/>
          <p:nvPr/>
        </p:nvSpPr>
        <p:spPr>
          <a:xfrm>
            <a:off x="-178752" y="0"/>
            <a:ext cx="18288000" cy="8213271"/>
          </a:xfrm>
          <a:prstGeom prst="rect">
            <a:avLst/>
          </a:prstGeom>
          <a:solidFill>
            <a:srgbClr val="224D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25" dirty="0">
              <a:solidFill>
                <a:srgbClr val="0070C0"/>
              </a:solidFill>
            </a:endParaRPr>
          </a:p>
        </p:txBody>
      </p:sp>
      <p:sp>
        <p:nvSpPr>
          <p:cNvPr id="8" name="Text Box 43"/>
          <p:cNvSpPr txBox="1">
            <a:spLocks noChangeArrowheads="1"/>
          </p:cNvSpPr>
          <p:nvPr/>
        </p:nvSpPr>
        <p:spPr bwMode="auto">
          <a:xfrm>
            <a:off x="2195763" y="554424"/>
            <a:ext cx="13896474" cy="1217816"/>
          </a:xfrm>
          <a:prstGeom prst="rect">
            <a:avLst/>
          </a:prstGeom>
          <a:noFill/>
          <a:ln>
            <a:noFill/>
          </a:ln>
        </p:spPr>
        <p:txBody>
          <a:bodyPr lIns="0" tIns="82296" rIns="0"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SG" altLang="en-US" sz="2025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Adobe Arabic" panose="02040503050201020203" pitchFamily="18" charset="-78"/>
              </a:rPr>
              <a:t>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91D6CA-3C7F-5A7F-0E54-CD6E359F0F49}"/>
              </a:ext>
            </a:extLst>
          </p:cNvPr>
          <p:cNvSpPr txBox="1"/>
          <p:nvPr/>
        </p:nvSpPr>
        <p:spPr>
          <a:xfrm>
            <a:off x="2592540" y="468600"/>
            <a:ext cx="1274541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accent2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Who is our Audience? Top Countries</a:t>
            </a:r>
          </a:p>
          <a:p>
            <a:pPr algn="ctr"/>
            <a:endParaRPr lang="en-US" sz="5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8E85F24-BCC1-4FAF-936E-CE52DE21294A}"/>
              </a:ext>
            </a:extLst>
          </p:cNvPr>
          <p:cNvGrpSpPr/>
          <p:nvPr/>
        </p:nvGrpSpPr>
        <p:grpSpPr>
          <a:xfrm>
            <a:off x="5220593" y="8368325"/>
            <a:ext cx="8178541" cy="1816236"/>
            <a:chOff x="5220593" y="8368325"/>
            <a:chExt cx="8178541" cy="181623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780B2DE-6A49-4430-943F-6B1068674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5774" y="8523963"/>
              <a:ext cx="5633360" cy="1504959"/>
            </a:xfrm>
            <a:prstGeom prst="rect">
              <a:avLst/>
            </a:prstGeom>
          </p:spPr>
        </p:pic>
        <p:pic>
          <p:nvPicPr>
            <p:cNvPr id="13" name="Picture 12" descr="Logo&#10;&#10;Description automatically generated">
              <a:extLst>
                <a:ext uri="{FF2B5EF4-FFF2-40B4-BE49-F238E27FC236}">
                  <a16:creationId xmlns:a16="http://schemas.microsoft.com/office/drawing/2014/main" id="{CC0B7D32-9779-4DB0-ABCF-D4F184F0C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593" y="8368325"/>
              <a:ext cx="1816236" cy="1816236"/>
            </a:xfrm>
            <a:prstGeom prst="rect">
              <a:avLst/>
            </a:prstGeom>
          </p:spPr>
        </p:pic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8ACEA26-EE09-0E21-B6BB-89619F8582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259453"/>
              </p:ext>
            </p:extLst>
          </p:nvPr>
        </p:nvGraphicFramePr>
        <p:xfrm>
          <a:off x="2592540" y="1772238"/>
          <a:ext cx="4325597" cy="58831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5597">
                  <a:extLst>
                    <a:ext uri="{9D8B030D-6E8A-4147-A177-3AD203B41FA5}">
                      <a16:colId xmlns:a16="http://schemas.microsoft.com/office/drawing/2014/main" val="308212399"/>
                    </a:ext>
                  </a:extLst>
                </a:gridCol>
              </a:tblGrid>
              <a:tr h="587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200" kern="100" dirty="0">
                          <a:effectLst/>
                          <a:latin typeface="Franklin Gothic Book" panose="020B0503020102020204" pitchFamily="34" charset="0"/>
                        </a:rPr>
                        <a:t>1 PRC</a:t>
                      </a:r>
                      <a:endParaRPr lang="en-SG" sz="3200" kern="100" dirty="0">
                        <a:effectLst/>
                        <a:latin typeface="Franklin Gothic Book" panose="020B05030201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8107218"/>
                  </a:ext>
                </a:extLst>
              </a:tr>
              <a:tr h="587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200" kern="100" dirty="0">
                          <a:effectLst/>
                          <a:latin typeface="Franklin Gothic Book" panose="020B0503020102020204" pitchFamily="34" charset="0"/>
                        </a:rPr>
                        <a:t>2 Singapore</a:t>
                      </a:r>
                      <a:endParaRPr lang="en-SG" sz="3200" kern="100" dirty="0">
                        <a:effectLst/>
                        <a:latin typeface="Franklin Gothic Book" panose="020B05030201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6284581"/>
                  </a:ext>
                </a:extLst>
              </a:tr>
              <a:tr h="5961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200" kern="100" dirty="0">
                          <a:effectLst/>
                          <a:latin typeface="Franklin Gothic Book" panose="020B0503020102020204" pitchFamily="34" charset="0"/>
                        </a:rPr>
                        <a:t>3 India</a:t>
                      </a:r>
                      <a:endParaRPr lang="en-SG" sz="3200" kern="100" dirty="0">
                        <a:effectLst/>
                        <a:latin typeface="Franklin Gothic Book" panose="020B05030201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5142402"/>
                  </a:ext>
                </a:extLst>
              </a:tr>
              <a:tr h="587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200" kern="100" dirty="0">
                          <a:effectLst/>
                          <a:latin typeface="Franklin Gothic Book" panose="020B0503020102020204" pitchFamily="34" charset="0"/>
                        </a:rPr>
                        <a:t>4 Philippines</a:t>
                      </a:r>
                      <a:endParaRPr lang="en-SG" sz="3200" kern="100" dirty="0">
                        <a:effectLst/>
                        <a:latin typeface="Franklin Gothic Book" panose="020B05030201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0562525"/>
                  </a:ext>
                </a:extLst>
              </a:tr>
              <a:tr h="587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200" kern="100" dirty="0">
                          <a:effectLst/>
                          <a:latin typeface="Franklin Gothic Book" panose="020B0503020102020204" pitchFamily="34" charset="0"/>
                        </a:rPr>
                        <a:t>5 USA</a:t>
                      </a:r>
                      <a:endParaRPr lang="en-SG" sz="3200" kern="100" dirty="0">
                        <a:effectLst/>
                        <a:latin typeface="Franklin Gothic Book" panose="020B05030201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7295056"/>
                  </a:ext>
                </a:extLst>
              </a:tr>
              <a:tr h="587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200" kern="100" dirty="0">
                          <a:effectLst/>
                          <a:latin typeface="Franklin Gothic Book" panose="020B0503020102020204" pitchFamily="34" charset="0"/>
                        </a:rPr>
                        <a:t>6 UK</a:t>
                      </a:r>
                      <a:endParaRPr lang="en-SG" sz="3200" kern="100" dirty="0">
                        <a:effectLst/>
                        <a:latin typeface="Franklin Gothic Book" panose="020B05030201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3482291"/>
                  </a:ext>
                </a:extLst>
              </a:tr>
              <a:tr h="587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200" kern="100" dirty="0">
                          <a:effectLst/>
                          <a:latin typeface="Franklin Gothic Book" panose="020B0503020102020204" pitchFamily="34" charset="0"/>
                        </a:rPr>
                        <a:t>7 Germany</a:t>
                      </a:r>
                      <a:endParaRPr lang="en-SG" sz="3200" kern="100" dirty="0">
                        <a:effectLst/>
                        <a:latin typeface="Franklin Gothic Book" panose="020B05030201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4950096"/>
                  </a:ext>
                </a:extLst>
              </a:tr>
              <a:tr h="587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200" kern="100" dirty="0">
                          <a:effectLst/>
                          <a:latin typeface="Franklin Gothic Book" panose="020B0503020102020204" pitchFamily="34" charset="0"/>
                        </a:rPr>
                        <a:t>8 Nigeria</a:t>
                      </a:r>
                      <a:endParaRPr lang="en-SG" sz="3200" kern="100" dirty="0">
                        <a:effectLst/>
                        <a:latin typeface="Franklin Gothic Book" panose="020B05030201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2265135"/>
                  </a:ext>
                </a:extLst>
              </a:tr>
              <a:tr h="587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200" kern="100" dirty="0">
                          <a:effectLst/>
                          <a:latin typeface="Franklin Gothic Book" panose="020B0503020102020204" pitchFamily="34" charset="0"/>
                        </a:rPr>
                        <a:t>9 Australia</a:t>
                      </a:r>
                      <a:endParaRPr lang="en-SG" sz="3200" kern="100" dirty="0">
                        <a:effectLst/>
                        <a:latin typeface="Franklin Gothic Book" panose="020B05030201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0583386"/>
                  </a:ext>
                </a:extLst>
              </a:tr>
              <a:tr h="587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200" kern="100" dirty="0">
                          <a:effectLst/>
                          <a:latin typeface="Franklin Gothic Book" panose="020B0503020102020204" pitchFamily="34" charset="0"/>
                        </a:rPr>
                        <a:t>10 Malaysia</a:t>
                      </a:r>
                      <a:endParaRPr lang="en-SG" sz="3200" kern="100" dirty="0">
                        <a:effectLst/>
                        <a:latin typeface="Franklin Gothic Book" panose="020B05030201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6510046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AE801C4-7EDD-8D21-5525-E8AA23B0D5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067676"/>
              </p:ext>
            </p:extLst>
          </p:nvPr>
        </p:nvGraphicFramePr>
        <p:xfrm>
          <a:off x="7197762" y="1772240"/>
          <a:ext cx="4022889" cy="58744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22889">
                  <a:extLst>
                    <a:ext uri="{9D8B030D-6E8A-4147-A177-3AD203B41FA5}">
                      <a16:colId xmlns:a16="http://schemas.microsoft.com/office/drawing/2014/main" val="2044825663"/>
                    </a:ext>
                  </a:extLst>
                </a:gridCol>
              </a:tblGrid>
              <a:tr h="6501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SG" sz="3200" kern="0" dirty="0">
                          <a:effectLst/>
                          <a:latin typeface="Franklin Gothic Book" panose="020B0503020102020204" pitchFamily="34" charset="0"/>
                        </a:rPr>
                        <a:t>11 Hong Kong SAR</a:t>
                      </a:r>
                      <a:endParaRPr lang="en-SG" sz="3200" kern="100" dirty="0">
                        <a:effectLst/>
                        <a:latin typeface="Franklin Gothic Book" panose="020B05030201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3370385"/>
                  </a:ext>
                </a:extLst>
              </a:tr>
              <a:tr h="5670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SG" sz="3200" kern="0" dirty="0">
                          <a:effectLst/>
                          <a:latin typeface="Franklin Gothic Book" panose="020B0503020102020204" pitchFamily="34" charset="0"/>
                        </a:rPr>
                        <a:t>12 Netherlands</a:t>
                      </a:r>
                      <a:endParaRPr lang="en-SG" sz="3200" kern="100" dirty="0">
                        <a:effectLst/>
                        <a:latin typeface="Franklin Gothic Book" panose="020B05030201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3055060"/>
                  </a:ext>
                </a:extLst>
              </a:tr>
              <a:tr h="5580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SG" sz="3200" kern="0" dirty="0">
                          <a:effectLst/>
                          <a:latin typeface="Franklin Gothic Book" panose="020B0503020102020204" pitchFamily="34" charset="0"/>
                        </a:rPr>
                        <a:t>13 Canada</a:t>
                      </a:r>
                      <a:endParaRPr lang="en-SG" sz="3200" kern="100" dirty="0">
                        <a:effectLst/>
                        <a:latin typeface="Franklin Gothic Book" panose="020B05030201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8360334"/>
                  </a:ext>
                </a:extLst>
              </a:tr>
              <a:tr h="6056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SG" sz="3200" kern="0" dirty="0">
                          <a:effectLst/>
                          <a:latin typeface="Franklin Gothic Book" panose="020B0503020102020204" pitchFamily="34" charset="0"/>
                        </a:rPr>
                        <a:t>14 Japan</a:t>
                      </a:r>
                      <a:endParaRPr lang="en-SG" sz="3200" kern="100" dirty="0">
                        <a:effectLst/>
                        <a:latin typeface="Franklin Gothic Book" panose="020B05030201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3381405"/>
                  </a:ext>
                </a:extLst>
              </a:tr>
              <a:tr h="5927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SG" sz="3200" kern="0" dirty="0">
                          <a:effectLst/>
                          <a:latin typeface="Franklin Gothic Book" panose="020B0503020102020204" pitchFamily="34" charset="0"/>
                        </a:rPr>
                        <a:t>15 Ghana</a:t>
                      </a:r>
                      <a:endParaRPr lang="en-SG" sz="3200" kern="100" dirty="0">
                        <a:effectLst/>
                        <a:latin typeface="Franklin Gothic Book" panose="020B05030201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8518247"/>
                  </a:ext>
                </a:extLst>
              </a:tr>
              <a:tr h="5799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SG" sz="3200" kern="0" dirty="0">
                          <a:effectLst/>
                          <a:latin typeface="Franklin Gothic Book" panose="020B0503020102020204" pitchFamily="34" charset="0"/>
                        </a:rPr>
                        <a:t>16 Vietnam</a:t>
                      </a:r>
                      <a:endParaRPr lang="en-SG" sz="3200" kern="100" dirty="0">
                        <a:effectLst/>
                        <a:latin typeface="Franklin Gothic Book" panose="020B05030201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4888292"/>
                  </a:ext>
                </a:extLst>
              </a:tr>
              <a:tr h="5927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SG" sz="3200" kern="0">
                          <a:effectLst/>
                          <a:latin typeface="Franklin Gothic Book" panose="020B0503020102020204" pitchFamily="34" charset="0"/>
                        </a:rPr>
                        <a:t>17 France</a:t>
                      </a:r>
                      <a:endParaRPr lang="en-SG" sz="3200" kern="100">
                        <a:effectLst/>
                        <a:latin typeface="Franklin Gothic Book" panose="020B05030201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2545616"/>
                  </a:ext>
                </a:extLst>
              </a:tr>
              <a:tr h="6443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SG" sz="3200" kern="0" dirty="0">
                          <a:effectLst/>
                          <a:latin typeface="Franklin Gothic Book" panose="020B0503020102020204" pitchFamily="34" charset="0"/>
                        </a:rPr>
                        <a:t>18 Greece</a:t>
                      </a:r>
                      <a:endParaRPr lang="en-SG" sz="3200" kern="100" dirty="0">
                        <a:effectLst/>
                        <a:latin typeface="Franklin Gothic Book" panose="020B05030201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1446670"/>
                  </a:ext>
                </a:extLst>
              </a:tr>
              <a:tr h="5888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SG" sz="3200" kern="0" dirty="0">
                          <a:effectLst/>
                          <a:latin typeface="Franklin Gothic Book" panose="020B0503020102020204" pitchFamily="34" charset="0"/>
                        </a:rPr>
                        <a:t>19 South Africa        </a:t>
                      </a:r>
                      <a:endParaRPr lang="en-SG" sz="3200" kern="100" dirty="0">
                        <a:effectLst/>
                        <a:latin typeface="Franklin Gothic Book" panose="020B05030201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1578806"/>
                  </a:ext>
                </a:extLst>
              </a:tr>
              <a:tr h="4948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SG" sz="3200" kern="0" dirty="0">
                          <a:effectLst/>
                          <a:latin typeface="Franklin Gothic Book" panose="020B0503020102020204" pitchFamily="34" charset="0"/>
                        </a:rPr>
                        <a:t>20 Kenya</a:t>
                      </a:r>
                      <a:endParaRPr lang="en-SG" sz="3200" kern="100" dirty="0">
                        <a:effectLst/>
                        <a:latin typeface="Franklin Gothic Book" panose="020B05030201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626725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B998906-1663-17B9-842B-9C5D6FC684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049204"/>
              </p:ext>
            </p:extLst>
          </p:nvPr>
        </p:nvGraphicFramePr>
        <p:xfrm>
          <a:off x="11419040" y="1772240"/>
          <a:ext cx="3918916" cy="30683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18916">
                  <a:extLst>
                    <a:ext uri="{9D8B030D-6E8A-4147-A177-3AD203B41FA5}">
                      <a16:colId xmlns:a16="http://schemas.microsoft.com/office/drawing/2014/main" val="2975783503"/>
                    </a:ext>
                  </a:extLst>
                </a:gridCol>
              </a:tblGrid>
              <a:tr h="5825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G" sz="3200" kern="0" dirty="0">
                          <a:effectLst/>
                          <a:latin typeface="Franklin Gothic Book" panose="020B0503020102020204" pitchFamily="34" charset="0"/>
                        </a:rPr>
                        <a:t>21 Indonesia</a:t>
                      </a:r>
                      <a:endParaRPr lang="en-SG" sz="3200" kern="100" dirty="0">
                        <a:effectLst/>
                        <a:latin typeface="Franklin Gothic Book" panose="020B05030201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4951330"/>
                  </a:ext>
                </a:extLst>
              </a:tr>
              <a:tr h="5557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G" sz="3200" kern="0" dirty="0">
                          <a:effectLst/>
                          <a:latin typeface="Franklin Gothic Book" panose="020B0503020102020204" pitchFamily="34" charset="0"/>
                        </a:rPr>
                        <a:t>22 Brazil</a:t>
                      </a:r>
                      <a:endParaRPr lang="en-SG" sz="3200" kern="100" dirty="0">
                        <a:effectLst/>
                        <a:latin typeface="Franklin Gothic Book" panose="020B05030201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2466520"/>
                  </a:ext>
                </a:extLst>
              </a:tr>
              <a:tr h="5868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G" sz="3200" kern="0" dirty="0">
                          <a:effectLst/>
                          <a:latin typeface="Franklin Gothic Book" panose="020B0503020102020204" pitchFamily="34" charset="0"/>
                        </a:rPr>
                        <a:t>23 Italy </a:t>
                      </a:r>
                      <a:endParaRPr lang="en-SG" sz="3200" kern="100" dirty="0">
                        <a:effectLst/>
                        <a:latin typeface="Franklin Gothic Book" panose="020B05030201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3344575"/>
                  </a:ext>
                </a:extLst>
              </a:tr>
              <a:tr h="5909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G" sz="3200" kern="0" dirty="0">
                          <a:effectLst/>
                          <a:latin typeface="Franklin Gothic Book" panose="020B0503020102020204" pitchFamily="34" charset="0"/>
                        </a:rPr>
                        <a:t>24 Spain</a:t>
                      </a:r>
                      <a:endParaRPr lang="en-SG" sz="3200" kern="100" dirty="0">
                        <a:effectLst/>
                        <a:latin typeface="Franklin Gothic Book" panose="020B05030201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7461517"/>
                  </a:ext>
                </a:extLst>
              </a:tr>
              <a:tr h="7523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SG" sz="3200" kern="0" dirty="0">
                          <a:effectLst/>
                          <a:latin typeface="Franklin Gothic Book" panose="020B0503020102020204" pitchFamily="34" charset="0"/>
                        </a:rPr>
                        <a:t>25 New Zealand</a:t>
                      </a:r>
                      <a:endParaRPr lang="en-SG" sz="3200" kern="100" dirty="0">
                        <a:effectLst/>
                        <a:latin typeface="Franklin Gothic Book" panose="020B05030201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50260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7377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06018EA-B424-4E59-96C9-D36257238A01}"/>
              </a:ext>
            </a:extLst>
          </p:cNvPr>
          <p:cNvSpPr/>
          <p:nvPr/>
        </p:nvSpPr>
        <p:spPr>
          <a:xfrm>
            <a:off x="0" y="0"/>
            <a:ext cx="18288000" cy="8213271"/>
          </a:xfrm>
          <a:prstGeom prst="rect">
            <a:avLst/>
          </a:prstGeom>
          <a:solidFill>
            <a:srgbClr val="224D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25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BD3CCC-576B-8E6C-ECD4-FE4CC4AE4E2F}"/>
              </a:ext>
            </a:extLst>
          </p:cNvPr>
          <p:cNvSpPr txBox="1"/>
          <p:nvPr/>
        </p:nvSpPr>
        <p:spPr>
          <a:xfrm>
            <a:off x="4223522" y="608456"/>
            <a:ext cx="100117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accent2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Who is our Audience? Age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4B67F3F-213F-432B-81AB-F5FE7375D4E4}"/>
              </a:ext>
            </a:extLst>
          </p:cNvPr>
          <p:cNvGrpSpPr/>
          <p:nvPr/>
        </p:nvGrpSpPr>
        <p:grpSpPr>
          <a:xfrm>
            <a:off x="5220593" y="8368325"/>
            <a:ext cx="8178541" cy="1816236"/>
            <a:chOff x="5220593" y="8368325"/>
            <a:chExt cx="8178541" cy="181623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23AFF4C-74B1-41F3-AD85-E1ED8FAFF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5774" y="8523963"/>
              <a:ext cx="5633360" cy="1504959"/>
            </a:xfrm>
            <a:prstGeom prst="rect">
              <a:avLst/>
            </a:prstGeom>
          </p:spPr>
        </p:pic>
        <p:pic>
          <p:nvPicPr>
            <p:cNvPr id="12" name="Picture 11" descr="Logo&#10;&#10;Description automatically generated">
              <a:extLst>
                <a:ext uri="{FF2B5EF4-FFF2-40B4-BE49-F238E27FC236}">
                  <a16:creationId xmlns:a16="http://schemas.microsoft.com/office/drawing/2014/main" id="{AC3AF8A2-612C-47CF-8C3C-0ACAE4F67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593" y="8368325"/>
              <a:ext cx="1816236" cy="1816236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B64A68C-9505-5C50-1D8F-11DBD79761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1686841"/>
            <a:ext cx="10668000" cy="605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830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BD550-C130-F917-7670-9EA312960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F6C3A83-C175-6B00-4F1C-BF62F500FDD3}"/>
              </a:ext>
            </a:extLst>
          </p:cNvPr>
          <p:cNvSpPr/>
          <p:nvPr/>
        </p:nvSpPr>
        <p:spPr>
          <a:xfrm>
            <a:off x="0" y="0"/>
            <a:ext cx="18288000" cy="8213271"/>
          </a:xfrm>
          <a:prstGeom prst="rect">
            <a:avLst/>
          </a:prstGeom>
          <a:solidFill>
            <a:srgbClr val="224D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25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53DFD5-BC43-FEA3-C960-3D09D5EC1348}"/>
              </a:ext>
            </a:extLst>
          </p:cNvPr>
          <p:cNvSpPr txBox="1"/>
          <p:nvPr/>
        </p:nvSpPr>
        <p:spPr>
          <a:xfrm>
            <a:off x="4223522" y="608456"/>
            <a:ext cx="100117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accent2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Who is our Audience? Gender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4591E31-3D8A-1039-1585-0B81CE599766}"/>
              </a:ext>
            </a:extLst>
          </p:cNvPr>
          <p:cNvGrpSpPr/>
          <p:nvPr/>
        </p:nvGrpSpPr>
        <p:grpSpPr>
          <a:xfrm>
            <a:off x="5220593" y="8368325"/>
            <a:ext cx="8178541" cy="1816236"/>
            <a:chOff x="5220593" y="8368325"/>
            <a:chExt cx="8178541" cy="181623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EF60461-2649-8293-1DF5-D38773175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5774" y="8523963"/>
              <a:ext cx="5633360" cy="1504959"/>
            </a:xfrm>
            <a:prstGeom prst="rect">
              <a:avLst/>
            </a:prstGeom>
          </p:spPr>
        </p:pic>
        <p:pic>
          <p:nvPicPr>
            <p:cNvPr id="12" name="Picture 11" descr="Logo&#10;&#10;Description automatically generated">
              <a:extLst>
                <a:ext uri="{FF2B5EF4-FFF2-40B4-BE49-F238E27FC236}">
                  <a16:creationId xmlns:a16="http://schemas.microsoft.com/office/drawing/2014/main" id="{9AB68FF5-A37C-BA45-ED5E-8E4C7D3F7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593" y="8368325"/>
              <a:ext cx="1816236" cy="1816236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6C0B9E9-1041-D108-5D24-DE4809679C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711" y="1686840"/>
            <a:ext cx="5939812" cy="627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486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884C2-4CF4-57BA-50A3-A19B30715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C1D5B9C-9B42-67C6-3B8B-229781365613}"/>
              </a:ext>
            </a:extLst>
          </p:cNvPr>
          <p:cNvSpPr/>
          <p:nvPr/>
        </p:nvSpPr>
        <p:spPr>
          <a:xfrm>
            <a:off x="-88900" y="0"/>
            <a:ext cx="18288000" cy="8213271"/>
          </a:xfrm>
          <a:prstGeom prst="rect">
            <a:avLst/>
          </a:prstGeom>
          <a:solidFill>
            <a:srgbClr val="224D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25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1638DD-92AE-F28D-9460-5C6939985B74}"/>
              </a:ext>
            </a:extLst>
          </p:cNvPr>
          <p:cNvSpPr txBox="1"/>
          <p:nvPr/>
        </p:nvSpPr>
        <p:spPr>
          <a:xfrm>
            <a:off x="4223522" y="608456"/>
            <a:ext cx="100117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accent2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Who is our Audience? Language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A44AEB6-9F4B-7C8C-C559-9991B66F1B29}"/>
              </a:ext>
            </a:extLst>
          </p:cNvPr>
          <p:cNvGrpSpPr/>
          <p:nvPr/>
        </p:nvGrpSpPr>
        <p:grpSpPr>
          <a:xfrm>
            <a:off x="5220593" y="8368325"/>
            <a:ext cx="8178541" cy="1816236"/>
            <a:chOff x="5220593" y="8368325"/>
            <a:chExt cx="8178541" cy="181623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D233BC4-A280-0442-ED83-F8976BCD5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5774" y="8523963"/>
              <a:ext cx="5633360" cy="1504959"/>
            </a:xfrm>
            <a:prstGeom prst="rect">
              <a:avLst/>
            </a:prstGeom>
          </p:spPr>
        </p:pic>
        <p:pic>
          <p:nvPicPr>
            <p:cNvPr id="12" name="Picture 11" descr="Logo&#10;&#10;Description automatically generated">
              <a:extLst>
                <a:ext uri="{FF2B5EF4-FFF2-40B4-BE49-F238E27FC236}">
                  <a16:creationId xmlns:a16="http://schemas.microsoft.com/office/drawing/2014/main" id="{B10709BB-CF1F-4D18-E976-788B574BB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593" y="8368325"/>
              <a:ext cx="1816236" cy="1816236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9F02CA0-1AFB-4AF3-74FA-D7AEDA97AA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100" y="1842478"/>
            <a:ext cx="9296400" cy="604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48304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2813</TotalTime>
  <Words>646</Words>
  <Application>Microsoft Macintosh PowerPoint</Application>
  <PresentationFormat>Custom</PresentationFormat>
  <Paragraphs>90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Adobe Fan Heiti Std B</vt:lpstr>
      <vt:lpstr>Arial</vt:lpstr>
      <vt:lpstr>Calibri</vt:lpstr>
      <vt:lpstr>Calibri Light</vt:lpstr>
      <vt:lpstr>Century Gothic</vt:lpstr>
      <vt:lpstr>Franklin Gothic Book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National University of Singapore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Gretel Chee</dc:creator>
  <cp:lastModifiedBy>Stephen Darryl Girvin</cp:lastModifiedBy>
  <cp:revision>48</cp:revision>
  <dcterms:created xsi:type="dcterms:W3CDTF">2019-09-25T06:10:03Z</dcterms:created>
  <dcterms:modified xsi:type="dcterms:W3CDTF">2026-05-13T23:00:49Z</dcterms:modified>
</cp:coreProperties>
</file>