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Garet" panose="020B0604020202020204" charset="0"/>
      <p:regular r:id="rId13"/>
    </p:embeddedFont>
    <p:embeddedFont>
      <p:font typeface="Garet Bold" panose="020B060402020202020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52" d="100"/>
          <a:sy n="52" d="100"/>
        </p:scale>
        <p:origin x="19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.liashenko@blacksealawcompany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642">
            <a:off x="11120480" y="1055557"/>
            <a:ext cx="10443683" cy="8487866"/>
          </a:xfrm>
          <a:custGeom>
            <a:avLst/>
            <a:gdLst/>
            <a:ahLst/>
            <a:cxnLst/>
            <a:rect l="l" t="t" r="r" b="b"/>
            <a:pathLst>
              <a:path w="10443683" h="8487866">
                <a:moveTo>
                  <a:pt x="0" y="0"/>
                </a:moveTo>
                <a:lnTo>
                  <a:pt x="10443683" y="0"/>
                </a:lnTo>
                <a:lnTo>
                  <a:pt x="10443683" y="8487866"/>
                </a:lnTo>
                <a:lnTo>
                  <a:pt x="0" y="848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41219"/>
            <a:ext cx="9847184" cy="33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5248" b="1" spc="62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MARINE ENVIRONMENTAL DAMAGE DURING WARS: COMPENSATION MECHANISMS AND UKRAINE’S PERSPECTIVE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9035" y="8343900"/>
            <a:ext cx="8877300" cy="2292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Garet"/>
                <a:ea typeface="Garet"/>
                <a:cs typeface="Garet"/>
                <a:sym typeface="Garet"/>
              </a:rPr>
              <a:t>Prepared by</a:t>
            </a:r>
          </a:p>
          <a:p>
            <a:pPr algn="l">
              <a:lnSpc>
                <a:spcPts val="3640"/>
              </a:lnSpc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et Bold"/>
                <a:ea typeface="Garet Bold"/>
                <a:cs typeface="Garet Bold"/>
                <a:sym typeface="Garet Bold"/>
              </a:rPr>
              <a:t>Diana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Garet Bold"/>
                <a:ea typeface="Garet Bold"/>
                <a:cs typeface="Garet Bold"/>
                <a:sym typeface="Garet Bold"/>
              </a:rPr>
              <a:t>Lіashenko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3640"/>
              </a:lnSpc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Garet Bold"/>
                <a:ea typeface="Garet Bold"/>
                <a:cs typeface="Garet Bold"/>
                <a:sym typeface="Garet Bold"/>
              </a:rPr>
              <a:t>Attorney at law, Associate at Black Sea Law Company</a:t>
            </a:r>
          </a:p>
          <a:p>
            <a:pPr algn="l">
              <a:lnSpc>
                <a:spcPts val="3640"/>
              </a:lnSpc>
            </a:pPr>
            <a:endParaRPr lang="en-US" sz="2400" b="1" dirty="0">
              <a:solidFill>
                <a:srgbClr val="023C8A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3640"/>
              </a:lnSpc>
            </a:pPr>
            <a:endParaRPr lang="en-US" sz="2600" b="1" dirty="0">
              <a:solidFill>
                <a:srgbClr val="023C8A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794" y="6265806"/>
            <a:ext cx="4741930" cy="3507523"/>
          </a:xfrm>
          <a:custGeom>
            <a:avLst/>
            <a:gdLst/>
            <a:ahLst/>
            <a:cxnLst/>
            <a:rect l="l" t="t" r="r" b="b"/>
            <a:pathLst>
              <a:path w="4741930" h="3507523">
                <a:moveTo>
                  <a:pt x="0" y="0"/>
                </a:moveTo>
                <a:lnTo>
                  <a:pt x="4741930" y="0"/>
                </a:lnTo>
                <a:lnTo>
                  <a:pt x="4741930" y="3507523"/>
                </a:lnTo>
                <a:lnTo>
                  <a:pt x="0" y="350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92161" y="3040926"/>
            <a:ext cx="7751839" cy="4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Compensation Mechanisms</a:t>
            </a:r>
            <a:r>
              <a:rPr lang="en-US" sz="26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in Ukraine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7826" y="4171227"/>
            <a:ext cx="12376041" cy="278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Criminal proceedings (national prosecution)</a:t>
            </a:r>
          </a:p>
          <a:p>
            <a:pPr marL="496575" lvl="1" indent="-248288" algn="l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National compensation mechanisms (eRecovery programme, litigation in Ukraine) </a:t>
            </a:r>
          </a:p>
          <a:p>
            <a:pPr marL="496575" lvl="1" indent="-248288" algn="l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International judicial bodies (International Court of Justice, European Court of Human Rights, arbitral tribunals)</a:t>
            </a:r>
          </a:p>
          <a:p>
            <a:pPr marL="496575" lvl="1" indent="-248288" algn="l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Register of Damage (RD4U)</a:t>
            </a:r>
          </a:p>
          <a:p>
            <a:pPr marL="496575" lvl="1" indent="-248288" algn="l">
              <a:lnSpc>
                <a:spcPts val="3220"/>
              </a:lnSpc>
              <a:buAutoNum type="arabicPeriod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Compensation fund (confiscation of frozen Russian assets)</a:t>
            </a:r>
          </a:p>
        </p:txBody>
      </p:sp>
      <p:sp>
        <p:nvSpPr>
          <p:cNvPr id="5" name="Freeform 5"/>
          <p:cNvSpPr/>
          <p:nvPr/>
        </p:nvSpPr>
        <p:spPr>
          <a:xfrm rot="-10138318">
            <a:off x="-2414543" y="-7451770"/>
            <a:ext cx="12579313" cy="10223551"/>
          </a:xfrm>
          <a:custGeom>
            <a:avLst/>
            <a:gdLst/>
            <a:ahLst/>
            <a:cxnLst/>
            <a:rect l="l" t="t" r="r" b="b"/>
            <a:pathLst>
              <a:path w="12579313" h="10223551">
                <a:moveTo>
                  <a:pt x="0" y="0"/>
                </a:moveTo>
                <a:lnTo>
                  <a:pt x="12579313" y="0"/>
                </a:lnTo>
                <a:lnTo>
                  <a:pt x="12579313" y="10223550"/>
                </a:lnTo>
                <a:lnTo>
                  <a:pt x="0" y="10223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056794" y="4652327"/>
            <a:ext cx="101744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02B62"/>
                </a:solidFill>
                <a:latin typeface="Garet Bold"/>
                <a:ea typeface="Garet Bold"/>
                <a:cs typeface="Garet Bold"/>
                <a:sym typeface="Garet Bold"/>
              </a:rPr>
              <a:t>Thank you for your attention!</a:t>
            </a:r>
          </a:p>
        </p:txBody>
      </p:sp>
      <p:sp>
        <p:nvSpPr>
          <p:cNvPr id="4" name="Freeform 4"/>
          <p:cNvSpPr/>
          <p:nvPr/>
        </p:nvSpPr>
        <p:spPr>
          <a:xfrm rot="-9472086">
            <a:off x="8768750" y="-5871937"/>
            <a:ext cx="12579313" cy="10223551"/>
          </a:xfrm>
          <a:custGeom>
            <a:avLst/>
            <a:gdLst/>
            <a:ahLst/>
            <a:cxnLst/>
            <a:rect l="l" t="t" r="r" b="b"/>
            <a:pathLst>
              <a:path w="12579313" h="10223551">
                <a:moveTo>
                  <a:pt x="0" y="0"/>
                </a:moveTo>
                <a:lnTo>
                  <a:pt x="12579313" y="0"/>
                </a:lnTo>
                <a:lnTo>
                  <a:pt x="12579313" y="10223550"/>
                </a:lnTo>
                <a:lnTo>
                  <a:pt x="0" y="10223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EF240C-BE51-CA41-C309-CE2514D169C5}"/>
              </a:ext>
            </a:extLst>
          </p:cNvPr>
          <p:cNvSpPr txBox="1"/>
          <p:nvPr/>
        </p:nvSpPr>
        <p:spPr>
          <a:xfrm>
            <a:off x="9144000" y="7734300"/>
            <a:ext cx="8839200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Garet Bold"/>
                <a:ea typeface="Garet Bold"/>
                <a:cs typeface="Garet Bold"/>
                <a:sym typeface="Garet Bold"/>
              </a:rPr>
              <a:t>Diana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Garet Bold"/>
                <a:ea typeface="Garet Bold"/>
                <a:cs typeface="Garet Bold"/>
                <a:sym typeface="Garet Bold"/>
              </a:rPr>
              <a:t>Lіashenko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Garet Bold"/>
              <a:ea typeface="Garet Bold"/>
              <a:cs typeface="Garet Bold"/>
              <a:sym typeface="Garet Bol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Garet Bold"/>
                <a:ea typeface="Garet Bold"/>
                <a:cs typeface="Garet Bold"/>
                <a:sym typeface="Garet Bold"/>
              </a:rPr>
              <a:t>Attorney at law, Associate at Black Sea Law Company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Garet Bold"/>
                <a:ea typeface="Garet Bold"/>
                <a:cs typeface="Garet Bold"/>
                <a:sym typeface="Garet Bold"/>
                <a:hlinkClick r:id="rId4"/>
              </a:rPr>
              <a:t>d.liashenko@blacksealawcompany.com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Garet Bold"/>
              <a:ea typeface="Garet Bold"/>
              <a:cs typeface="Garet Bold"/>
              <a:sym typeface="Garet Bold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F497D">
                    <a:lumMod val="50000"/>
                  </a:srgbClr>
                </a:solidFill>
                <a:latin typeface="Garet Bold"/>
                <a:ea typeface="Garet Bold"/>
                <a:cs typeface="Garet Bold"/>
                <a:sym typeface="Garet Bold"/>
              </a:rPr>
              <a:t>+380686215368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Garet Bold"/>
              <a:ea typeface="Garet Bold"/>
              <a:cs typeface="Garet Bold"/>
              <a:sym typeface="Gare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431" y="6745447"/>
            <a:ext cx="4648067" cy="2833242"/>
          </a:xfrm>
          <a:custGeom>
            <a:avLst/>
            <a:gdLst/>
            <a:ahLst/>
            <a:cxnLst/>
            <a:rect l="l" t="t" r="r" b="b"/>
            <a:pathLst>
              <a:path w="4648067" h="2833242">
                <a:moveTo>
                  <a:pt x="0" y="0"/>
                </a:moveTo>
                <a:lnTo>
                  <a:pt x="4648067" y="0"/>
                </a:lnTo>
                <a:lnTo>
                  <a:pt x="4648067" y="2833242"/>
                </a:lnTo>
                <a:lnTo>
                  <a:pt x="0" y="2833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3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72086">
            <a:off x="8244064" y="-7072975"/>
            <a:ext cx="12579313" cy="10223551"/>
          </a:xfrm>
          <a:custGeom>
            <a:avLst/>
            <a:gdLst/>
            <a:ahLst/>
            <a:cxnLst/>
            <a:rect l="l" t="t" r="r" b="b"/>
            <a:pathLst>
              <a:path w="12579313" h="10223551">
                <a:moveTo>
                  <a:pt x="0" y="0"/>
                </a:moveTo>
                <a:lnTo>
                  <a:pt x="12579313" y="0"/>
                </a:lnTo>
                <a:lnTo>
                  <a:pt x="12579313" y="10223550"/>
                </a:lnTo>
                <a:lnTo>
                  <a:pt x="0" y="10223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52186" y="7012806"/>
            <a:ext cx="6383628" cy="2298524"/>
          </a:xfrm>
          <a:custGeom>
            <a:avLst/>
            <a:gdLst/>
            <a:ahLst/>
            <a:cxnLst/>
            <a:rect l="l" t="t" r="r" b="b"/>
            <a:pathLst>
              <a:path w="6383628" h="2298524">
                <a:moveTo>
                  <a:pt x="0" y="0"/>
                </a:moveTo>
                <a:lnTo>
                  <a:pt x="6383628" y="0"/>
                </a:lnTo>
                <a:lnTo>
                  <a:pt x="6383628" y="2298524"/>
                </a:lnTo>
                <a:lnTo>
                  <a:pt x="0" y="2298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15769" y="2829855"/>
            <a:ext cx="4635903" cy="2959710"/>
          </a:xfrm>
          <a:custGeom>
            <a:avLst/>
            <a:gdLst/>
            <a:ahLst/>
            <a:cxnLst/>
            <a:rect l="l" t="t" r="r" b="b"/>
            <a:pathLst>
              <a:path w="4635903" h="2959710">
                <a:moveTo>
                  <a:pt x="0" y="0"/>
                </a:moveTo>
                <a:lnTo>
                  <a:pt x="4635903" y="0"/>
                </a:lnTo>
                <a:lnTo>
                  <a:pt x="4635903" y="2959711"/>
                </a:lnTo>
                <a:lnTo>
                  <a:pt x="0" y="29597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07339" y="6400210"/>
            <a:ext cx="3178479" cy="3178479"/>
          </a:xfrm>
          <a:custGeom>
            <a:avLst/>
            <a:gdLst/>
            <a:ahLst/>
            <a:cxnLst/>
            <a:rect l="l" t="t" r="r" b="b"/>
            <a:pathLst>
              <a:path w="3178479" h="3178479">
                <a:moveTo>
                  <a:pt x="0" y="0"/>
                </a:moveTo>
                <a:lnTo>
                  <a:pt x="3178479" y="0"/>
                </a:lnTo>
                <a:lnTo>
                  <a:pt x="3178479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7357" y="2496257"/>
            <a:ext cx="6730843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Impact of War on Marine Environment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7357" y="3297826"/>
            <a:ext cx="9931243" cy="259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Oil spills from damaged vessels and infrastructure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Pollution from chemicals, fuel, and untreated waste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Shipwrecks releasing hazardous substances over time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Sea mines and explosions disrupting marine life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Destruction of habitats and biodiversity loss</a:t>
            </a:r>
          </a:p>
          <a:p>
            <a:pPr marL="518160" lvl="1" indent="-259080" algn="l">
              <a:lnSpc>
                <a:spcPts val="3359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Long-term ecosystem imbalance (food chains, fisheries)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27337" y="1503717"/>
            <a:ext cx="6077607" cy="3540612"/>
          </a:xfrm>
          <a:custGeom>
            <a:avLst/>
            <a:gdLst/>
            <a:ahLst/>
            <a:cxnLst/>
            <a:rect l="l" t="t" r="r" b="b"/>
            <a:pathLst>
              <a:path w="6077607" h="3540612">
                <a:moveTo>
                  <a:pt x="0" y="0"/>
                </a:moveTo>
                <a:lnTo>
                  <a:pt x="6077607" y="0"/>
                </a:lnTo>
                <a:lnTo>
                  <a:pt x="6077607" y="3540613"/>
                </a:lnTo>
                <a:lnTo>
                  <a:pt x="0" y="354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1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37842">
            <a:off x="12410839" y="7232051"/>
            <a:ext cx="9087590" cy="7385732"/>
          </a:xfrm>
          <a:custGeom>
            <a:avLst/>
            <a:gdLst/>
            <a:ahLst/>
            <a:cxnLst/>
            <a:rect l="l" t="t" r="r" b="b"/>
            <a:pathLst>
              <a:path w="9087590" h="7385732">
                <a:moveTo>
                  <a:pt x="0" y="0"/>
                </a:moveTo>
                <a:lnTo>
                  <a:pt x="9087589" y="0"/>
                </a:lnTo>
                <a:lnTo>
                  <a:pt x="9087589" y="7385732"/>
                </a:lnTo>
                <a:lnTo>
                  <a:pt x="0" y="738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27337" y="5611208"/>
            <a:ext cx="6077607" cy="3647092"/>
          </a:xfrm>
          <a:custGeom>
            <a:avLst/>
            <a:gdLst/>
            <a:ahLst/>
            <a:cxnLst/>
            <a:rect l="l" t="t" r="r" b="b"/>
            <a:pathLst>
              <a:path w="6077607" h="3647092">
                <a:moveTo>
                  <a:pt x="0" y="0"/>
                </a:moveTo>
                <a:lnTo>
                  <a:pt x="6077607" y="0"/>
                </a:lnTo>
                <a:lnTo>
                  <a:pt x="6077607" y="3647092"/>
                </a:lnTo>
                <a:lnTo>
                  <a:pt x="0" y="3647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449" b="-24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1503717"/>
            <a:ext cx="5961176" cy="3540612"/>
          </a:xfrm>
          <a:custGeom>
            <a:avLst/>
            <a:gdLst/>
            <a:ahLst/>
            <a:cxnLst/>
            <a:rect l="l" t="t" r="r" b="b"/>
            <a:pathLst>
              <a:path w="5961176" h="3540612">
                <a:moveTo>
                  <a:pt x="0" y="0"/>
                </a:moveTo>
                <a:lnTo>
                  <a:pt x="5961176" y="0"/>
                </a:lnTo>
                <a:lnTo>
                  <a:pt x="5961176" y="3540613"/>
                </a:lnTo>
                <a:lnTo>
                  <a:pt x="0" y="3540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5643134"/>
            <a:ext cx="5961176" cy="3647092"/>
          </a:xfrm>
          <a:custGeom>
            <a:avLst/>
            <a:gdLst/>
            <a:ahLst/>
            <a:cxnLst/>
            <a:rect l="l" t="t" r="r" b="b"/>
            <a:pathLst>
              <a:path w="5961176" h="3647092">
                <a:moveTo>
                  <a:pt x="0" y="0"/>
                </a:moveTo>
                <a:lnTo>
                  <a:pt x="5961176" y="0"/>
                </a:lnTo>
                <a:lnTo>
                  <a:pt x="5961176" y="3647092"/>
                </a:lnTo>
                <a:lnTo>
                  <a:pt x="0" y="3647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553" b="-119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97562" y="894969"/>
            <a:ext cx="8823238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  <a:spcBef>
                <a:spcPct val="0"/>
              </a:spcBef>
            </a:pPr>
            <a:r>
              <a:rPr lang="en-US" sz="2400" b="1" spc="240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MARINE POLLUTION DURING </a:t>
            </a:r>
            <a:r>
              <a:rPr lang="en-US" sz="2400" b="1" spc="240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WORLD WAR II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4321" y="5162098"/>
            <a:ext cx="12405679" cy="29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31"/>
              </a:lnSpc>
              <a:spcBef>
                <a:spcPct val="0"/>
              </a:spcBef>
            </a:pPr>
            <a:r>
              <a:rPr lang="en-US" sz="17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Over </a:t>
            </a:r>
            <a:r>
              <a:rPr lang="en-US" sz="17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300,000 </a:t>
            </a:r>
            <a:r>
              <a:rPr lang="en-US" sz="1700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tonnes</a:t>
            </a:r>
            <a:r>
              <a:rPr lang="en-US" sz="17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of chemical munitions were dumped at sea, including mustard gas and nerve agents.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0259" y="2113967"/>
            <a:ext cx="7288488" cy="4903716"/>
          </a:xfrm>
          <a:custGeom>
            <a:avLst/>
            <a:gdLst/>
            <a:ahLst/>
            <a:cxnLst/>
            <a:rect l="l" t="t" r="r" b="b"/>
            <a:pathLst>
              <a:path w="7288488" h="4903716">
                <a:moveTo>
                  <a:pt x="0" y="0"/>
                </a:moveTo>
                <a:lnTo>
                  <a:pt x="7288488" y="0"/>
                </a:lnTo>
                <a:lnTo>
                  <a:pt x="7288488" y="4903716"/>
                </a:lnTo>
                <a:lnTo>
                  <a:pt x="0" y="490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1" r="-1636" b="-2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53701">
            <a:off x="14859772" y="-1120420"/>
            <a:ext cx="9738909" cy="7915077"/>
          </a:xfrm>
          <a:custGeom>
            <a:avLst/>
            <a:gdLst/>
            <a:ahLst/>
            <a:cxnLst/>
            <a:rect l="l" t="t" r="r" b="b"/>
            <a:pathLst>
              <a:path w="9738909" h="7915077">
                <a:moveTo>
                  <a:pt x="0" y="0"/>
                </a:moveTo>
                <a:lnTo>
                  <a:pt x="9738909" y="0"/>
                </a:lnTo>
                <a:lnTo>
                  <a:pt x="9738909" y="7915076"/>
                </a:lnTo>
                <a:lnTo>
                  <a:pt x="0" y="7915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2113967"/>
            <a:ext cx="7231445" cy="4903716"/>
          </a:xfrm>
          <a:custGeom>
            <a:avLst/>
            <a:gdLst/>
            <a:ahLst/>
            <a:cxnLst/>
            <a:rect l="l" t="t" r="r" b="b"/>
            <a:pathLst>
              <a:path w="7231445" h="4903716">
                <a:moveTo>
                  <a:pt x="0" y="0"/>
                </a:moveTo>
                <a:lnTo>
                  <a:pt x="7231445" y="0"/>
                </a:lnTo>
                <a:lnTo>
                  <a:pt x="7231445" y="4903716"/>
                </a:lnTo>
                <a:lnTo>
                  <a:pt x="0" y="4903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0" r="-8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495800" y="989932"/>
            <a:ext cx="8930841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ENVIRONMENTAL CONSEQUENCES OF </a:t>
            </a: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THE GULF WAR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04566" y="7586343"/>
            <a:ext cx="6873234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UNCC Environmental Claims </a:t>
            </a:r>
          </a:p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$85 billion claimed </a:t>
            </a: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(35% of total)</a:t>
            </a:r>
          </a:p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$5.3 billion awarded</a:t>
            </a: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(109 of 168 claims)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6709" y="1696400"/>
            <a:ext cx="5702934" cy="3644531"/>
          </a:xfrm>
          <a:custGeom>
            <a:avLst/>
            <a:gdLst/>
            <a:ahLst/>
            <a:cxnLst/>
            <a:rect l="l" t="t" r="r" b="b"/>
            <a:pathLst>
              <a:path w="5702934" h="3644531">
                <a:moveTo>
                  <a:pt x="0" y="0"/>
                </a:moveTo>
                <a:lnTo>
                  <a:pt x="5702934" y="0"/>
                </a:lnTo>
                <a:lnTo>
                  <a:pt x="5702934" y="3644531"/>
                </a:lnTo>
                <a:lnTo>
                  <a:pt x="0" y="364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97073" y="1696400"/>
            <a:ext cx="6035682" cy="3644531"/>
          </a:xfrm>
          <a:custGeom>
            <a:avLst/>
            <a:gdLst/>
            <a:ahLst/>
            <a:cxnLst/>
            <a:rect l="l" t="t" r="r" b="b"/>
            <a:pathLst>
              <a:path w="6035682" h="3644531">
                <a:moveTo>
                  <a:pt x="0" y="0"/>
                </a:moveTo>
                <a:lnTo>
                  <a:pt x="6035683" y="0"/>
                </a:lnTo>
                <a:lnTo>
                  <a:pt x="6035683" y="3644531"/>
                </a:lnTo>
                <a:lnTo>
                  <a:pt x="0" y="36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9" r="-46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41775" y="5837531"/>
            <a:ext cx="6077868" cy="4146597"/>
          </a:xfrm>
          <a:custGeom>
            <a:avLst/>
            <a:gdLst/>
            <a:ahLst/>
            <a:cxnLst/>
            <a:rect l="l" t="t" r="r" b="b"/>
            <a:pathLst>
              <a:path w="6077868" h="4146597">
                <a:moveTo>
                  <a:pt x="0" y="0"/>
                </a:moveTo>
                <a:lnTo>
                  <a:pt x="6077868" y="0"/>
                </a:lnTo>
                <a:lnTo>
                  <a:pt x="6077868" y="4146596"/>
                </a:lnTo>
                <a:lnTo>
                  <a:pt x="0" y="4146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97073" y="5837531"/>
            <a:ext cx="6035682" cy="4146597"/>
          </a:xfrm>
          <a:custGeom>
            <a:avLst/>
            <a:gdLst/>
            <a:ahLst/>
            <a:cxnLst/>
            <a:rect l="l" t="t" r="r" b="b"/>
            <a:pathLst>
              <a:path w="6035682" h="4146597">
                <a:moveTo>
                  <a:pt x="0" y="0"/>
                </a:moveTo>
                <a:lnTo>
                  <a:pt x="6035683" y="0"/>
                </a:lnTo>
                <a:lnTo>
                  <a:pt x="6035683" y="4146596"/>
                </a:lnTo>
                <a:lnTo>
                  <a:pt x="0" y="4146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018" t="-8141" r="-41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74946" y="667908"/>
            <a:ext cx="9922053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IMPACT OF THE </a:t>
            </a: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BALKAN WARS </a:t>
            </a: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ON MARINE ECOSYSTEMS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48233">
            <a:off x="-4700283" y="7258369"/>
            <a:ext cx="13411898" cy="10900215"/>
          </a:xfrm>
          <a:custGeom>
            <a:avLst/>
            <a:gdLst/>
            <a:ahLst/>
            <a:cxnLst/>
            <a:rect l="l" t="t" r="r" b="b"/>
            <a:pathLst>
              <a:path w="13411898" h="10900215">
                <a:moveTo>
                  <a:pt x="0" y="0"/>
                </a:moveTo>
                <a:lnTo>
                  <a:pt x="13411898" y="0"/>
                </a:lnTo>
                <a:lnTo>
                  <a:pt x="13411898" y="10900215"/>
                </a:lnTo>
                <a:lnTo>
                  <a:pt x="0" y="10900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Object 3"/>
          <p:cNvGraphicFramePr/>
          <p:nvPr>
            <p:extLst>
              <p:ext uri="{D42A27DB-BD31-4B8C-83A1-F6EECF244321}">
                <p14:modId xmlns:p14="http://schemas.microsoft.com/office/powerpoint/2010/main" val="1545962514"/>
              </p:ext>
            </p:extLst>
          </p:nvPr>
        </p:nvGraphicFramePr>
        <p:xfrm>
          <a:off x="2514600" y="2705100"/>
          <a:ext cx="14020800" cy="594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4300200" imgH="5130800" progId="Excel.Sheet.12">
                  <p:embed/>
                </p:oleObj>
              </mc:Choice>
              <mc:Fallback>
                <p:oleObj name="Worksheet" r:id="rId4" imgW="14300200" imgH="5130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2705100"/>
                        <a:ext cx="14020800" cy="594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3891036" y="1352340"/>
            <a:ext cx="11577563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Liability </a:t>
            </a: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for Marine Environmental Damage: Peacetime vs Wartime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8846">
            <a:off x="11797875" y="5740074"/>
            <a:ext cx="11189302" cy="9093851"/>
          </a:xfrm>
          <a:custGeom>
            <a:avLst/>
            <a:gdLst/>
            <a:ahLst/>
            <a:cxnLst/>
            <a:rect l="l" t="t" r="r" b="b"/>
            <a:pathLst>
              <a:path w="11189302" h="9093851">
                <a:moveTo>
                  <a:pt x="0" y="0"/>
                </a:moveTo>
                <a:lnTo>
                  <a:pt x="11189302" y="0"/>
                </a:lnTo>
                <a:lnTo>
                  <a:pt x="11189302" y="9093852"/>
                </a:lnTo>
                <a:lnTo>
                  <a:pt x="0" y="909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28700" y="981075"/>
            <a:ext cx="6983872" cy="45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2"/>
              </a:lnSpc>
            </a:pPr>
            <a:r>
              <a:rPr lang="en-US" sz="2708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Assessment</a:t>
            </a:r>
            <a:r>
              <a:rPr lang="en-US" sz="2708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of Environmental Damage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200" y="1400683"/>
            <a:ext cx="7920038" cy="394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  <a:spcBef>
                <a:spcPct val="0"/>
              </a:spcBef>
            </a:pPr>
            <a:r>
              <a:rPr lang="en-US" sz="2257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by the State Environmental Inspectorate of Ukraine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952744"/>
            <a:ext cx="14178877" cy="63701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529112"/>
            <a:ext cx="10610849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Total environmental damage increased from </a:t>
            </a:r>
            <a:r>
              <a:rPr lang="en-US" sz="20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UAH 3.82 trillion to UAH 6.82 trillion</a:t>
            </a: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Water-related damage rose to </a:t>
            </a:r>
            <a:r>
              <a:rPr lang="en-US" sz="20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UAH 78.3 bn from UAH 68.2 bn</a:t>
            </a: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159" y="1736018"/>
            <a:ext cx="3861852" cy="6068390"/>
          </a:xfrm>
          <a:custGeom>
            <a:avLst/>
            <a:gdLst/>
            <a:ahLst/>
            <a:cxnLst/>
            <a:rect l="l" t="t" r="r" b="b"/>
            <a:pathLst>
              <a:path w="3861852" h="6068390">
                <a:moveTo>
                  <a:pt x="0" y="0"/>
                </a:moveTo>
                <a:lnTo>
                  <a:pt x="3861852" y="0"/>
                </a:lnTo>
                <a:lnTo>
                  <a:pt x="3861852" y="6068390"/>
                </a:lnTo>
                <a:lnTo>
                  <a:pt x="0" y="606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64086" y="2691900"/>
            <a:ext cx="4704149" cy="5996248"/>
          </a:xfrm>
          <a:custGeom>
            <a:avLst/>
            <a:gdLst/>
            <a:ahLst/>
            <a:cxnLst/>
            <a:rect l="l" t="t" r="r" b="b"/>
            <a:pathLst>
              <a:path w="4704149" h="5996248">
                <a:moveTo>
                  <a:pt x="0" y="0"/>
                </a:moveTo>
                <a:lnTo>
                  <a:pt x="4704149" y="0"/>
                </a:lnTo>
                <a:lnTo>
                  <a:pt x="4704149" y="5996248"/>
                </a:lnTo>
                <a:lnTo>
                  <a:pt x="0" y="5996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87310" y="1736018"/>
            <a:ext cx="4203539" cy="5833929"/>
          </a:xfrm>
          <a:custGeom>
            <a:avLst/>
            <a:gdLst/>
            <a:ahLst/>
            <a:cxnLst/>
            <a:rect l="l" t="t" r="r" b="b"/>
            <a:pathLst>
              <a:path w="4203539" h="5833929">
                <a:moveTo>
                  <a:pt x="0" y="0"/>
                </a:moveTo>
                <a:lnTo>
                  <a:pt x="4203539" y="0"/>
                </a:lnTo>
                <a:lnTo>
                  <a:pt x="4203539" y="5833929"/>
                </a:lnTo>
                <a:lnTo>
                  <a:pt x="0" y="5833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2822145" y="3879679"/>
            <a:ext cx="5830805" cy="3455247"/>
          </a:xfrm>
          <a:custGeom>
            <a:avLst/>
            <a:gdLst/>
            <a:ahLst/>
            <a:cxnLst/>
            <a:rect l="l" t="t" r="r" b="b"/>
            <a:pathLst>
              <a:path w="5830805" h="3455247">
                <a:moveTo>
                  <a:pt x="0" y="0"/>
                </a:moveTo>
                <a:lnTo>
                  <a:pt x="5830805" y="0"/>
                </a:lnTo>
                <a:lnTo>
                  <a:pt x="5830805" y="3455247"/>
                </a:lnTo>
                <a:lnTo>
                  <a:pt x="0" y="345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173" r="-644" b="-3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57639" y="811530"/>
            <a:ext cx="7805961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Kakhovka Dam Destruction</a:t>
            </a:r>
            <a:r>
              <a:rPr lang="en-US" sz="24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Before vs After</a:t>
            </a:r>
          </a:p>
        </p:txBody>
      </p:sp>
      <p:sp>
        <p:nvSpPr>
          <p:cNvPr id="7" name="Freeform 7"/>
          <p:cNvSpPr/>
          <p:nvPr/>
        </p:nvSpPr>
        <p:spPr>
          <a:xfrm rot="1470611">
            <a:off x="-2041863" y="7745327"/>
            <a:ext cx="13411898" cy="10900215"/>
          </a:xfrm>
          <a:custGeom>
            <a:avLst/>
            <a:gdLst/>
            <a:ahLst/>
            <a:cxnLst/>
            <a:rect l="l" t="t" r="r" b="b"/>
            <a:pathLst>
              <a:path w="13411898" h="10900215">
                <a:moveTo>
                  <a:pt x="0" y="0"/>
                </a:moveTo>
                <a:lnTo>
                  <a:pt x="13411898" y="0"/>
                </a:lnTo>
                <a:lnTo>
                  <a:pt x="13411898" y="10900215"/>
                </a:lnTo>
                <a:lnTo>
                  <a:pt x="0" y="10900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53701">
            <a:off x="14746395" y="-1815271"/>
            <a:ext cx="9738909" cy="7915077"/>
          </a:xfrm>
          <a:custGeom>
            <a:avLst/>
            <a:gdLst/>
            <a:ahLst/>
            <a:cxnLst/>
            <a:rect l="l" t="t" r="r" b="b"/>
            <a:pathLst>
              <a:path w="9738909" h="7915077">
                <a:moveTo>
                  <a:pt x="0" y="0"/>
                </a:moveTo>
                <a:lnTo>
                  <a:pt x="9738909" y="0"/>
                </a:lnTo>
                <a:lnTo>
                  <a:pt x="9738909" y="7915077"/>
                </a:lnTo>
                <a:lnTo>
                  <a:pt x="0" y="7915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8829" y="3608296"/>
            <a:ext cx="5334297" cy="3112798"/>
          </a:xfrm>
          <a:custGeom>
            <a:avLst/>
            <a:gdLst/>
            <a:ahLst/>
            <a:cxnLst/>
            <a:rect l="l" t="t" r="r" b="b"/>
            <a:pathLst>
              <a:path w="5334297" h="3112798">
                <a:moveTo>
                  <a:pt x="0" y="0"/>
                </a:moveTo>
                <a:lnTo>
                  <a:pt x="5334298" y="0"/>
                </a:lnTo>
                <a:lnTo>
                  <a:pt x="5334298" y="3112799"/>
                </a:lnTo>
                <a:lnTo>
                  <a:pt x="0" y="311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38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8829" y="6959220"/>
            <a:ext cx="5334297" cy="3097767"/>
          </a:xfrm>
          <a:custGeom>
            <a:avLst/>
            <a:gdLst/>
            <a:ahLst/>
            <a:cxnLst/>
            <a:rect l="l" t="t" r="r" b="b"/>
            <a:pathLst>
              <a:path w="5334297" h="3097767">
                <a:moveTo>
                  <a:pt x="0" y="0"/>
                </a:moveTo>
                <a:lnTo>
                  <a:pt x="5334298" y="0"/>
                </a:lnTo>
                <a:lnTo>
                  <a:pt x="5334298" y="3097767"/>
                </a:lnTo>
                <a:lnTo>
                  <a:pt x="0" y="3097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9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86854" y="6959220"/>
            <a:ext cx="5221322" cy="3097767"/>
          </a:xfrm>
          <a:custGeom>
            <a:avLst/>
            <a:gdLst/>
            <a:ahLst/>
            <a:cxnLst/>
            <a:rect l="l" t="t" r="r" b="b"/>
            <a:pathLst>
              <a:path w="5221322" h="3097767">
                <a:moveTo>
                  <a:pt x="0" y="0"/>
                </a:moveTo>
                <a:lnTo>
                  <a:pt x="5221322" y="0"/>
                </a:lnTo>
                <a:lnTo>
                  <a:pt x="5221322" y="3097767"/>
                </a:lnTo>
                <a:lnTo>
                  <a:pt x="0" y="3097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07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84806" y="3608296"/>
            <a:ext cx="4823269" cy="3112798"/>
          </a:xfrm>
          <a:custGeom>
            <a:avLst/>
            <a:gdLst/>
            <a:ahLst/>
            <a:cxnLst/>
            <a:rect l="l" t="t" r="r" b="b"/>
            <a:pathLst>
              <a:path w="4823269" h="3112798">
                <a:moveTo>
                  <a:pt x="0" y="0"/>
                </a:moveTo>
                <a:lnTo>
                  <a:pt x="4823269" y="0"/>
                </a:lnTo>
                <a:lnTo>
                  <a:pt x="4823269" y="3112799"/>
                </a:lnTo>
                <a:lnTo>
                  <a:pt x="0" y="3112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78" r="-52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31034" y="3608296"/>
            <a:ext cx="5301642" cy="3112798"/>
          </a:xfrm>
          <a:custGeom>
            <a:avLst/>
            <a:gdLst/>
            <a:ahLst/>
            <a:cxnLst/>
            <a:rect l="l" t="t" r="r" b="b"/>
            <a:pathLst>
              <a:path w="5301642" h="3112798">
                <a:moveTo>
                  <a:pt x="0" y="0"/>
                </a:moveTo>
                <a:lnTo>
                  <a:pt x="5301642" y="0"/>
                </a:lnTo>
                <a:lnTo>
                  <a:pt x="5301642" y="3112799"/>
                </a:lnTo>
                <a:lnTo>
                  <a:pt x="0" y="31127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90" r="-21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93951" y="6959220"/>
            <a:ext cx="5038725" cy="3097767"/>
          </a:xfrm>
          <a:custGeom>
            <a:avLst/>
            <a:gdLst/>
            <a:ahLst/>
            <a:cxnLst/>
            <a:rect l="l" t="t" r="r" b="b"/>
            <a:pathLst>
              <a:path w="5038725" h="3097767">
                <a:moveTo>
                  <a:pt x="0" y="0"/>
                </a:moveTo>
                <a:lnTo>
                  <a:pt x="5038725" y="0"/>
                </a:lnTo>
                <a:lnTo>
                  <a:pt x="5038725" y="3097767"/>
                </a:lnTo>
                <a:lnTo>
                  <a:pt x="0" y="3097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7669" b="-349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663" y="1568728"/>
            <a:ext cx="14973337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Attacks by the </a:t>
            </a:r>
            <a:r>
              <a:rPr lang="en-US" sz="2400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russian</a:t>
            </a: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federation on </a:t>
            </a:r>
            <a:r>
              <a:rPr lang="en-US" sz="2400" b="1" dirty="0">
                <a:gradFill>
                  <a:gsLst>
                    <a:gs pos="0">
                      <a:srgbClr val="123D7B">
                        <a:alpha val="100000"/>
                      </a:srgbClr>
                    </a:gs>
                    <a:gs pos="100000">
                      <a:srgbClr val="C67F40">
                        <a:alpha val="100000"/>
                      </a:srgbClr>
                    </a:gs>
                  </a:gsLst>
                  <a:lin ang="5400000"/>
                </a:gradFill>
                <a:latin typeface="Garet Bold"/>
                <a:ea typeface="Garet Bold"/>
                <a:cs typeface="Garet Bold"/>
                <a:sym typeface="Garet Bold"/>
              </a:rPr>
              <a:t>Ukraine’s maritime infrastructure</a:t>
            </a:r>
            <a:r>
              <a:rPr lang="en-US" sz="24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since February 2022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6913" y="2359912"/>
            <a:ext cx="459410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900+ </a:t>
            </a:r>
            <a:r>
              <a:rPr lang="en-US" sz="24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damaged port facilities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177 </a:t>
            </a:r>
            <a:r>
              <a:rPr lang="en-US" sz="24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civilian vessels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287</Words>
  <Application>Microsoft Office PowerPoint</Application>
  <PresentationFormat>Personalizar</PresentationFormat>
  <Paragraphs>39</Paragraphs>
  <Slides>11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Garet</vt:lpstr>
      <vt:lpstr>Calibri</vt:lpstr>
      <vt:lpstr>Garet Bold</vt:lpstr>
      <vt:lpstr>Arial</vt:lpstr>
      <vt:lpstr>Office Theme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law, копия</dc:title>
  <cp:lastModifiedBy>XR2</cp:lastModifiedBy>
  <cp:revision>3</cp:revision>
  <dcterms:created xsi:type="dcterms:W3CDTF">2006-08-16T00:00:00Z</dcterms:created>
  <dcterms:modified xsi:type="dcterms:W3CDTF">2026-05-15T13:16:34Z</dcterms:modified>
  <dc:identifier>DAHIpMPC6XI</dc:identifier>
</cp:coreProperties>
</file>