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54B88-6B78-3F5E-A05A-1DCD4EBEF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1C66B-7856-041C-3616-4877CFB0F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44A936-806E-2C21-F0D7-390639E9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683711-11D8-8DFA-3832-610D5EB6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08677-86BC-96E0-26BA-DE438145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5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0FD34-215D-D61A-282F-AE074D34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FB4101-8593-82E9-6B78-556C9D5A9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CA5E46-C23E-CF08-B57F-2DC7AE0D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451B42-5693-E704-6536-CE4532AA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1A01F-AB97-6C66-31B1-1D15C73E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784709-A603-ACF3-8720-98D87A79E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B1578C-2DF4-1711-133D-847131B55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57E94F-547D-6F6B-DB7E-B6B5B8BA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BA98A5-84AF-8530-2754-428B644B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41E6DC-3725-B3DA-9394-BDD0A5EE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09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A728-073C-C268-47C4-68179253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12685-6D54-D1BD-DD00-65F6C006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D4B9E-E037-F988-E1B1-A8C6B886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17AB78-4451-DBDD-1E6B-72D4B59C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447073-9CC8-1B85-931E-F87F1E4C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9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38580-D884-F4A1-3D85-B5274EED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F66019-2F13-DC50-7CC6-3B736E84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C3429-A9A4-EC60-E502-EAB5C6B5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B5497-D678-7C0B-3747-B660E521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8455F0-A285-E908-3930-BE523F88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86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10120-914C-799E-7509-D3FA9837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D5894-57F7-D318-DF3E-437898E90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E68CCF-EA4C-5C80-1305-03F0B7CF5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CEEB41-4E36-2D2F-0BC1-A23102DB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F397F2-B215-52D2-91AD-1D993F45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5074E-13E2-CFF6-201C-964BD576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86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D8BD5-5617-1098-89AD-7456A80F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5194-7E15-7271-693B-E6FD3F71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BAA686-24C4-734A-F03E-7B39E962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62EB31-89F2-3F58-937A-C11A6ED81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FA6A70-1729-050F-F7C2-76C2132D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77A805-87ED-B6B3-7231-8E28117A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98748C-20EB-09C2-2398-AE664C02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8A31B3-5574-38E1-091F-FAD79BB4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3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540ED-D1B5-8B39-C805-18B7A0E6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A12835-0BE5-8FDB-0728-1090CD32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814920-0A71-FF65-D291-CC83429A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EC9211-80B9-67EF-44DD-93B8FFA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4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45C675-9858-40F2-25B4-F5A3635C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EB8EE8-9294-1309-84F9-C5692496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06639B-E3AE-A41D-AEE7-BDAA13E7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8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B25AA-B0AB-0D81-8187-EEDC0A5B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1DE3BF-9BD3-1F6A-9C12-6AEEE2F9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42FF91-1074-1746-C7D8-B6D29D479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D4F62C-DD70-AF51-5A1E-FAE6A902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0B99F6-37F4-2A5C-088E-95C4F930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9546FB-282C-A826-4F88-A881C542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38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CBFCE-584B-1A40-A881-C596CD0A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97A3B5-3763-42A9-1731-724BB7A3C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CC68B5-87AD-EFE5-28CF-7B578E408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FF4F88-73B6-C1FC-E57F-A1879ED2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665D37-3C99-9803-78B4-528D785F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62394D-57CE-1BC7-7070-D57F308D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333DF9-2337-43BB-326E-484585D9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9AAC4-0661-003B-F961-A9194D54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9F62D-CB4C-135E-2FFA-34E8A7C4D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42CF9-80C2-4979-934F-116470D5A16C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CB96A1-8324-5AE0-13B3-2DA9178BB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D882FA-5789-8467-0E77-0DB114EE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228B2-D5A4-4D69-8A4B-DA22CAFB5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9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3353-E2ED-D614-DCF8-BDDE3418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4D9E86-6D65-71BC-E28F-32CFF045C4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248" b="-6084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DA1C84E-63E9-4A6B-1143-B12BC41575D2}"/>
              </a:ext>
            </a:extLst>
          </p:cNvPr>
          <p:cNvSpPr/>
          <p:nvPr/>
        </p:nvSpPr>
        <p:spPr>
          <a:xfrm>
            <a:off x="-11947" y="0"/>
            <a:ext cx="12203947" cy="6858000"/>
          </a:xfrm>
          <a:custGeom>
            <a:avLst/>
            <a:gdLst/>
            <a:ahLst/>
            <a:cxnLst/>
            <a:rect l="l" t="t" r="r" b="b"/>
            <a:pathLst>
              <a:path w="18305920" h="10287000">
                <a:moveTo>
                  <a:pt x="0" y="0"/>
                </a:moveTo>
                <a:lnTo>
                  <a:pt x="18305920" y="0"/>
                </a:lnTo>
                <a:lnTo>
                  <a:pt x="183059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 t="-9371" b="-9371"/>
            </a:stretch>
          </a:blipFill>
        </p:spPr>
        <p:txBody>
          <a:bodyPr/>
          <a:lstStyle/>
          <a:p>
            <a:endParaRPr lang="pt-BR" sz="1200" dirty="0"/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2667" b="1" dirty="0">
                <a:solidFill>
                  <a:schemeClr val="bg1"/>
                </a:solidFill>
              </a:rPr>
              <a:t>Next steps:  </a:t>
            </a:r>
          </a:p>
          <a:p>
            <a:r>
              <a:rPr lang="en-US" sz="2667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667" b="1" dirty="0">
                <a:solidFill>
                  <a:schemeClr val="bg1"/>
                </a:solidFill>
              </a:rPr>
              <a:t>	The Parliamentary Front of Ports and Airports (FPPA) and the Brazilian	Infrastructure Institute (IBI) are already addressing a second package of 	IMO conventions to further promote their respective ratifications:</a:t>
            </a:r>
          </a:p>
          <a:p>
            <a:pPr lvl="2"/>
            <a:endParaRPr lang="en-US" sz="2667" b="1" dirty="0">
              <a:solidFill>
                <a:schemeClr val="bg1"/>
              </a:solidFill>
            </a:endParaRPr>
          </a:p>
          <a:p>
            <a:pPr lvl="2"/>
            <a:r>
              <a:rPr lang="en-US" sz="2667" b="1" dirty="0">
                <a:solidFill>
                  <a:schemeClr val="bg1"/>
                </a:solidFill>
              </a:rPr>
              <a:t>Beijing Convention (Step 3)</a:t>
            </a:r>
          </a:p>
          <a:p>
            <a:pPr lvl="2"/>
            <a:endParaRPr lang="en-US" sz="2667" b="1" dirty="0">
              <a:solidFill>
                <a:schemeClr val="bg1"/>
              </a:solidFill>
            </a:endParaRPr>
          </a:p>
          <a:p>
            <a:pPr lvl="2"/>
            <a:r>
              <a:rPr lang="en-US" sz="2667" b="1" dirty="0">
                <a:solidFill>
                  <a:schemeClr val="bg1"/>
                </a:solidFill>
              </a:rPr>
              <a:t>Fund 1992 and 2003 (Step 2) </a:t>
            </a:r>
          </a:p>
          <a:p>
            <a:pPr lvl="2"/>
            <a:endParaRPr lang="en-US" sz="2667" b="1" dirty="0">
              <a:solidFill>
                <a:schemeClr val="bg1"/>
              </a:solidFill>
            </a:endParaRPr>
          </a:p>
          <a:p>
            <a:pPr lvl="2"/>
            <a:r>
              <a:rPr lang="en-US" sz="2667" b="1" dirty="0">
                <a:solidFill>
                  <a:schemeClr val="bg1"/>
                </a:solidFill>
              </a:rPr>
              <a:t>HNS Convention 1996 and Protocol 2010 (Step 2) </a:t>
            </a:r>
          </a:p>
          <a:p>
            <a:pPr lvl="2"/>
            <a:endParaRPr lang="en-US" sz="2667" b="1" dirty="0">
              <a:solidFill>
                <a:schemeClr val="bg1"/>
              </a:solidFill>
            </a:endParaRPr>
          </a:p>
          <a:p>
            <a:pPr lvl="2"/>
            <a:r>
              <a:rPr lang="en-US" sz="2667" b="1" dirty="0">
                <a:solidFill>
                  <a:schemeClr val="bg1"/>
                </a:solidFill>
              </a:rPr>
              <a:t>Bunker Convention 2001(Step 2)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E5CABC9-3A8E-CB2E-12FC-E7C28A8F7EA0}"/>
              </a:ext>
            </a:extLst>
          </p:cNvPr>
          <p:cNvSpPr/>
          <p:nvPr/>
        </p:nvSpPr>
        <p:spPr>
          <a:xfrm>
            <a:off x="1473201" y="5613400"/>
            <a:ext cx="1275883" cy="1139277"/>
          </a:xfrm>
          <a:custGeom>
            <a:avLst/>
            <a:gdLst/>
            <a:ahLst/>
            <a:cxnLst/>
            <a:rect l="l" t="t" r="r" b="b"/>
            <a:pathLst>
              <a:path w="1131254" h="1131254">
                <a:moveTo>
                  <a:pt x="0" y="0"/>
                </a:moveTo>
                <a:lnTo>
                  <a:pt x="1131253" y="0"/>
                </a:lnTo>
                <a:lnTo>
                  <a:pt x="1131253" y="1131254"/>
                </a:lnTo>
                <a:lnTo>
                  <a:pt x="0" y="1131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9B09139-6DF4-8863-DB35-CA491226939E}"/>
              </a:ext>
            </a:extLst>
          </p:cNvPr>
          <p:cNvGrpSpPr/>
          <p:nvPr/>
        </p:nvGrpSpPr>
        <p:grpSpPr>
          <a:xfrm>
            <a:off x="3911600" y="5531796"/>
            <a:ext cx="5450707" cy="1206770"/>
            <a:chOff x="0" y="0"/>
            <a:chExt cx="6332362" cy="1174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2F6656D-B34F-591C-F992-62A1CEE4E0E5}"/>
                </a:ext>
              </a:extLst>
            </p:cNvPr>
            <p:cNvSpPr/>
            <p:nvPr/>
          </p:nvSpPr>
          <p:spPr>
            <a:xfrm>
              <a:off x="3608593" y="147132"/>
              <a:ext cx="2723769" cy="880537"/>
            </a:xfrm>
            <a:custGeom>
              <a:avLst/>
              <a:gdLst/>
              <a:ahLst/>
              <a:cxnLst/>
              <a:rect l="l" t="t" r="r" b="b"/>
              <a:pathLst>
                <a:path w="2723769" h="880537">
                  <a:moveTo>
                    <a:pt x="0" y="0"/>
                  </a:moveTo>
                  <a:lnTo>
                    <a:pt x="2723769" y="0"/>
                  </a:lnTo>
                  <a:lnTo>
                    <a:pt x="2723769" y="880536"/>
                  </a:lnTo>
                  <a:lnTo>
                    <a:pt x="0" y="880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1178" b="-107865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A4AF8F9-60C8-CFBD-F167-B4C88AFF466E}"/>
                </a:ext>
              </a:extLst>
            </p:cNvPr>
            <p:cNvSpPr/>
            <p:nvPr/>
          </p:nvSpPr>
          <p:spPr>
            <a:xfrm>
              <a:off x="0" y="0"/>
              <a:ext cx="3131659" cy="1174800"/>
            </a:xfrm>
            <a:custGeom>
              <a:avLst/>
              <a:gdLst/>
              <a:ahLst/>
              <a:cxnLst/>
              <a:rect l="l" t="t" r="r" b="b"/>
              <a:pathLst>
                <a:path w="3131659" h="1174800">
                  <a:moveTo>
                    <a:pt x="0" y="0"/>
                  </a:moveTo>
                  <a:lnTo>
                    <a:pt x="3131659" y="0"/>
                  </a:lnTo>
                  <a:lnTo>
                    <a:pt x="3131659" y="1174800"/>
                  </a:lnTo>
                  <a:lnTo>
                    <a:pt x="0" y="117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862" t="-166987" r="-5862" b="-30839"/>
              </a:stretch>
            </a:blipFill>
          </p:spPr>
          <p:txBody>
            <a:bodyPr/>
            <a:lstStyle/>
            <a:p>
              <a:endParaRPr lang="pt-BR" sz="1200"/>
            </a:p>
          </p:txBody>
        </p:sp>
      </p:grpSp>
    </p:spTree>
    <p:extLst>
      <p:ext uri="{BB962C8B-B14F-4D97-AF65-F5344CB8AC3E}">
        <p14:creationId xmlns:p14="http://schemas.microsoft.com/office/powerpoint/2010/main" val="862696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Guimarães Batista</dc:creator>
  <cp:lastModifiedBy>Felipe Guimarães Batista</cp:lastModifiedBy>
  <cp:revision>1</cp:revision>
  <dcterms:created xsi:type="dcterms:W3CDTF">2026-05-12T20:47:08Z</dcterms:created>
  <dcterms:modified xsi:type="dcterms:W3CDTF">2026-05-12T20:47:48Z</dcterms:modified>
</cp:coreProperties>
</file>