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64" r:id="rId7"/>
  </p:sldIdLst>
  <p:sldSz cx="18288000" cy="10287000"/>
  <p:notesSz cx="6858000" cy="9144000"/>
  <p:embeddedFontLst>
    <p:embeddedFont>
      <p:font typeface="Anton" panose="020F0502020204030204" pitchFamily="2" charset="0"/>
      <p:regular r:id="rId8"/>
    </p:embeddedFont>
    <p:embeddedFont>
      <p:font typeface="Montserrat Semi-Bold"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248" b="-6084"/>
            </a:stretch>
          </a:blipFill>
        </p:spPr>
        <p:txBody>
          <a:bodyPr/>
          <a:lstStyle/>
          <a:p>
            <a:endParaRPr lang="pt-BR"/>
          </a:p>
        </p:txBody>
      </p:sp>
      <p:sp>
        <p:nvSpPr>
          <p:cNvPr id="3" name="Freeform 3"/>
          <p:cNvSpPr/>
          <p:nvPr/>
        </p:nvSpPr>
        <p:spPr>
          <a:xfrm>
            <a:off x="-17920" y="0"/>
            <a:ext cx="18305920" cy="10287000"/>
          </a:xfrm>
          <a:custGeom>
            <a:avLst/>
            <a:gdLst/>
            <a:ahLst/>
            <a:cxnLst/>
            <a:rect l="l" t="t" r="r" b="b"/>
            <a:pathLst>
              <a:path w="18305920" h="10287000">
                <a:moveTo>
                  <a:pt x="0" y="0"/>
                </a:moveTo>
                <a:lnTo>
                  <a:pt x="18305920" y="0"/>
                </a:lnTo>
                <a:lnTo>
                  <a:pt x="18305920" y="10287000"/>
                </a:lnTo>
                <a:lnTo>
                  <a:pt x="0" y="10287000"/>
                </a:lnTo>
                <a:lnTo>
                  <a:pt x="0" y="0"/>
                </a:lnTo>
                <a:close/>
              </a:path>
            </a:pathLst>
          </a:custGeom>
          <a:blipFill>
            <a:blip r:embed="rId3">
              <a:alphaModFix amt="62000"/>
            </a:blip>
            <a:stretch>
              <a:fillRect t="-9371" b="-9371"/>
            </a:stretch>
          </a:blipFill>
        </p:spPr>
        <p:txBody>
          <a:bodyPr/>
          <a:lstStyle/>
          <a:p>
            <a:endParaRPr lang="pt-BR"/>
          </a:p>
        </p:txBody>
      </p:sp>
      <p:sp>
        <p:nvSpPr>
          <p:cNvPr id="4" name="TextBox 4"/>
          <p:cNvSpPr txBox="1"/>
          <p:nvPr/>
        </p:nvSpPr>
        <p:spPr>
          <a:xfrm>
            <a:off x="685800" y="389466"/>
            <a:ext cx="11201400" cy="3570208"/>
          </a:xfrm>
          <a:prstGeom prst="rect">
            <a:avLst/>
          </a:prstGeom>
        </p:spPr>
        <p:txBody>
          <a:bodyPr wrap="square" lIns="0" tIns="0" rIns="0" bIns="0" rtlCol="0" anchor="t">
            <a:spAutoFit/>
          </a:bodyPr>
          <a:lstStyle/>
          <a:p>
            <a:r>
              <a:rPr lang="en-US" sz="4000" dirty="0">
                <a:solidFill>
                  <a:schemeClr val="bg1"/>
                </a:solidFill>
                <a:latin typeface="Anton" pitchFamily="2" charset="0"/>
              </a:rPr>
              <a:t>Ratification of International Conventions and Operation of Regional Navigation Agreements by Latin American Countries </a:t>
            </a:r>
            <a:endParaRPr lang="en-US" sz="8200" dirty="0">
              <a:solidFill>
                <a:schemeClr val="bg1"/>
              </a:solidFill>
              <a:latin typeface="Anton" pitchFamily="2" charset="0"/>
            </a:endParaRPr>
          </a:p>
          <a:p>
            <a:r>
              <a:rPr lang="en-US" sz="8200" dirty="0">
                <a:solidFill>
                  <a:schemeClr val="bg1"/>
                </a:solidFill>
                <a:latin typeface="Anton" pitchFamily="2" charset="0"/>
              </a:rPr>
              <a:t>​</a:t>
            </a:r>
            <a:r>
              <a:rPr lang="en-US" sz="3000" dirty="0">
                <a:solidFill>
                  <a:schemeClr val="bg1"/>
                </a:solidFill>
                <a:latin typeface="Anton" pitchFamily="2" charset="0"/>
              </a:rPr>
              <a:t>Recent efforts by the Brazilian Parliament on the ratification of International Conventions – Important developments </a:t>
            </a:r>
            <a:endParaRPr lang="pt-BR" sz="3000" dirty="0">
              <a:solidFill>
                <a:schemeClr val="bg1"/>
              </a:solidFill>
              <a:latin typeface="Anton" pitchFamily="2" charset="0"/>
            </a:endParaRPr>
          </a:p>
        </p:txBody>
      </p:sp>
      <p:sp>
        <p:nvSpPr>
          <p:cNvPr id="5" name="Freeform 5"/>
          <p:cNvSpPr/>
          <p:nvPr/>
        </p:nvSpPr>
        <p:spPr>
          <a:xfrm flipH="1">
            <a:off x="10371241" y="1452010"/>
            <a:ext cx="8211977" cy="8834990"/>
          </a:xfrm>
          <a:custGeom>
            <a:avLst/>
            <a:gdLst/>
            <a:ahLst/>
            <a:cxnLst/>
            <a:rect l="l" t="t" r="r" b="b"/>
            <a:pathLst>
              <a:path w="8920080" h="8920080">
                <a:moveTo>
                  <a:pt x="8920080" y="0"/>
                </a:moveTo>
                <a:lnTo>
                  <a:pt x="0" y="0"/>
                </a:lnTo>
                <a:lnTo>
                  <a:pt x="0" y="8920080"/>
                </a:lnTo>
                <a:lnTo>
                  <a:pt x="8920080" y="8920080"/>
                </a:lnTo>
                <a:lnTo>
                  <a:pt x="8920080" y="0"/>
                </a:lnTo>
                <a:close/>
              </a:path>
            </a:pathLst>
          </a:custGeom>
          <a:blipFill>
            <a:blip r:embed="rId4"/>
            <a:stretch>
              <a:fillRect/>
            </a:stretch>
          </a:blipFill>
        </p:spPr>
        <p:txBody>
          <a:bodyPr/>
          <a:lstStyle/>
          <a:p>
            <a:endParaRPr lang="pt-BR"/>
          </a:p>
        </p:txBody>
      </p:sp>
      <p:grpSp>
        <p:nvGrpSpPr>
          <p:cNvPr id="6" name="Group 6"/>
          <p:cNvGrpSpPr/>
          <p:nvPr/>
        </p:nvGrpSpPr>
        <p:grpSpPr>
          <a:xfrm>
            <a:off x="8471279" y="6774340"/>
            <a:ext cx="4905691" cy="2288813"/>
            <a:chOff x="-65847" y="0"/>
            <a:chExt cx="5709806" cy="2510543"/>
          </a:xfrm>
        </p:grpSpPr>
        <p:grpSp>
          <p:nvGrpSpPr>
            <p:cNvPr id="7" name="Group 7"/>
            <p:cNvGrpSpPr/>
            <p:nvPr/>
          </p:nvGrpSpPr>
          <p:grpSpPr>
            <a:xfrm>
              <a:off x="0" y="0"/>
              <a:ext cx="5578861" cy="1470837"/>
              <a:chOff x="0" y="0"/>
              <a:chExt cx="394732" cy="104069"/>
            </a:xfrm>
          </p:grpSpPr>
          <p:sp>
            <p:nvSpPr>
              <p:cNvPr id="8" name="Freeform 8"/>
              <p:cNvSpPr/>
              <p:nvPr/>
            </p:nvSpPr>
            <p:spPr>
              <a:xfrm>
                <a:off x="0" y="0"/>
                <a:ext cx="394732" cy="104069"/>
              </a:xfrm>
              <a:custGeom>
                <a:avLst/>
                <a:gdLst/>
                <a:ahLst/>
                <a:cxnLst/>
                <a:rect l="l" t="t" r="r" b="b"/>
                <a:pathLst>
                  <a:path w="394732" h="104069">
                    <a:moveTo>
                      <a:pt x="33305" y="0"/>
                    </a:moveTo>
                    <a:lnTo>
                      <a:pt x="361427" y="0"/>
                    </a:lnTo>
                    <a:cubicBezTo>
                      <a:pt x="370260" y="0"/>
                      <a:pt x="378732" y="3509"/>
                      <a:pt x="384978" y="9755"/>
                    </a:cubicBezTo>
                    <a:cubicBezTo>
                      <a:pt x="391224" y="16001"/>
                      <a:pt x="394732" y="24472"/>
                      <a:pt x="394732" y="33305"/>
                    </a:cubicBezTo>
                    <a:lnTo>
                      <a:pt x="394732" y="70764"/>
                    </a:lnTo>
                    <a:cubicBezTo>
                      <a:pt x="394732" y="79597"/>
                      <a:pt x="391224" y="88068"/>
                      <a:pt x="384978" y="94314"/>
                    </a:cubicBezTo>
                    <a:cubicBezTo>
                      <a:pt x="378732" y="100560"/>
                      <a:pt x="370260" y="104069"/>
                      <a:pt x="361427" y="104069"/>
                    </a:cubicBezTo>
                    <a:lnTo>
                      <a:pt x="33305" y="104069"/>
                    </a:lnTo>
                    <a:cubicBezTo>
                      <a:pt x="24472" y="104069"/>
                      <a:pt x="16001" y="100560"/>
                      <a:pt x="9755" y="94314"/>
                    </a:cubicBezTo>
                    <a:cubicBezTo>
                      <a:pt x="3509" y="88068"/>
                      <a:pt x="0" y="79597"/>
                      <a:pt x="0" y="70764"/>
                    </a:cubicBezTo>
                    <a:lnTo>
                      <a:pt x="0" y="33305"/>
                    </a:lnTo>
                    <a:cubicBezTo>
                      <a:pt x="0" y="24472"/>
                      <a:pt x="3509" y="16001"/>
                      <a:pt x="9755" y="9755"/>
                    </a:cubicBezTo>
                    <a:cubicBezTo>
                      <a:pt x="16001" y="3509"/>
                      <a:pt x="24472" y="0"/>
                      <a:pt x="33305" y="0"/>
                    </a:cubicBezTo>
                    <a:close/>
                  </a:path>
                </a:pathLst>
              </a:custGeom>
              <a:gradFill rotWithShape="1">
                <a:gsLst>
                  <a:gs pos="0">
                    <a:srgbClr val="053069">
                      <a:alpha val="100000"/>
                    </a:srgbClr>
                  </a:gs>
                  <a:gs pos="100000">
                    <a:srgbClr val="030232">
                      <a:alpha val="100000"/>
                    </a:srgbClr>
                  </a:gs>
                </a:gsLst>
                <a:lin ang="0"/>
              </a:gradFill>
            </p:spPr>
            <p:txBody>
              <a:bodyPr/>
              <a:lstStyle/>
              <a:p>
                <a:endParaRPr lang="pt-BR"/>
              </a:p>
            </p:txBody>
          </p:sp>
          <p:sp>
            <p:nvSpPr>
              <p:cNvPr id="9" name="TextBox 9"/>
              <p:cNvSpPr txBox="1"/>
              <p:nvPr/>
            </p:nvSpPr>
            <p:spPr>
              <a:xfrm>
                <a:off x="0" y="-57150"/>
                <a:ext cx="394732" cy="161219"/>
              </a:xfrm>
              <a:prstGeom prst="rect">
                <a:avLst/>
              </a:prstGeom>
            </p:spPr>
            <p:txBody>
              <a:bodyPr lIns="141821" tIns="141821" rIns="141821" bIns="141821" rtlCol="0" anchor="ctr"/>
              <a:lstStyle/>
              <a:p>
                <a:pPr algn="ctr">
                  <a:lnSpc>
                    <a:spcPts val="4859"/>
                  </a:lnSpc>
                </a:pPr>
                <a:endParaRPr/>
              </a:p>
            </p:txBody>
          </p:sp>
        </p:grpSp>
        <p:grpSp>
          <p:nvGrpSpPr>
            <p:cNvPr id="10" name="Group 10"/>
            <p:cNvGrpSpPr/>
            <p:nvPr/>
          </p:nvGrpSpPr>
          <p:grpSpPr>
            <a:xfrm>
              <a:off x="-65847" y="239087"/>
              <a:ext cx="5709806" cy="2271456"/>
              <a:chOff x="-4659" y="-57150"/>
              <a:chExt cx="403997" cy="160716"/>
            </a:xfrm>
          </p:grpSpPr>
          <p:sp>
            <p:nvSpPr>
              <p:cNvPr id="11" name="Freeform 11"/>
              <p:cNvSpPr/>
              <p:nvPr/>
            </p:nvSpPr>
            <p:spPr>
              <a:xfrm>
                <a:off x="-4659" y="-503"/>
                <a:ext cx="403997" cy="104069"/>
              </a:xfrm>
              <a:custGeom>
                <a:avLst/>
                <a:gdLst/>
                <a:ahLst/>
                <a:cxnLst/>
                <a:rect l="l" t="t" r="r" b="b"/>
                <a:pathLst>
                  <a:path w="394732" h="81070">
                    <a:moveTo>
                      <a:pt x="33305" y="0"/>
                    </a:moveTo>
                    <a:lnTo>
                      <a:pt x="361427" y="0"/>
                    </a:lnTo>
                    <a:cubicBezTo>
                      <a:pt x="370260" y="0"/>
                      <a:pt x="378732" y="3509"/>
                      <a:pt x="384978" y="9755"/>
                    </a:cubicBezTo>
                    <a:cubicBezTo>
                      <a:pt x="391224" y="16001"/>
                      <a:pt x="394732" y="24472"/>
                      <a:pt x="394732" y="33305"/>
                    </a:cubicBezTo>
                    <a:lnTo>
                      <a:pt x="394732" y="47765"/>
                    </a:lnTo>
                    <a:cubicBezTo>
                      <a:pt x="394732" y="56598"/>
                      <a:pt x="391224" y="65070"/>
                      <a:pt x="384978" y="71316"/>
                    </a:cubicBezTo>
                    <a:cubicBezTo>
                      <a:pt x="378732" y="77562"/>
                      <a:pt x="370260" y="81070"/>
                      <a:pt x="361427" y="81070"/>
                    </a:cubicBezTo>
                    <a:lnTo>
                      <a:pt x="33305" y="81070"/>
                    </a:lnTo>
                    <a:cubicBezTo>
                      <a:pt x="24472" y="81070"/>
                      <a:pt x="16001" y="77562"/>
                      <a:pt x="9755" y="71316"/>
                    </a:cubicBezTo>
                    <a:cubicBezTo>
                      <a:pt x="3509" y="65070"/>
                      <a:pt x="0" y="56598"/>
                      <a:pt x="0" y="47765"/>
                    </a:cubicBezTo>
                    <a:lnTo>
                      <a:pt x="0" y="33305"/>
                    </a:lnTo>
                    <a:cubicBezTo>
                      <a:pt x="0" y="24472"/>
                      <a:pt x="3509" y="16001"/>
                      <a:pt x="9755" y="9755"/>
                    </a:cubicBezTo>
                    <a:cubicBezTo>
                      <a:pt x="16001" y="3509"/>
                      <a:pt x="24472" y="0"/>
                      <a:pt x="33305" y="0"/>
                    </a:cubicBezTo>
                    <a:close/>
                  </a:path>
                </a:pathLst>
              </a:custGeom>
              <a:solidFill>
                <a:srgbClr val="FFFFFF"/>
              </a:solidFill>
              <a:ln w="38100" cap="sq">
                <a:gradFill>
                  <a:gsLst>
                    <a:gs pos="0">
                      <a:srgbClr val="053069">
                        <a:alpha val="100000"/>
                      </a:srgbClr>
                    </a:gs>
                    <a:gs pos="100000">
                      <a:srgbClr val="030232">
                        <a:alpha val="100000"/>
                      </a:srgbClr>
                    </a:gs>
                  </a:gsLst>
                  <a:lin ang="0"/>
                </a:gradFill>
                <a:prstDash val="solid"/>
                <a:miter/>
              </a:ln>
            </p:spPr>
            <p:txBody>
              <a:bodyPr/>
              <a:lstStyle/>
              <a:p>
                <a:endParaRPr lang="pt-BR"/>
              </a:p>
            </p:txBody>
          </p:sp>
          <p:sp>
            <p:nvSpPr>
              <p:cNvPr id="12" name="TextBox 12"/>
              <p:cNvSpPr txBox="1"/>
              <p:nvPr/>
            </p:nvSpPr>
            <p:spPr>
              <a:xfrm>
                <a:off x="0" y="-57150"/>
                <a:ext cx="394732" cy="138220"/>
              </a:xfrm>
              <a:prstGeom prst="rect">
                <a:avLst/>
              </a:prstGeom>
            </p:spPr>
            <p:txBody>
              <a:bodyPr lIns="141821" tIns="141821" rIns="141821" bIns="141821" rtlCol="0" anchor="ctr"/>
              <a:lstStyle/>
              <a:p>
                <a:pPr algn="ctr">
                  <a:lnSpc>
                    <a:spcPts val="4859"/>
                  </a:lnSpc>
                </a:pPr>
                <a:endParaRPr/>
              </a:p>
            </p:txBody>
          </p:sp>
        </p:grpSp>
        <p:sp>
          <p:nvSpPr>
            <p:cNvPr id="13" name="TextBox 13"/>
            <p:cNvSpPr txBox="1"/>
            <p:nvPr/>
          </p:nvSpPr>
          <p:spPr>
            <a:xfrm>
              <a:off x="440801" y="178241"/>
              <a:ext cx="4697260" cy="683219"/>
            </a:xfrm>
            <a:prstGeom prst="rect">
              <a:avLst/>
            </a:prstGeom>
          </p:spPr>
          <p:txBody>
            <a:bodyPr lIns="0" tIns="0" rIns="0" bIns="0" rtlCol="0" anchor="t">
              <a:spAutoFit/>
            </a:bodyPr>
            <a:lstStyle/>
            <a:p>
              <a:pPr algn="ctr">
                <a:lnSpc>
                  <a:spcPts val="4386"/>
                </a:lnSpc>
              </a:pPr>
              <a:r>
                <a:rPr lang="en-US" sz="3133">
                  <a:solidFill>
                    <a:srgbClr val="E8EAE8"/>
                  </a:solidFill>
                  <a:latin typeface="Anton"/>
                  <a:ea typeface="Anton"/>
                  <a:cs typeface="Anton"/>
                  <a:sym typeface="Anton"/>
                </a:rPr>
                <a:t>Marcelo Sammarco</a:t>
              </a:r>
            </a:p>
          </p:txBody>
        </p:sp>
        <p:sp>
          <p:nvSpPr>
            <p:cNvPr id="14" name="TextBox 14"/>
            <p:cNvSpPr txBox="1"/>
            <p:nvPr/>
          </p:nvSpPr>
          <p:spPr>
            <a:xfrm>
              <a:off x="130944" y="1252266"/>
              <a:ext cx="5316974" cy="1223070"/>
            </a:xfrm>
            <a:prstGeom prst="rect">
              <a:avLst/>
            </a:prstGeom>
          </p:spPr>
          <p:txBody>
            <a:bodyPr lIns="0" tIns="0" rIns="0" bIns="0" rtlCol="0" anchor="t">
              <a:spAutoFit/>
            </a:bodyPr>
            <a:lstStyle/>
            <a:p>
              <a:pPr algn="ctr">
                <a:lnSpc>
                  <a:spcPts val="2245"/>
                </a:lnSpc>
              </a:pPr>
              <a:r>
                <a:rPr lang="en-US" b="1" dirty="0">
                  <a:solidFill>
                    <a:srgbClr val="000000"/>
                  </a:solidFill>
                  <a:latin typeface="Montserrat Semi-Bold"/>
                  <a:ea typeface="Montserrat Semi-Bold"/>
                  <a:cs typeface="Montserrat Semi-Bold"/>
                  <a:sym typeface="Montserrat Semi-Bold"/>
                </a:rPr>
                <a:t>Representative of the Parliamentary Front for Ports and Airports </a:t>
              </a:r>
            </a:p>
            <a:p>
              <a:pPr algn="ctr">
                <a:lnSpc>
                  <a:spcPts val="2245"/>
                </a:lnSpc>
              </a:pPr>
              <a:endParaRPr lang="en-US" b="1" dirty="0">
                <a:solidFill>
                  <a:srgbClr val="000000"/>
                </a:solidFill>
                <a:latin typeface="Montserrat Semi-Bold"/>
                <a:ea typeface="Montserrat Semi-Bold"/>
                <a:cs typeface="Montserrat Semi-Bold"/>
                <a:sym typeface="Montserrat Semi-Bold"/>
              </a:endParaRPr>
            </a:p>
            <a:p>
              <a:pPr algn="ctr">
                <a:lnSpc>
                  <a:spcPts val="2245"/>
                </a:lnSpc>
              </a:pPr>
              <a:r>
                <a:rPr lang="en-US" b="1" dirty="0">
                  <a:solidFill>
                    <a:srgbClr val="000000"/>
                  </a:solidFill>
                  <a:latin typeface="Montserrat Semi-Bold"/>
                  <a:ea typeface="Montserrat Semi-Bold"/>
                  <a:cs typeface="Montserrat Semi-Bold"/>
                  <a:sym typeface="Montserrat Semi-Bold"/>
                </a:rPr>
                <a:t>Vice-President of the Board of IBI</a:t>
              </a:r>
            </a:p>
          </p:txBody>
        </p:sp>
      </p:grpSp>
      <p:sp>
        <p:nvSpPr>
          <p:cNvPr id="15" name="Freeform 15"/>
          <p:cNvSpPr/>
          <p:nvPr/>
        </p:nvSpPr>
        <p:spPr>
          <a:xfrm>
            <a:off x="3381763" y="7288041"/>
            <a:ext cx="1913825" cy="1708916"/>
          </a:xfrm>
          <a:custGeom>
            <a:avLst/>
            <a:gdLst/>
            <a:ahLst/>
            <a:cxnLst/>
            <a:rect l="l" t="t" r="r" b="b"/>
            <a:pathLst>
              <a:path w="1131254" h="1131254">
                <a:moveTo>
                  <a:pt x="0" y="0"/>
                </a:moveTo>
                <a:lnTo>
                  <a:pt x="1131253" y="0"/>
                </a:lnTo>
                <a:lnTo>
                  <a:pt x="1131253" y="1131254"/>
                </a:lnTo>
                <a:lnTo>
                  <a:pt x="0" y="1131254"/>
                </a:lnTo>
                <a:lnTo>
                  <a:pt x="0" y="0"/>
                </a:lnTo>
                <a:close/>
              </a:path>
            </a:pathLst>
          </a:custGeom>
          <a:blipFill>
            <a:blip r:embed="rId5"/>
            <a:stretch>
              <a:fillRect/>
            </a:stretch>
          </a:blipFill>
        </p:spPr>
        <p:txBody>
          <a:bodyPr/>
          <a:lstStyle/>
          <a:p>
            <a:endParaRPr lang="pt-BR"/>
          </a:p>
        </p:txBody>
      </p:sp>
      <p:grpSp>
        <p:nvGrpSpPr>
          <p:cNvPr id="17" name="Group 17"/>
          <p:cNvGrpSpPr/>
          <p:nvPr/>
        </p:nvGrpSpPr>
        <p:grpSpPr>
          <a:xfrm>
            <a:off x="295219" y="5143500"/>
            <a:ext cx="8176060" cy="1810155"/>
            <a:chOff x="0" y="0"/>
            <a:chExt cx="6332362" cy="1174800"/>
          </a:xfrm>
        </p:grpSpPr>
        <p:sp>
          <p:nvSpPr>
            <p:cNvPr id="18" name="Freeform 18"/>
            <p:cNvSpPr/>
            <p:nvPr/>
          </p:nvSpPr>
          <p:spPr>
            <a:xfrm>
              <a:off x="3608593" y="147132"/>
              <a:ext cx="2723769" cy="880537"/>
            </a:xfrm>
            <a:custGeom>
              <a:avLst/>
              <a:gdLst/>
              <a:ahLst/>
              <a:cxnLst/>
              <a:rect l="l" t="t" r="r" b="b"/>
              <a:pathLst>
                <a:path w="2723769" h="880537">
                  <a:moveTo>
                    <a:pt x="0" y="0"/>
                  </a:moveTo>
                  <a:lnTo>
                    <a:pt x="2723769" y="0"/>
                  </a:lnTo>
                  <a:lnTo>
                    <a:pt x="2723769" y="880536"/>
                  </a:lnTo>
                  <a:lnTo>
                    <a:pt x="0" y="880536"/>
                  </a:lnTo>
                  <a:lnTo>
                    <a:pt x="0" y="0"/>
                  </a:lnTo>
                  <a:close/>
                </a:path>
              </a:pathLst>
            </a:custGeom>
            <a:blipFill>
              <a:blip r:embed="rId6"/>
              <a:stretch>
                <a:fillRect t="-101178" b="-107865"/>
              </a:stretch>
            </a:blipFill>
          </p:spPr>
          <p:txBody>
            <a:bodyPr/>
            <a:lstStyle/>
            <a:p>
              <a:endParaRPr lang="pt-BR"/>
            </a:p>
          </p:txBody>
        </p:sp>
        <p:sp>
          <p:nvSpPr>
            <p:cNvPr id="19" name="Freeform 19"/>
            <p:cNvSpPr/>
            <p:nvPr/>
          </p:nvSpPr>
          <p:spPr>
            <a:xfrm>
              <a:off x="0" y="0"/>
              <a:ext cx="3131659" cy="1174800"/>
            </a:xfrm>
            <a:custGeom>
              <a:avLst/>
              <a:gdLst/>
              <a:ahLst/>
              <a:cxnLst/>
              <a:rect l="l" t="t" r="r" b="b"/>
              <a:pathLst>
                <a:path w="3131659" h="1174800">
                  <a:moveTo>
                    <a:pt x="0" y="0"/>
                  </a:moveTo>
                  <a:lnTo>
                    <a:pt x="3131659" y="0"/>
                  </a:lnTo>
                  <a:lnTo>
                    <a:pt x="3131659" y="1174800"/>
                  </a:lnTo>
                  <a:lnTo>
                    <a:pt x="0" y="1174800"/>
                  </a:lnTo>
                  <a:lnTo>
                    <a:pt x="0" y="0"/>
                  </a:lnTo>
                  <a:close/>
                </a:path>
              </a:pathLst>
            </a:custGeom>
            <a:blipFill>
              <a:blip r:embed="rId7"/>
              <a:stretch>
                <a:fillRect l="-5862" t="-166987" r="-5862" b="-30839"/>
              </a:stretch>
            </a:blipFill>
          </p:spPr>
          <p:txBody>
            <a:bodyPr/>
            <a:lstStyle/>
            <a:p>
              <a:endParaRPr lang="pt-B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1454-CCFB-2E67-E495-54FDD4D6F5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74A6594-5A18-7B66-A081-375B1B424B0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248" b="-6084"/>
            </a:stretch>
          </a:blipFill>
        </p:spPr>
        <p:txBody>
          <a:bodyPr/>
          <a:lstStyle/>
          <a:p>
            <a:endParaRPr lang="pt-BR"/>
          </a:p>
        </p:txBody>
      </p:sp>
      <p:sp>
        <p:nvSpPr>
          <p:cNvPr id="3" name="Freeform 3">
            <a:extLst>
              <a:ext uri="{FF2B5EF4-FFF2-40B4-BE49-F238E27FC236}">
                <a16:creationId xmlns:a16="http://schemas.microsoft.com/office/drawing/2014/main" id="{8362D212-1DC0-08ED-01EF-50D17E609FC3}"/>
              </a:ext>
            </a:extLst>
          </p:cNvPr>
          <p:cNvSpPr/>
          <p:nvPr/>
        </p:nvSpPr>
        <p:spPr>
          <a:xfrm>
            <a:off x="-17920" y="0"/>
            <a:ext cx="18305920" cy="10287000"/>
          </a:xfrm>
          <a:custGeom>
            <a:avLst/>
            <a:gdLst/>
            <a:ahLst/>
            <a:cxnLst/>
            <a:rect l="l" t="t" r="r" b="b"/>
            <a:pathLst>
              <a:path w="18305920" h="10287000">
                <a:moveTo>
                  <a:pt x="0" y="0"/>
                </a:moveTo>
                <a:lnTo>
                  <a:pt x="18305920" y="0"/>
                </a:lnTo>
                <a:lnTo>
                  <a:pt x="18305920" y="10287000"/>
                </a:lnTo>
                <a:lnTo>
                  <a:pt x="0" y="10287000"/>
                </a:lnTo>
                <a:lnTo>
                  <a:pt x="0" y="0"/>
                </a:lnTo>
                <a:close/>
              </a:path>
            </a:pathLst>
          </a:custGeom>
          <a:blipFill>
            <a:blip r:embed="rId3">
              <a:alphaModFix amt="62000"/>
            </a:blip>
            <a:stretch>
              <a:fillRect t="-9371" b="-9371"/>
            </a:stretch>
          </a:blipFill>
        </p:spPr>
        <p:txBody>
          <a:bodyPr/>
          <a:lstStyle/>
          <a:p>
            <a:endParaRPr lang="pt-BR" dirty="0"/>
          </a:p>
          <a:p>
            <a:endParaRPr lang="pt-BR" dirty="0"/>
          </a:p>
          <a:p>
            <a:endParaRPr lang="pt-BR" dirty="0"/>
          </a:p>
          <a:p>
            <a:endParaRPr lang="pt-BR" dirty="0"/>
          </a:p>
          <a:p>
            <a:endParaRPr lang="pt-BR" dirty="0"/>
          </a:p>
          <a:p>
            <a:r>
              <a:rPr lang="pt-BR" sz="4800" b="1" dirty="0">
                <a:solidFill>
                  <a:schemeClr val="bg1"/>
                </a:solidFill>
              </a:rPr>
              <a:t>	The </a:t>
            </a:r>
            <a:r>
              <a:rPr lang="pt-BR" sz="4800" b="1" dirty="0" err="1">
                <a:solidFill>
                  <a:schemeClr val="bg1"/>
                </a:solidFill>
              </a:rPr>
              <a:t>Brazilian</a:t>
            </a:r>
            <a:r>
              <a:rPr lang="pt-BR" sz="4800" b="1" dirty="0">
                <a:solidFill>
                  <a:schemeClr val="bg1"/>
                </a:solidFill>
              </a:rPr>
              <a:t> System:</a:t>
            </a:r>
          </a:p>
          <a:p>
            <a:endParaRPr lang="pt-BR" sz="4800" b="1" dirty="0">
              <a:solidFill>
                <a:schemeClr val="bg1"/>
              </a:solidFill>
            </a:endParaRPr>
          </a:p>
          <a:p>
            <a:r>
              <a:rPr lang="pt-BR" sz="4800" b="1" dirty="0">
                <a:solidFill>
                  <a:schemeClr val="bg1"/>
                </a:solidFill>
              </a:rPr>
              <a:t>	</a:t>
            </a:r>
            <a:r>
              <a:rPr lang="pt-BR" sz="4800" b="1" dirty="0" err="1">
                <a:solidFill>
                  <a:schemeClr val="bg1"/>
                </a:solidFill>
              </a:rPr>
              <a:t>Moderate</a:t>
            </a:r>
            <a:r>
              <a:rPr lang="pt-BR" sz="4800" b="1" dirty="0">
                <a:solidFill>
                  <a:schemeClr val="bg1"/>
                </a:solidFill>
              </a:rPr>
              <a:t> </a:t>
            </a:r>
            <a:r>
              <a:rPr lang="pt-BR" sz="4800" b="1" dirty="0" err="1">
                <a:solidFill>
                  <a:schemeClr val="bg1"/>
                </a:solidFill>
              </a:rPr>
              <a:t>dualism</a:t>
            </a:r>
            <a:r>
              <a:rPr lang="pt-BR" sz="4800" b="1" dirty="0">
                <a:solidFill>
                  <a:schemeClr val="bg1"/>
                </a:solidFill>
              </a:rPr>
              <a:t> – </a:t>
            </a:r>
            <a:r>
              <a:rPr lang="pt-BR" sz="4800" b="1" dirty="0" err="1">
                <a:solidFill>
                  <a:schemeClr val="bg1"/>
                </a:solidFill>
              </a:rPr>
              <a:t>signature</a:t>
            </a:r>
            <a:r>
              <a:rPr lang="pt-BR" sz="4800" b="1" dirty="0">
                <a:solidFill>
                  <a:schemeClr val="bg1"/>
                </a:solidFill>
              </a:rPr>
              <a:t> + </a:t>
            </a:r>
            <a:r>
              <a:rPr lang="pt-BR" sz="4800" b="1" dirty="0" err="1">
                <a:solidFill>
                  <a:schemeClr val="bg1"/>
                </a:solidFill>
              </a:rPr>
              <a:t>ratification</a:t>
            </a:r>
            <a:endParaRPr lang="pt-BR" sz="4800" b="1" dirty="0">
              <a:solidFill>
                <a:schemeClr val="bg1"/>
              </a:solidFill>
            </a:endParaRPr>
          </a:p>
          <a:p>
            <a:endParaRPr lang="pt-BR" sz="4800" b="1" dirty="0">
              <a:solidFill>
                <a:schemeClr val="bg1"/>
              </a:solidFill>
            </a:endParaRPr>
          </a:p>
          <a:p>
            <a:r>
              <a:rPr lang="pt-BR" sz="4800" b="1" dirty="0">
                <a:solidFill>
                  <a:schemeClr val="bg1"/>
                </a:solidFill>
              </a:rPr>
              <a:t>	Step 1 – </a:t>
            </a:r>
            <a:r>
              <a:rPr lang="pt-BR" sz="4800" b="1" dirty="0" err="1">
                <a:solidFill>
                  <a:schemeClr val="bg1"/>
                </a:solidFill>
              </a:rPr>
              <a:t>International</a:t>
            </a:r>
            <a:r>
              <a:rPr lang="pt-BR" sz="4800" b="1" dirty="0">
                <a:solidFill>
                  <a:schemeClr val="bg1"/>
                </a:solidFill>
              </a:rPr>
              <a:t> </a:t>
            </a:r>
            <a:r>
              <a:rPr lang="pt-BR" sz="4800" b="1" dirty="0" err="1">
                <a:solidFill>
                  <a:schemeClr val="bg1"/>
                </a:solidFill>
              </a:rPr>
              <a:t>negotiation</a:t>
            </a:r>
            <a:r>
              <a:rPr lang="pt-BR" sz="4800" b="1" dirty="0">
                <a:solidFill>
                  <a:schemeClr val="bg1"/>
                </a:solidFill>
              </a:rPr>
              <a:t> </a:t>
            </a:r>
            <a:r>
              <a:rPr lang="pt-BR" sz="4800" b="1" dirty="0" err="1">
                <a:solidFill>
                  <a:schemeClr val="bg1"/>
                </a:solidFill>
              </a:rPr>
              <a:t>and</a:t>
            </a:r>
            <a:r>
              <a:rPr lang="pt-BR" sz="4800" b="1" dirty="0">
                <a:solidFill>
                  <a:schemeClr val="bg1"/>
                </a:solidFill>
              </a:rPr>
              <a:t> </a:t>
            </a:r>
            <a:r>
              <a:rPr lang="pt-BR" sz="4800" b="1" dirty="0" err="1">
                <a:solidFill>
                  <a:schemeClr val="bg1"/>
                </a:solidFill>
              </a:rPr>
              <a:t>signature</a:t>
            </a:r>
            <a:r>
              <a:rPr lang="pt-BR" sz="4800" b="1" dirty="0">
                <a:solidFill>
                  <a:schemeClr val="bg1"/>
                </a:solidFill>
              </a:rPr>
              <a:t> (</a:t>
            </a:r>
            <a:r>
              <a:rPr lang="pt-BR" sz="4800" b="1" dirty="0" err="1">
                <a:solidFill>
                  <a:schemeClr val="bg1"/>
                </a:solidFill>
              </a:rPr>
              <a:t>Ministry</a:t>
            </a:r>
            <a:r>
              <a:rPr lang="pt-BR" sz="4800" b="1" dirty="0">
                <a:solidFill>
                  <a:schemeClr val="bg1"/>
                </a:solidFill>
              </a:rPr>
              <a:t> </a:t>
            </a:r>
            <a:r>
              <a:rPr lang="pt-BR" sz="4800" b="1" dirty="0" err="1">
                <a:solidFill>
                  <a:schemeClr val="bg1"/>
                </a:solidFill>
              </a:rPr>
              <a:t>of</a:t>
            </a:r>
            <a:r>
              <a:rPr lang="pt-BR" sz="4800" b="1" dirty="0">
                <a:solidFill>
                  <a:schemeClr val="bg1"/>
                </a:solidFill>
              </a:rPr>
              <a:t> 	</a:t>
            </a:r>
            <a:r>
              <a:rPr lang="pt-BR" sz="4800" b="1" dirty="0" err="1">
                <a:solidFill>
                  <a:schemeClr val="bg1"/>
                </a:solidFill>
              </a:rPr>
              <a:t>Foreign</a:t>
            </a:r>
            <a:r>
              <a:rPr lang="pt-BR" sz="4800" b="1" dirty="0">
                <a:solidFill>
                  <a:schemeClr val="bg1"/>
                </a:solidFill>
              </a:rPr>
              <a:t> Affairs)</a:t>
            </a:r>
          </a:p>
          <a:p>
            <a:endParaRPr lang="pt-BR" sz="4800" b="1" dirty="0">
              <a:solidFill>
                <a:schemeClr val="bg1"/>
              </a:solidFill>
            </a:endParaRPr>
          </a:p>
          <a:p>
            <a:r>
              <a:rPr lang="pt-BR" sz="4800" b="1" dirty="0">
                <a:solidFill>
                  <a:schemeClr val="bg1"/>
                </a:solidFill>
              </a:rPr>
              <a:t>	Step 2 – </a:t>
            </a:r>
            <a:r>
              <a:rPr lang="pt-BR" sz="4800" b="1" dirty="0" err="1">
                <a:solidFill>
                  <a:schemeClr val="bg1"/>
                </a:solidFill>
              </a:rPr>
              <a:t>Internal</a:t>
            </a:r>
            <a:r>
              <a:rPr lang="pt-BR" sz="4800" b="1" dirty="0">
                <a:solidFill>
                  <a:schemeClr val="bg1"/>
                </a:solidFill>
              </a:rPr>
              <a:t> </a:t>
            </a:r>
            <a:r>
              <a:rPr lang="pt-BR" sz="4800" b="1" dirty="0" err="1">
                <a:solidFill>
                  <a:schemeClr val="bg1"/>
                </a:solidFill>
              </a:rPr>
              <a:t>technical</a:t>
            </a:r>
            <a:r>
              <a:rPr lang="pt-BR" sz="4800" b="1" dirty="0">
                <a:solidFill>
                  <a:schemeClr val="bg1"/>
                </a:solidFill>
              </a:rPr>
              <a:t> review (</a:t>
            </a:r>
            <a:r>
              <a:rPr lang="pt-BR" sz="4800" b="1" dirty="0" err="1">
                <a:solidFill>
                  <a:schemeClr val="bg1"/>
                </a:solidFill>
              </a:rPr>
              <a:t>Ministry</a:t>
            </a:r>
            <a:r>
              <a:rPr lang="pt-BR" sz="4800" b="1" dirty="0">
                <a:solidFill>
                  <a:schemeClr val="bg1"/>
                </a:solidFill>
              </a:rPr>
              <a:t> </a:t>
            </a:r>
            <a:r>
              <a:rPr lang="pt-BR" sz="4800" b="1" dirty="0" err="1">
                <a:solidFill>
                  <a:schemeClr val="bg1"/>
                </a:solidFill>
              </a:rPr>
              <a:t>of</a:t>
            </a:r>
            <a:r>
              <a:rPr lang="pt-BR" sz="4800" b="1" dirty="0">
                <a:solidFill>
                  <a:schemeClr val="bg1"/>
                </a:solidFill>
              </a:rPr>
              <a:t> </a:t>
            </a:r>
            <a:r>
              <a:rPr lang="pt-BR" sz="4800" b="1" dirty="0" err="1">
                <a:solidFill>
                  <a:schemeClr val="bg1"/>
                </a:solidFill>
              </a:rPr>
              <a:t>Foreign</a:t>
            </a:r>
            <a:r>
              <a:rPr lang="pt-BR" sz="4800" b="1" dirty="0">
                <a:solidFill>
                  <a:schemeClr val="bg1"/>
                </a:solidFill>
              </a:rPr>
              <a:t> Affairs + 	</a:t>
            </a:r>
            <a:r>
              <a:rPr lang="pt-BR" sz="4800" b="1" dirty="0" err="1">
                <a:solidFill>
                  <a:schemeClr val="bg1"/>
                </a:solidFill>
              </a:rPr>
              <a:t>Brazilian</a:t>
            </a:r>
            <a:r>
              <a:rPr lang="pt-BR" sz="4800" b="1" dirty="0">
                <a:solidFill>
                  <a:schemeClr val="bg1"/>
                </a:solidFill>
              </a:rPr>
              <a:t> Navy – SEC-IMO, CCA-IMO </a:t>
            </a:r>
            <a:r>
              <a:rPr lang="pt-BR" sz="4800" b="1" dirty="0" err="1">
                <a:solidFill>
                  <a:schemeClr val="bg1"/>
                </a:solidFill>
              </a:rPr>
              <a:t>and</a:t>
            </a:r>
            <a:r>
              <a:rPr lang="pt-BR" sz="4800" b="1" dirty="0">
                <a:solidFill>
                  <a:schemeClr val="bg1"/>
                </a:solidFill>
              </a:rPr>
              <a:t> </a:t>
            </a:r>
            <a:r>
              <a:rPr lang="pt-BR" sz="4800" b="1" dirty="0" err="1">
                <a:solidFill>
                  <a:schemeClr val="bg1"/>
                </a:solidFill>
              </a:rPr>
              <a:t>Brazilian</a:t>
            </a:r>
            <a:r>
              <a:rPr lang="pt-BR" sz="4800" b="1" dirty="0">
                <a:solidFill>
                  <a:schemeClr val="bg1"/>
                </a:solidFill>
              </a:rPr>
              <a:t> MLA – ABDM)</a:t>
            </a:r>
          </a:p>
        </p:txBody>
      </p:sp>
      <p:sp>
        <p:nvSpPr>
          <p:cNvPr id="15" name="Freeform 15">
            <a:extLst>
              <a:ext uri="{FF2B5EF4-FFF2-40B4-BE49-F238E27FC236}">
                <a16:creationId xmlns:a16="http://schemas.microsoft.com/office/drawing/2014/main" id="{976F5941-6B28-F2B1-9584-216AC0E56D22}"/>
              </a:ext>
            </a:extLst>
          </p:cNvPr>
          <p:cNvSpPr/>
          <p:nvPr/>
        </p:nvSpPr>
        <p:spPr>
          <a:xfrm>
            <a:off x="2209800" y="8420100"/>
            <a:ext cx="1913825" cy="1708916"/>
          </a:xfrm>
          <a:custGeom>
            <a:avLst/>
            <a:gdLst/>
            <a:ahLst/>
            <a:cxnLst/>
            <a:rect l="l" t="t" r="r" b="b"/>
            <a:pathLst>
              <a:path w="1131254" h="1131254">
                <a:moveTo>
                  <a:pt x="0" y="0"/>
                </a:moveTo>
                <a:lnTo>
                  <a:pt x="1131253" y="0"/>
                </a:lnTo>
                <a:lnTo>
                  <a:pt x="1131253" y="1131254"/>
                </a:lnTo>
                <a:lnTo>
                  <a:pt x="0" y="1131254"/>
                </a:lnTo>
                <a:lnTo>
                  <a:pt x="0" y="0"/>
                </a:lnTo>
                <a:close/>
              </a:path>
            </a:pathLst>
          </a:custGeom>
          <a:blipFill>
            <a:blip r:embed="rId4"/>
            <a:stretch>
              <a:fillRect/>
            </a:stretch>
          </a:blipFill>
        </p:spPr>
        <p:txBody>
          <a:bodyPr/>
          <a:lstStyle/>
          <a:p>
            <a:endParaRPr lang="pt-BR"/>
          </a:p>
        </p:txBody>
      </p:sp>
      <p:grpSp>
        <p:nvGrpSpPr>
          <p:cNvPr id="17" name="Group 17">
            <a:extLst>
              <a:ext uri="{FF2B5EF4-FFF2-40B4-BE49-F238E27FC236}">
                <a16:creationId xmlns:a16="http://schemas.microsoft.com/office/drawing/2014/main" id="{A81D12F3-7E4D-FC64-F20E-4FBE12A178F9}"/>
              </a:ext>
            </a:extLst>
          </p:cNvPr>
          <p:cNvGrpSpPr/>
          <p:nvPr/>
        </p:nvGrpSpPr>
        <p:grpSpPr>
          <a:xfrm>
            <a:off x="5867400" y="8297694"/>
            <a:ext cx="8176060" cy="1810155"/>
            <a:chOff x="0" y="0"/>
            <a:chExt cx="6332362" cy="1174800"/>
          </a:xfrm>
        </p:grpSpPr>
        <p:sp>
          <p:nvSpPr>
            <p:cNvPr id="18" name="Freeform 18">
              <a:extLst>
                <a:ext uri="{FF2B5EF4-FFF2-40B4-BE49-F238E27FC236}">
                  <a16:creationId xmlns:a16="http://schemas.microsoft.com/office/drawing/2014/main" id="{226BA24B-5BE6-9765-D945-A1973924CF9E}"/>
                </a:ext>
              </a:extLst>
            </p:cNvPr>
            <p:cNvSpPr/>
            <p:nvPr/>
          </p:nvSpPr>
          <p:spPr>
            <a:xfrm>
              <a:off x="3608593" y="147132"/>
              <a:ext cx="2723769" cy="880537"/>
            </a:xfrm>
            <a:custGeom>
              <a:avLst/>
              <a:gdLst/>
              <a:ahLst/>
              <a:cxnLst/>
              <a:rect l="l" t="t" r="r" b="b"/>
              <a:pathLst>
                <a:path w="2723769" h="880537">
                  <a:moveTo>
                    <a:pt x="0" y="0"/>
                  </a:moveTo>
                  <a:lnTo>
                    <a:pt x="2723769" y="0"/>
                  </a:lnTo>
                  <a:lnTo>
                    <a:pt x="2723769" y="880536"/>
                  </a:lnTo>
                  <a:lnTo>
                    <a:pt x="0" y="880536"/>
                  </a:lnTo>
                  <a:lnTo>
                    <a:pt x="0" y="0"/>
                  </a:lnTo>
                  <a:close/>
                </a:path>
              </a:pathLst>
            </a:custGeom>
            <a:blipFill>
              <a:blip r:embed="rId5"/>
              <a:stretch>
                <a:fillRect t="-101178" b="-107865"/>
              </a:stretch>
            </a:blipFill>
          </p:spPr>
          <p:txBody>
            <a:bodyPr/>
            <a:lstStyle/>
            <a:p>
              <a:endParaRPr lang="pt-BR"/>
            </a:p>
          </p:txBody>
        </p:sp>
        <p:sp>
          <p:nvSpPr>
            <p:cNvPr id="19" name="Freeform 19">
              <a:extLst>
                <a:ext uri="{FF2B5EF4-FFF2-40B4-BE49-F238E27FC236}">
                  <a16:creationId xmlns:a16="http://schemas.microsoft.com/office/drawing/2014/main" id="{937D4C3F-283A-9831-7867-283955E102BF}"/>
                </a:ext>
              </a:extLst>
            </p:cNvPr>
            <p:cNvSpPr/>
            <p:nvPr/>
          </p:nvSpPr>
          <p:spPr>
            <a:xfrm>
              <a:off x="0" y="0"/>
              <a:ext cx="3131659" cy="1174800"/>
            </a:xfrm>
            <a:custGeom>
              <a:avLst/>
              <a:gdLst/>
              <a:ahLst/>
              <a:cxnLst/>
              <a:rect l="l" t="t" r="r" b="b"/>
              <a:pathLst>
                <a:path w="3131659" h="1174800">
                  <a:moveTo>
                    <a:pt x="0" y="0"/>
                  </a:moveTo>
                  <a:lnTo>
                    <a:pt x="3131659" y="0"/>
                  </a:lnTo>
                  <a:lnTo>
                    <a:pt x="3131659" y="1174800"/>
                  </a:lnTo>
                  <a:lnTo>
                    <a:pt x="0" y="1174800"/>
                  </a:lnTo>
                  <a:lnTo>
                    <a:pt x="0" y="0"/>
                  </a:lnTo>
                  <a:close/>
                </a:path>
              </a:pathLst>
            </a:custGeom>
            <a:blipFill>
              <a:blip r:embed="rId6"/>
              <a:stretch>
                <a:fillRect l="-5862" t="-166987" r="-5862" b="-30839"/>
              </a:stretch>
            </a:blipFill>
          </p:spPr>
          <p:txBody>
            <a:bodyPr/>
            <a:lstStyle/>
            <a:p>
              <a:endParaRPr lang="pt-BR"/>
            </a:p>
          </p:txBody>
        </p:sp>
      </p:grpSp>
    </p:spTree>
    <p:extLst>
      <p:ext uri="{BB962C8B-B14F-4D97-AF65-F5344CB8AC3E}">
        <p14:creationId xmlns:p14="http://schemas.microsoft.com/office/powerpoint/2010/main" val="289888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424D6-D01F-9FF2-145B-28D8EA310E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4CB230-9C51-6767-E0F2-13533743B13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248" b="-6084"/>
            </a:stretch>
          </a:blipFill>
        </p:spPr>
        <p:txBody>
          <a:bodyPr/>
          <a:lstStyle/>
          <a:p>
            <a:endParaRPr lang="pt-BR"/>
          </a:p>
        </p:txBody>
      </p:sp>
      <p:sp>
        <p:nvSpPr>
          <p:cNvPr id="3" name="Freeform 3">
            <a:extLst>
              <a:ext uri="{FF2B5EF4-FFF2-40B4-BE49-F238E27FC236}">
                <a16:creationId xmlns:a16="http://schemas.microsoft.com/office/drawing/2014/main" id="{1C64F74F-8888-4467-7359-39BF592DE1D5}"/>
              </a:ext>
            </a:extLst>
          </p:cNvPr>
          <p:cNvSpPr/>
          <p:nvPr/>
        </p:nvSpPr>
        <p:spPr>
          <a:xfrm>
            <a:off x="-17920" y="0"/>
            <a:ext cx="18305920" cy="10287000"/>
          </a:xfrm>
          <a:custGeom>
            <a:avLst/>
            <a:gdLst/>
            <a:ahLst/>
            <a:cxnLst/>
            <a:rect l="l" t="t" r="r" b="b"/>
            <a:pathLst>
              <a:path w="18305920" h="10287000">
                <a:moveTo>
                  <a:pt x="0" y="0"/>
                </a:moveTo>
                <a:lnTo>
                  <a:pt x="18305920" y="0"/>
                </a:lnTo>
                <a:lnTo>
                  <a:pt x="18305920" y="10287000"/>
                </a:lnTo>
                <a:lnTo>
                  <a:pt x="0" y="10287000"/>
                </a:lnTo>
                <a:lnTo>
                  <a:pt x="0" y="0"/>
                </a:lnTo>
                <a:close/>
              </a:path>
            </a:pathLst>
          </a:custGeom>
          <a:blipFill>
            <a:blip r:embed="rId3">
              <a:alphaModFix amt="62000"/>
            </a:blip>
            <a:stretch>
              <a:fillRect t="-9371" b="-9371"/>
            </a:stretch>
          </a:blipFill>
        </p:spPr>
        <p:txBody>
          <a:bodyPr/>
          <a:lstStyle/>
          <a:p>
            <a:endParaRPr lang="pt-BR" dirty="0"/>
          </a:p>
          <a:p>
            <a:endParaRPr lang="pt-BR" dirty="0"/>
          </a:p>
          <a:p>
            <a:endParaRPr lang="pt-BR" dirty="0"/>
          </a:p>
          <a:p>
            <a:endParaRPr lang="pt-BR" dirty="0"/>
          </a:p>
          <a:p>
            <a:endParaRPr lang="pt-BR" dirty="0"/>
          </a:p>
          <a:p>
            <a:r>
              <a:rPr lang="en-US" sz="4800" b="1" dirty="0">
                <a:solidFill>
                  <a:schemeClr val="bg1"/>
                </a:solidFill>
              </a:rPr>
              <a:t>	The Brazilian System:</a:t>
            </a:r>
          </a:p>
          <a:p>
            <a:r>
              <a:rPr lang="en-US" sz="4800" b="1" dirty="0">
                <a:solidFill>
                  <a:schemeClr val="bg1"/>
                </a:solidFill>
              </a:rPr>
              <a:t>	</a:t>
            </a:r>
          </a:p>
          <a:p>
            <a:r>
              <a:rPr lang="en-US" sz="4800" b="1" dirty="0">
                <a:solidFill>
                  <a:schemeClr val="bg1"/>
                </a:solidFill>
              </a:rPr>
              <a:t>	Moderate dualism – signature + ratification</a:t>
            </a:r>
          </a:p>
          <a:p>
            <a:endParaRPr lang="en-US" sz="4800" b="1" dirty="0">
              <a:solidFill>
                <a:schemeClr val="bg1"/>
              </a:solidFill>
            </a:endParaRPr>
          </a:p>
          <a:p>
            <a:r>
              <a:rPr lang="en-US" sz="4800" b="1" dirty="0">
                <a:solidFill>
                  <a:schemeClr val="bg1"/>
                </a:solidFill>
              </a:rPr>
              <a:t>	Step 3 – Approval by the National Congress + Legislative Decree 	(Chamber of Deputies and Federal Senate)</a:t>
            </a:r>
          </a:p>
          <a:p>
            <a:endParaRPr lang="en-US" sz="4800" b="1" dirty="0">
              <a:solidFill>
                <a:schemeClr val="bg1"/>
              </a:solidFill>
            </a:endParaRPr>
          </a:p>
          <a:p>
            <a:r>
              <a:rPr lang="en-US" sz="4800" b="1" dirty="0">
                <a:solidFill>
                  <a:schemeClr val="bg1"/>
                </a:solidFill>
              </a:rPr>
              <a:t>	Step 4 – Approval by the Executive Branch – Presidential Decree</a:t>
            </a:r>
            <a:endParaRPr lang="pt-BR" sz="4800" b="1" dirty="0">
              <a:solidFill>
                <a:schemeClr val="bg1"/>
              </a:solidFill>
            </a:endParaRPr>
          </a:p>
        </p:txBody>
      </p:sp>
      <p:sp>
        <p:nvSpPr>
          <p:cNvPr id="15" name="Freeform 15">
            <a:extLst>
              <a:ext uri="{FF2B5EF4-FFF2-40B4-BE49-F238E27FC236}">
                <a16:creationId xmlns:a16="http://schemas.microsoft.com/office/drawing/2014/main" id="{8A6FA57C-D7B0-F66F-5FB3-9ADFA394C09D}"/>
              </a:ext>
            </a:extLst>
          </p:cNvPr>
          <p:cNvSpPr/>
          <p:nvPr/>
        </p:nvSpPr>
        <p:spPr>
          <a:xfrm>
            <a:off x="2209800" y="8420100"/>
            <a:ext cx="1913825" cy="1708916"/>
          </a:xfrm>
          <a:custGeom>
            <a:avLst/>
            <a:gdLst/>
            <a:ahLst/>
            <a:cxnLst/>
            <a:rect l="l" t="t" r="r" b="b"/>
            <a:pathLst>
              <a:path w="1131254" h="1131254">
                <a:moveTo>
                  <a:pt x="0" y="0"/>
                </a:moveTo>
                <a:lnTo>
                  <a:pt x="1131253" y="0"/>
                </a:lnTo>
                <a:lnTo>
                  <a:pt x="1131253" y="1131254"/>
                </a:lnTo>
                <a:lnTo>
                  <a:pt x="0" y="1131254"/>
                </a:lnTo>
                <a:lnTo>
                  <a:pt x="0" y="0"/>
                </a:lnTo>
                <a:close/>
              </a:path>
            </a:pathLst>
          </a:custGeom>
          <a:blipFill>
            <a:blip r:embed="rId4"/>
            <a:stretch>
              <a:fillRect/>
            </a:stretch>
          </a:blipFill>
        </p:spPr>
        <p:txBody>
          <a:bodyPr/>
          <a:lstStyle/>
          <a:p>
            <a:endParaRPr lang="pt-BR"/>
          </a:p>
        </p:txBody>
      </p:sp>
      <p:grpSp>
        <p:nvGrpSpPr>
          <p:cNvPr id="17" name="Group 17">
            <a:extLst>
              <a:ext uri="{FF2B5EF4-FFF2-40B4-BE49-F238E27FC236}">
                <a16:creationId xmlns:a16="http://schemas.microsoft.com/office/drawing/2014/main" id="{513C0741-FCB5-54DC-1A0D-08ECD1E1B59A}"/>
              </a:ext>
            </a:extLst>
          </p:cNvPr>
          <p:cNvGrpSpPr/>
          <p:nvPr/>
        </p:nvGrpSpPr>
        <p:grpSpPr>
          <a:xfrm>
            <a:off x="5867400" y="8297694"/>
            <a:ext cx="8176060" cy="1810155"/>
            <a:chOff x="0" y="0"/>
            <a:chExt cx="6332362" cy="1174800"/>
          </a:xfrm>
        </p:grpSpPr>
        <p:sp>
          <p:nvSpPr>
            <p:cNvPr id="18" name="Freeform 18">
              <a:extLst>
                <a:ext uri="{FF2B5EF4-FFF2-40B4-BE49-F238E27FC236}">
                  <a16:creationId xmlns:a16="http://schemas.microsoft.com/office/drawing/2014/main" id="{C1CA9A89-101B-8DF7-B80C-E455DE6D4FAE}"/>
                </a:ext>
              </a:extLst>
            </p:cNvPr>
            <p:cNvSpPr/>
            <p:nvPr/>
          </p:nvSpPr>
          <p:spPr>
            <a:xfrm>
              <a:off x="3608593" y="147132"/>
              <a:ext cx="2723769" cy="880537"/>
            </a:xfrm>
            <a:custGeom>
              <a:avLst/>
              <a:gdLst/>
              <a:ahLst/>
              <a:cxnLst/>
              <a:rect l="l" t="t" r="r" b="b"/>
              <a:pathLst>
                <a:path w="2723769" h="880537">
                  <a:moveTo>
                    <a:pt x="0" y="0"/>
                  </a:moveTo>
                  <a:lnTo>
                    <a:pt x="2723769" y="0"/>
                  </a:lnTo>
                  <a:lnTo>
                    <a:pt x="2723769" y="880536"/>
                  </a:lnTo>
                  <a:lnTo>
                    <a:pt x="0" y="880536"/>
                  </a:lnTo>
                  <a:lnTo>
                    <a:pt x="0" y="0"/>
                  </a:lnTo>
                  <a:close/>
                </a:path>
              </a:pathLst>
            </a:custGeom>
            <a:blipFill>
              <a:blip r:embed="rId5"/>
              <a:stretch>
                <a:fillRect t="-101178" b="-107865"/>
              </a:stretch>
            </a:blipFill>
          </p:spPr>
          <p:txBody>
            <a:bodyPr/>
            <a:lstStyle/>
            <a:p>
              <a:endParaRPr lang="pt-BR"/>
            </a:p>
          </p:txBody>
        </p:sp>
        <p:sp>
          <p:nvSpPr>
            <p:cNvPr id="19" name="Freeform 19">
              <a:extLst>
                <a:ext uri="{FF2B5EF4-FFF2-40B4-BE49-F238E27FC236}">
                  <a16:creationId xmlns:a16="http://schemas.microsoft.com/office/drawing/2014/main" id="{833C39C2-DA45-81AD-DA8E-DB61CF5D2157}"/>
                </a:ext>
              </a:extLst>
            </p:cNvPr>
            <p:cNvSpPr/>
            <p:nvPr/>
          </p:nvSpPr>
          <p:spPr>
            <a:xfrm>
              <a:off x="0" y="0"/>
              <a:ext cx="3131659" cy="1174800"/>
            </a:xfrm>
            <a:custGeom>
              <a:avLst/>
              <a:gdLst/>
              <a:ahLst/>
              <a:cxnLst/>
              <a:rect l="l" t="t" r="r" b="b"/>
              <a:pathLst>
                <a:path w="3131659" h="1174800">
                  <a:moveTo>
                    <a:pt x="0" y="0"/>
                  </a:moveTo>
                  <a:lnTo>
                    <a:pt x="3131659" y="0"/>
                  </a:lnTo>
                  <a:lnTo>
                    <a:pt x="3131659" y="1174800"/>
                  </a:lnTo>
                  <a:lnTo>
                    <a:pt x="0" y="1174800"/>
                  </a:lnTo>
                  <a:lnTo>
                    <a:pt x="0" y="0"/>
                  </a:lnTo>
                  <a:close/>
                </a:path>
              </a:pathLst>
            </a:custGeom>
            <a:blipFill>
              <a:blip r:embed="rId6"/>
              <a:stretch>
                <a:fillRect l="-5862" t="-166987" r="-5862" b="-30839"/>
              </a:stretch>
            </a:blipFill>
          </p:spPr>
          <p:txBody>
            <a:bodyPr/>
            <a:lstStyle/>
            <a:p>
              <a:endParaRPr lang="pt-BR"/>
            </a:p>
          </p:txBody>
        </p:sp>
      </p:grpSp>
    </p:spTree>
    <p:extLst>
      <p:ext uri="{BB962C8B-B14F-4D97-AF65-F5344CB8AC3E}">
        <p14:creationId xmlns:p14="http://schemas.microsoft.com/office/powerpoint/2010/main" val="19073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33E3E-8C16-37B1-C424-5E5E8E445F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250ADC-F841-C5D7-5C1D-2CE0E823C1B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248" b="-6084"/>
            </a:stretch>
          </a:blipFill>
        </p:spPr>
        <p:txBody>
          <a:bodyPr/>
          <a:lstStyle/>
          <a:p>
            <a:endParaRPr lang="pt-BR"/>
          </a:p>
        </p:txBody>
      </p:sp>
      <p:sp>
        <p:nvSpPr>
          <p:cNvPr id="3" name="Freeform 3">
            <a:extLst>
              <a:ext uri="{FF2B5EF4-FFF2-40B4-BE49-F238E27FC236}">
                <a16:creationId xmlns:a16="http://schemas.microsoft.com/office/drawing/2014/main" id="{C472F7A9-1AC7-C0C8-40FC-AB9301A6F504}"/>
              </a:ext>
            </a:extLst>
          </p:cNvPr>
          <p:cNvSpPr/>
          <p:nvPr/>
        </p:nvSpPr>
        <p:spPr>
          <a:xfrm>
            <a:off x="-17920" y="0"/>
            <a:ext cx="18305920" cy="10287000"/>
          </a:xfrm>
          <a:custGeom>
            <a:avLst/>
            <a:gdLst/>
            <a:ahLst/>
            <a:cxnLst/>
            <a:rect l="l" t="t" r="r" b="b"/>
            <a:pathLst>
              <a:path w="18305920" h="10287000">
                <a:moveTo>
                  <a:pt x="0" y="0"/>
                </a:moveTo>
                <a:lnTo>
                  <a:pt x="18305920" y="0"/>
                </a:lnTo>
                <a:lnTo>
                  <a:pt x="18305920" y="10287000"/>
                </a:lnTo>
                <a:lnTo>
                  <a:pt x="0" y="10287000"/>
                </a:lnTo>
                <a:lnTo>
                  <a:pt x="0" y="0"/>
                </a:lnTo>
                <a:close/>
              </a:path>
            </a:pathLst>
          </a:custGeom>
          <a:blipFill>
            <a:blip r:embed="rId3">
              <a:alphaModFix amt="62000"/>
            </a:blip>
            <a:stretch>
              <a:fillRect t="-9371" b="-9371"/>
            </a:stretch>
          </a:blipFill>
        </p:spPr>
        <p:txBody>
          <a:bodyPr/>
          <a:lstStyle/>
          <a:p>
            <a:endParaRPr lang="pt-BR" dirty="0"/>
          </a:p>
          <a:p>
            <a:endParaRPr lang="pt-BR" dirty="0"/>
          </a:p>
          <a:p>
            <a:endParaRPr lang="pt-BR" dirty="0"/>
          </a:p>
          <a:p>
            <a:endParaRPr lang="pt-BR" dirty="0"/>
          </a:p>
          <a:p>
            <a:endParaRPr lang="pt-BR" dirty="0"/>
          </a:p>
          <a:p>
            <a:r>
              <a:rPr lang="en-US" sz="4800" b="1" dirty="0">
                <a:solidFill>
                  <a:schemeClr val="bg1"/>
                </a:solidFill>
              </a:rPr>
              <a:t>	The task force initiated in June 2025, with the active participation of 	the Parliamentary Front for Ports and Airports (FPPA), together with 	the Brazilian Navy, the Brazilian Infrastructure Institute (IBI) and the 	Brazilian MLA 	(ABDM):	</a:t>
            </a:r>
          </a:p>
          <a:p>
            <a:r>
              <a:rPr lang="en-US" sz="4800" b="1" dirty="0">
                <a:solidFill>
                  <a:schemeClr val="bg1"/>
                </a:solidFill>
              </a:rPr>
              <a:t>	</a:t>
            </a:r>
          </a:p>
          <a:p>
            <a:r>
              <a:rPr lang="en-US" sz="4800" b="1" dirty="0">
                <a:solidFill>
                  <a:schemeClr val="bg1"/>
                </a:solidFill>
              </a:rPr>
              <a:t>	1. CLC  92</a:t>
            </a:r>
          </a:p>
          <a:p>
            <a:r>
              <a:rPr lang="en-US" sz="4800" b="1" dirty="0">
                <a:solidFill>
                  <a:schemeClr val="bg1"/>
                </a:solidFill>
              </a:rPr>
              <a:t>	2. Nairobi Convention </a:t>
            </a:r>
          </a:p>
          <a:p>
            <a:r>
              <a:rPr lang="en-US" sz="4800" b="1" dirty="0">
                <a:solidFill>
                  <a:schemeClr val="bg1"/>
                </a:solidFill>
              </a:rPr>
              <a:t>	3. FAL 10 (65)</a:t>
            </a:r>
          </a:p>
          <a:p>
            <a:r>
              <a:rPr lang="en-US" sz="4800" b="1" dirty="0">
                <a:solidFill>
                  <a:schemeClr val="bg1"/>
                </a:solidFill>
              </a:rPr>
              <a:t>	4. Hong Kong Convention 	</a:t>
            </a:r>
          </a:p>
        </p:txBody>
      </p:sp>
      <p:sp>
        <p:nvSpPr>
          <p:cNvPr id="15" name="Freeform 15">
            <a:extLst>
              <a:ext uri="{FF2B5EF4-FFF2-40B4-BE49-F238E27FC236}">
                <a16:creationId xmlns:a16="http://schemas.microsoft.com/office/drawing/2014/main" id="{DAB418EC-2C1E-8A46-0F4F-1181AEE6C64D}"/>
              </a:ext>
            </a:extLst>
          </p:cNvPr>
          <p:cNvSpPr/>
          <p:nvPr/>
        </p:nvSpPr>
        <p:spPr>
          <a:xfrm>
            <a:off x="2209800" y="8420100"/>
            <a:ext cx="1913825" cy="1708916"/>
          </a:xfrm>
          <a:custGeom>
            <a:avLst/>
            <a:gdLst/>
            <a:ahLst/>
            <a:cxnLst/>
            <a:rect l="l" t="t" r="r" b="b"/>
            <a:pathLst>
              <a:path w="1131254" h="1131254">
                <a:moveTo>
                  <a:pt x="0" y="0"/>
                </a:moveTo>
                <a:lnTo>
                  <a:pt x="1131253" y="0"/>
                </a:lnTo>
                <a:lnTo>
                  <a:pt x="1131253" y="1131254"/>
                </a:lnTo>
                <a:lnTo>
                  <a:pt x="0" y="1131254"/>
                </a:lnTo>
                <a:lnTo>
                  <a:pt x="0" y="0"/>
                </a:lnTo>
                <a:close/>
              </a:path>
            </a:pathLst>
          </a:custGeom>
          <a:blipFill>
            <a:blip r:embed="rId4"/>
            <a:stretch>
              <a:fillRect/>
            </a:stretch>
          </a:blipFill>
        </p:spPr>
        <p:txBody>
          <a:bodyPr/>
          <a:lstStyle/>
          <a:p>
            <a:endParaRPr lang="pt-BR"/>
          </a:p>
        </p:txBody>
      </p:sp>
      <p:grpSp>
        <p:nvGrpSpPr>
          <p:cNvPr id="17" name="Group 17">
            <a:extLst>
              <a:ext uri="{FF2B5EF4-FFF2-40B4-BE49-F238E27FC236}">
                <a16:creationId xmlns:a16="http://schemas.microsoft.com/office/drawing/2014/main" id="{C12C55E5-ECE0-C84F-648D-6CFE360C5C7C}"/>
              </a:ext>
            </a:extLst>
          </p:cNvPr>
          <p:cNvGrpSpPr/>
          <p:nvPr/>
        </p:nvGrpSpPr>
        <p:grpSpPr>
          <a:xfrm>
            <a:off x="5867400" y="8297694"/>
            <a:ext cx="8176060" cy="1810155"/>
            <a:chOff x="0" y="0"/>
            <a:chExt cx="6332362" cy="1174800"/>
          </a:xfrm>
        </p:grpSpPr>
        <p:sp>
          <p:nvSpPr>
            <p:cNvPr id="18" name="Freeform 18">
              <a:extLst>
                <a:ext uri="{FF2B5EF4-FFF2-40B4-BE49-F238E27FC236}">
                  <a16:creationId xmlns:a16="http://schemas.microsoft.com/office/drawing/2014/main" id="{4685A27C-EC69-0E73-67FF-4126EA7FD3CA}"/>
                </a:ext>
              </a:extLst>
            </p:cNvPr>
            <p:cNvSpPr/>
            <p:nvPr/>
          </p:nvSpPr>
          <p:spPr>
            <a:xfrm>
              <a:off x="3608593" y="147132"/>
              <a:ext cx="2723769" cy="880537"/>
            </a:xfrm>
            <a:custGeom>
              <a:avLst/>
              <a:gdLst/>
              <a:ahLst/>
              <a:cxnLst/>
              <a:rect l="l" t="t" r="r" b="b"/>
              <a:pathLst>
                <a:path w="2723769" h="880537">
                  <a:moveTo>
                    <a:pt x="0" y="0"/>
                  </a:moveTo>
                  <a:lnTo>
                    <a:pt x="2723769" y="0"/>
                  </a:lnTo>
                  <a:lnTo>
                    <a:pt x="2723769" y="880536"/>
                  </a:lnTo>
                  <a:lnTo>
                    <a:pt x="0" y="880536"/>
                  </a:lnTo>
                  <a:lnTo>
                    <a:pt x="0" y="0"/>
                  </a:lnTo>
                  <a:close/>
                </a:path>
              </a:pathLst>
            </a:custGeom>
            <a:blipFill>
              <a:blip r:embed="rId5"/>
              <a:stretch>
                <a:fillRect t="-101178" b="-107865"/>
              </a:stretch>
            </a:blipFill>
          </p:spPr>
          <p:txBody>
            <a:bodyPr/>
            <a:lstStyle/>
            <a:p>
              <a:endParaRPr lang="pt-BR"/>
            </a:p>
          </p:txBody>
        </p:sp>
        <p:sp>
          <p:nvSpPr>
            <p:cNvPr id="19" name="Freeform 19">
              <a:extLst>
                <a:ext uri="{FF2B5EF4-FFF2-40B4-BE49-F238E27FC236}">
                  <a16:creationId xmlns:a16="http://schemas.microsoft.com/office/drawing/2014/main" id="{1A32AED4-0D87-15E0-90A1-1A16EB8C86B0}"/>
                </a:ext>
              </a:extLst>
            </p:cNvPr>
            <p:cNvSpPr/>
            <p:nvPr/>
          </p:nvSpPr>
          <p:spPr>
            <a:xfrm>
              <a:off x="0" y="0"/>
              <a:ext cx="3131659" cy="1174800"/>
            </a:xfrm>
            <a:custGeom>
              <a:avLst/>
              <a:gdLst/>
              <a:ahLst/>
              <a:cxnLst/>
              <a:rect l="l" t="t" r="r" b="b"/>
              <a:pathLst>
                <a:path w="3131659" h="1174800">
                  <a:moveTo>
                    <a:pt x="0" y="0"/>
                  </a:moveTo>
                  <a:lnTo>
                    <a:pt x="3131659" y="0"/>
                  </a:lnTo>
                  <a:lnTo>
                    <a:pt x="3131659" y="1174800"/>
                  </a:lnTo>
                  <a:lnTo>
                    <a:pt x="0" y="1174800"/>
                  </a:lnTo>
                  <a:lnTo>
                    <a:pt x="0" y="0"/>
                  </a:lnTo>
                  <a:close/>
                </a:path>
              </a:pathLst>
            </a:custGeom>
            <a:blipFill>
              <a:blip r:embed="rId6"/>
              <a:stretch>
                <a:fillRect l="-5862" t="-166987" r="-5862" b="-30839"/>
              </a:stretch>
            </a:blipFill>
          </p:spPr>
          <p:txBody>
            <a:bodyPr/>
            <a:lstStyle/>
            <a:p>
              <a:endParaRPr lang="pt-BR"/>
            </a:p>
          </p:txBody>
        </p:sp>
      </p:grpSp>
    </p:spTree>
    <p:extLst>
      <p:ext uri="{BB962C8B-B14F-4D97-AF65-F5344CB8AC3E}">
        <p14:creationId xmlns:p14="http://schemas.microsoft.com/office/powerpoint/2010/main" val="50871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6714-9AC9-2928-885A-2589980922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9FC085E-318D-597D-3C8D-E858265B179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248" b="-6084"/>
            </a:stretch>
          </a:blipFill>
        </p:spPr>
        <p:txBody>
          <a:bodyPr/>
          <a:lstStyle/>
          <a:p>
            <a:endParaRPr lang="pt-BR"/>
          </a:p>
        </p:txBody>
      </p:sp>
      <p:sp>
        <p:nvSpPr>
          <p:cNvPr id="3" name="Freeform 3">
            <a:extLst>
              <a:ext uri="{FF2B5EF4-FFF2-40B4-BE49-F238E27FC236}">
                <a16:creationId xmlns:a16="http://schemas.microsoft.com/office/drawing/2014/main" id="{951D01E4-E32A-A0BB-FDA2-7A08E3A602A7}"/>
              </a:ext>
            </a:extLst>
          </p:cNvPr>
          <p:cNvSpPr/>
          <p:nvPr/>
        </p:nvSpPr>
        <p:spPr>
          <a:xfrm>
            <a:off x="-17920" y="0"/>
            <a:ext cx="18305920" cy="10287000"/>
          </a:xfrm>
          <a:custGeom>
            <a:avLst/>
            <a:gdLst/>
            <a:ahLst/>
            <a:cxnLst/>
            <a:rect l="l" t="t" r="r" b="b"/>
            <a:pathLst>
              <a:path w="18305920" h="10287000">
                <a:moveTo>
                  <a:pt x="0" y="0"/>
                </a:moveTo>
                <a:lnTo>
                  <a:pt x="18305920" y="0"/>
                </a:lnTo>
                <a:lnTo>
                  <a:pt x="18305920" y="10287000"/>
                </a:lnTo>
                <a:lnTo>
                  <a:pt x="0" y="10287000"/>
                </a:lnTo>
                <a:lnTo>
                  <a:pt x="0" y="0"/>
                </a:lnTo>
                <a:close/>
              </a:path>
            </a:pathLst>
          </a:custGeom>
          <a:blipFill>
            <a:blip r:embed="rId3">
              <a:alphaModFix amt="62000"/>
            </a:blip>
            <a:stretch>
              <a:fillRect t="-9371" b="-9371"/>
            </a:stretch>
          </a:blipFill>
        </p:spPr>
        <p:txBody>
          <a:bodyPr/>
          <a:lstStyle/>
          <a:p>
            <a:endParaRPr lang="pt-BR" dirty="0"/>
          </a:p>
          <a:p>
            <a:r>
              <a:rPr lang="en-US" sz="4800" b="1" dirty="0">
                <a:solidFill>
                  <a:schemeClr val="bg1"/>
                </a:solidFill>
              </a:rPr>
              <a:t>	Results achieved to date: </a:t>
            </a:r>
          </a:p>
          <a:p>
            <a:r>
              <a:rPr lang="en-US" sz="4800" b="1" dirty="0">
                <a:solidFill>
                  <a:schemeClr val="bg1"/>
                </a:solidFill>
              </a:rPr>
              <a:t>	</a:t>
            </a:r>
          </a:p>
          <a:p>
            <a:r>
              <a:rPr lang="en-US" sz="4800" b="1" dirty="0">
                <a:solidFill>
                  <a:schemeClr val="bg1"/>
                </a:solidFill>
              </a:rPr>
              <a:t>	</a:t>
            </a:r>
            <a:r>
              <a:rPr lang="en-US" sz="4000" b="1" dirty="0">
                <a:solidFill>
                  <a:schemeClr val="bg1"/>
                </a:solidFill>
              </a:rPr>
              <a:t>1. Nairobi Convention (Step 4 – pending approval by the Executive Branch - 	Presidential 	Decree)</a:t>
            </a:r>
          </a:p>
          <a:p>
            <a:endParaRPr lang="en-US" sz="4000" b="1" dirty="0">
              <a:solidFill>
                <a:schemeClr val="bg1"/>
              </a:solidFill>
            </a:endParaRPr>
          </a:p>
          <a:p>
            <a:r>
              <a:rPr lang="en-US" sz="4000" b="1" dirty="0">
                <a:solidFill>
                  <a:schemeClr val="bg1"/>
                </a:solidFill>
              </a:rPr>
              <a:t>	2. FAL 10 (65) (Step 4 – pending approval by the Executive Branch - Presidential 	Decree)</a:t>
            </a:r>
          </a:p>
          <a:p>
            <a:endParaRPr lang="en-US" sz="4000" b="1" dirty="0">
              <a:solidFill>
                <a:schemeClr val="bg1"/>
              </a:solidFill>
            </a:endParaRPr>
          </a:p>
          <a:p>
            <a:r>
              <a:rPr lang="en-US" sz="4000" b="1" dirty="0">
                <a:solidFill>
                  <a:schemeClr val="bg1"/>
                </a:solidFill>
              </a:rPr>
              <a:t>	3. CLC  92 (Step 3 – approved by the Chamber of Deputies, pending approval by 	Federal Senate)</a:t>
            </a:r>
          </a:p>
          <a:p>
            <a:endParaRPr lang="en-US" sz="4000" b="1" dirty="0">
              <a:solidFill>
                <a:schemeClr val="bg1"/>
              </a:solidFill>
            </a:endParaRPr>
          </a:p>
          <a:p>
            <a:r>
              <a:rPr lang="en-US" sz="4000" b="1" dirty="0">
                <a:solidFill>
                  <a:schemeClr val="bg1"/>
                </a:solidFill>
              </a:rPr>
              <a:t>	4. Hong Kong Convention 	(Step 3 – pending approval by the National Congress)</a:t>
            </a:r>
          </a:p>
          <a:p>
            <a:endParaRPr lang="en-US" sz="4800" b="1" dirty="0">
              <a:solidFill>
                <a:schemeClr val="bg1"/>
              </a:solidFill>
            </a:endParaRPr>
          </a:p>
        </p:txBody>
      </p:sp>
      <p:sp>
        <p:nvSpPr>
          <p:cNvPr id="15" name="Freeform 15">
            <a:extLst>
              <a:ext uri="{FF2B5EF4-FFF2-40B4-BE49-F238E27FC236}">
                <a16:creationId xmlns:a16="http://schemas.microsoft.com/office/drawing/2014/main" id="{B5684AB1-62E4-1FEC-4D7A-4C1021F5D02F}"/>
              </a:ext>
            </a:extLst>
          </p:cNvPr>
          <p:cNvSpPr/>
          <p:nvPr/>
        </p:nvSpPr>
        <p:spPr>
          <a:xfrm>
            <a:off x="2209800" y="8420100"/>
            <a:ext cx="1913825" cy="1708916"/>
          </a:xfrm>
          <a:custGeom>
            <a:avLst/>
            <a:gdLst/>
            <a:ahLst/>
            <a:cxnLst/>
            <a:rect l="l" t="t" r="r" b="b"/>
            <a:pathLst>
              <a:path w="1131254" h="1131254">
                <a:moveTo>
                  <a:pt x="0" y="0"/>
                </a:moveTo>
                <a:lnTo>
                  <a:pt x="1131253" y="0"/>
                </a:lnTo>
                <a:lnTo>
                  <a:pt x="1131253" y="1131254"/>
                </a:lnTo>
                <a:lnTo>
                  <a:pt x="0" y="1131254"/>
                </a:lnTo>
                <a:lnTo>
                  <a:pt x="0" y="0"/>
                </a:lnTo>
                <a:close/>
              </a:path>
            </a:pathLst>
          </a:custGeom>
          <a:blipFill>
            <a:blip r:embed="rId4"/>
            <a:stretch>
              <a:fillRect/>
            </a:stretch>
          </a:blipFill>
        </p:spPr>
        <p:txBody>
          <a:bodyPr/>
          <a:lstStyle/>
          <a:p>
            <a:endParaRPr lang="pt-BR"/>
          </a:p>
        </p:txBody>
      </p:sp>
      <p:grpSp>
        <p:nvGrpSpPr>
          <p:cNvPr id="17" name="Group 17">
            <a:extLst>
              <a:ext uri="{FF2B5EF4-FFF2-40B4-BE49-F238E27FC236}">
                <a16:creationId xmlns:a16="http://schemas.microsoft.com/office/drawing/2014/main" id="{2AA6A8E6-EBD4-7FC0-FF0A-D1AFCAA075B8}"/>
              </a:ext>
            </a:extLst>
          </p:cNvPr>
          <p:cNvGrpSpPr/>
          <p:nvPr/>
        </p:nvGrpSpPr>
        <p:grpSpPr>
          <a:xfrm>
            <a:off x="5867400" y="8297694"/>
            <a:ext cx="8176060" cy="1810155"/>
            <a:chOff x="0" y="0"/>
            <a:chExt cx="6332362" cy="1174800"/>
          </a:xfrm>
        </p:grpSpPr>
        <p:sp>
          <p:nvSpPr>
            <p:cNvPr id="18" name="Freeform 18">
              <a:extLst>
                <a:ext uri="{FF2B5EF4-FFF2-40B4-BE49-F238E27FC236}">
                  <a16:creationId xmlns:a16="http://schemas.microsoft.com/office/drawing/2014/main" id="{09C75647-0A64-3AF9-92C3-B3A576630C47}"/>
                </a:ext>
              </a:extLst>
            </p:cNvPr>
            <p:cNvSpPr/>
            <p:nvPr/>
          </p:nvSpPr>
          <p:spPr>
            <a:xfrm>
              <a:off x="3608593" y="147132"/>
              <a:ext cx="2723769" cy="880537"/>
            </a:xfrm>
            <a:custGeom>
              <a:avLst/>
              <a:gdLst/>
              <a:ahLst/>
              <a:cxnLst/>
              <a:rect l="l" t="t" r="r" b="b"/>
              <a:pathLst>
                <a:path w="2723769" h="880537">
                  <a:moveTo>
                    <a:pt x="0" y="0"/>
                  </a:moveTo>
                  <a:lnTo>
                    <a:pt x="2723769" y="0"/>
                  </a:lnTo>
                  <a:lnTo>
                    <a:pt x="2723769" y="880536"/>
                  </a:lnTo>
                  <a:lnTo>
                    <a:pt x="0" y="880536"/>
                  </a:lnTo>
                  <a:lnTo>
                    <a:pt x="0" y="0"/>
                  </a:lnTo>
                  <a:close/>
                </a:path>
              </a:pathLst>
            </a:custGeom>
            <a:blipFill>
              <a:blip r:embed="rId5"/>
              <a:stretch>
                <a:fillRect t="-101178" b="-107865"/>
              </a:stretch>
            </a:blipFill>
          </p:spPr>
          <p:txBody>
            <a:bodyPr/>
            <a:lstStyle/>
            <a:p>
              <a:endParaRPr lang="pt-BR"/>
            </a:p>
          </p:txBody>
        </p:sp>
        <p:sp>
          <p:nvSpPr>
            <p:cNvPr id="19" name="Freeform 19">
              <a:extLst>
                <a:ext uri="{FF2B5EF4-FFF2-40B4-BE49-F238E27FC236}">
                  <a16:creationId xmlns:a16="http://schemas.microsoft.com/office/drawing/2014/main" id="{432065C1-5D92-6359-FA89-9B5462CC5E34}"/>
                </a:ext>
              </a:extLst>
            </p:cNvPr>
            <p:cNvSpPr/>
            <p:nvPr/>
          </p:nvSpPr>
          <p:spPr>
            <a:xfrm>
              <a:off x="0" y="0"/>
              <a:ext cx="3131659" cy="1174800"/>
            </a:xfrm>
            <a:custGeom>
              <a:avLst/>
              <a:gdLst/>
              <a:ahLst/>
              <a:cxnLst/>
              <a:rect l="l" t="t" r="r" b="b"/>
              <a:pathLst>
                <a:path w="3131659" h="1174800">
                  <a:moveTo>
                    <a:pt x="0" y="0"/>
                  </a:moveTo>
                  <a:lnTo>
                    <a:pt x="3131659" y="0"/>
                  </a:lnTo>
                  <a:lnTo>
                    <a:pt x="3131659" y="1174800"/>
                  </a:lnTo>
                  <a:lnTo>
                    <a:pt x="0" y="1174800"/>
                  </a:lnTo>
                  <a:lnTo>
                    <a:pt x="0" y="0"/>
                  </a:lnTo>
                  <a:close/>
                </a:path>
              </a:pathLst>
            </a:custGeom>
            <a:blipFill>
              <a:blip r:embed="rId6"/>
              <a:stretch>
                <a:fillRect l="-5862" t="-166987" r="-5862" b="-30839"/>
              </a:stretch>
            </a:blipFill>
          </p:spPr>
          <p:txBody>
            <a:bodyPr/>
            <a:lstStyle/>
            <a:p>
              <a:endParaRPr lang="pt-BR"/>
            </a:p>
          </p:txBody>
        </p:sp>
      </p:grpSp>
    </p:spTree>
    <p:extLst>
      <p:ext uri="{BB962C8B-B14F-4D97-AF65-F5344CB8AC3E}">
        <p14:creationId xmlns:p14="http://schemas.microsoft.com/office/powerpoint/2010/main" val="74573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FAD0-068D-6868-ED0C-45B78566C3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25A2C-6A23-B49F-8548-C2CB1C793B8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248" b="-6084"/>
            </a:stretch>
          </a:blipFill>
        </p:spPr>
        <p:txBody>
          <a:bodyPr/>
          <a:lstStyle/>
          <a:p>
            <a:endParaRPr lang="pt-BR"/>
          </a:p>
        </p:txBody>
      </p:sp>
      <p:sp>
        <p:nvSpPr>
          <p:cNvPr id="3" name="Freeform 3">
            <a:extLst>
              <a:ext uri="{FF2B5EF4-FFF2-40B4-BE49-F238E27FC236}">
                <a16:creationId xmlns:a16="http://schemas.microsoft.com/office/drawing/2014/main" id="{3CA39836-C470-2085-7A15-E98DE4FD7F17}"/>
              </a:ext>
            </a:extLst>
          </p:cNvPr>
          <p:cNvSpPr/>
          <p:nvPr/>
        </p:nvSpPr>
        <p:spPr>
          <a:xfrm>
            <a:off x="-17920" y="0"/>
            <a:ext cx="18305920" cy="10287000"/>
          </a:xfrm>
          <a:custGeom>
            <a:avLst/>
            <a:gdLst/>
            <a:ahLst/>
            <a:cxnLst/>
            <a:rect l="l" t="t" r="r" b="b"/>
            <a:pathLst>
              <a:path w="18305920" h="10287000">
                <a:moveTo>
                  <a:pt x="0" y="0"/>
                </a:moveTo>
                <a:lnTo>
                  <a:pt x="18305920" y="0"/>
                </a:lnTo>
                <a:lnTo>
                  <a:pt x="18305920" y="10287000"/>
                </a:lnTo>
                <a:lnTo>
                  <a:pt x="0" y="10287000"/>
                </a:lnTo>
                <a:lnTo>
                  <a:pt x="0" y="0"/>
                </a:lnTo>
                <a:close/>
              </a:path>
            </a:pathLst>
          </a:custGeom>
          <a:blipFill>
            <a:blip r:embed="rId3">
              <a:alphaModFix amt="62000"/>
            </a:blip>
            <a:stretch>
              <a:fillRect t="-9371" b="-9371"/>
            </a:stretch>
          </a:blipFill>
        </p:spPr>
        <p:txBody>
          <a:bodyPr/>
          <a:lstStyle/>
          <a:p>
            <a:endParaRPr lang="pt-BR" dirty="0"/>
          </a:p>
          <a:p>
            <a:endParaRPr lang="en-US" sz="4800" b="1" dirty="0">
              <a:solidFill>
                <a:schemeClr val="bg1"/>
              </a:solidFill>
            </a:endParaRPr>
          </a:p>
          <a:p>
            <a:endParaRPr lang="en-US" sz="4800" b="1" dirty="0">
              <a:solidFill>
                <a:schemeClr val="bg1"/>
              </a:solidFill>
            </a:endParaRPr>
          </a:p>
          <a:p>
            <a:r>
              <a:rPr lang="en-US" sz="4800" b="1" dirty="0">
                <a:solidFill>
                  <a:schemeClr val="bg1"/>
                </a:solidFill>
              </a:rPr>
              <a:t>			Thank you very much!!!</a:t>
            </a:r>
          </a:p>
          <a:p>
            <a:endParaRPr lang="en-US" sz="4800" b="1" dirty="0">
              <a:solidFill>
                <a:schemeClr val="bg1"/>
              </a:solidFill>
            </a:endParaRPr>
          </a:p>
          <a:p>
            <a:r>
              <a:rPr lang="en-US" sz="4800" b="1" dirty="0">
                <a:solidFill>
                  <a:schemeClr val="bg1"/>
                </a:solidFill>
              </a:rPr>
              <a:t>			Marcelo Sammarco</a:t>
            </a:r>
          </a:p>
          <a:p>
            <a:endParaRPr lang="en-US" sz="4800" b="1" dirty="0">
              <a:solidFill>
                <a:schemeClr val="bg1"/>
              </a:solidFill>
            </a:endParaRPr>
          </a:p>
          <a:p>
            <a:r>
              <a:rPr lang="en-US" sz="4800" b="1" dirty="0">
                <a:solidFill>
                  <a:schemeClr val="bg1"/>
                </a:solidFill>
              </a:rPr>
              <a:t>			Parliamentary Front of Ports and Airports  (FPPA)</a:t>
            </a:r>
          </a:p>
          <a:p>
            <a:endParaRPr lang="en-US" sz="4800" b="1" dirty="0">
              <a:solidFill>
                <a:schemeClr val="bg1"/>
              </a:solidFill>
            </a:endParaRPr>
          </a:p>
          <a:p>
            <a:r>
              <a:rPr lang="en-US" sz="4800" b="1" dirty="0">
                <a:solidFill>
                  <a:schemeClr val="bg1"/>
                </a:solidFill>
              </a:rPr>
              <a:t>			Brazilian Infrastructure Institute (IBI) </a:t>
            </a:r>
          </a:p>
          <a:p>
            <a:endParaRPr lang="en-US" sz="4000" b="1" dirty="0">
              <a:solidFill>
                <a:schemeClr val="bg1"/>
              </a:solidFill>
            </a:endParaRPr>
          </a:p>
        </p:txBody>
      </p:sp>
      <p:sp>
        <p:nvSpPr>
          <p:cNvPr id="15" name="Freeform 15">
            <a:extLst>
              <a:ext uri="{FF2B5EF4-FFF2-40B4-BE49-F238E27FC236}">
                <a16:creationId xmlns:a16="http://schemas.microsoft.com/office/drawing/2014/main" id="{D35AAC60-D8B3-6543-9181-224343EB1775}"/>
              </a:ext>
            </a:extLst>
          </p:cNvPr>
          <p:cNvSpPr/>
          <p:nvPr/>
        </p:nvSpPr>
        <p:spPr>
          <a:xfrm>
            <a:off x="2209800" y="8420100"/>
            <a:ext cx="1913825" cy="1708916"/>
          </a:xfrm>
          <a:custGeom>
            <a:avLst/>
            <a:gdLst/>
            <a:ahLst/>
            <a:cxnLst/>
            <a:rect l="l" t="t" r="r" b="b"/>
            <a:pathLst>
              <a:path w="1131254" h="1131254">
                <a:moveTo>
                  <a:pt x="0" y="0"/>
                </a:moveTo>
                <a:lnTo>
                  <a:pt x="1131253" y="0"/>
                </a:lnTo>
                <a:lnTo>
                  <a:pt x="1131253" y="1131254"/>
                </a:lnTo>
                <a:lnTo>
                  <a:pt x="0" y="1131254"/>
                </a:lnTo>
                <a:lnTo>
                  <a:pt x="0" y="0"/>
                </a:lnTo>
                <a:close/>
              </a:path>
            </a:pathLst>
          </a:custGeom>
          <a:blipFill>
            <a:blip r:embed="rId4"/>
            <a:stretch>
              <a:fillRect/>
            </a:stretch>
          </a:blipFill>
        </p:spPr>
        <p:txBody>
          <a:bodyPr/>
          <a:lstStyle/>
          <a:p>
            <a:endParaRPr lang="pt-BR"/>
          </a:p>
        </p:txBody>
      </p:sp>
      <p:grpSp>
        <p:nvGrpSpPr>
          <p:cNvPr id="17" name="Group 17">
            <a:extLst>
              <a:ext uri="{FF2B5EF4-FFF2-40B4-BE49-F238E27FC236}">
                <a16:creationId xmlns:a16="http://schemas.microsoft.com/office/drawing/2014/main" id="{8A020B9E-2541-C5C6-9235-17564D0A28AF}"/>
              </a:ext>
            </a:extLst>
          </p:cNvPr>
          <p:cNvGrpSpPr/>
          <p:nvPr/>
        </p:nvGrpSpPr>
        <p:grpSpPr>
          <a:xfrm>
            <a:off x="5867400" y="8297694"/>
            <a:ext cx="8176060" cy="1810155"/>
            <a:chOff x="0" y="0"/>
            <a:chExt cx="6332362" cy="1174800"/>
          </a:xfrm>
        </p:grpSpPr>
        <p:sp>
          <p:nvSpPr>
            <p:cNvPr id="18" name="Freeform 18">
              <a:extLst>
                <a:ext uri="{FF2B5EF4-FFF2-40B4-BE49-F238E27FC236}">
                  <a16:creationId xmlns:a16="http://schemas.microsoft.com/office/drawing/2014/main" id="{56B78609-B8D9-7C92-2989-2A27176A5541}"/>
                </a:ext>
              </a:extLst>
            </p:cNvPr>
            <p:cNvSpPr/>
            <p:nvPr/>
          </p:nvSpPr>
          <p:spPr>
            <a:xfrm>
              <a:off x="3608593" y="147132"/>
              <a:ext cx="2723769" cy="880537"/>
            </a:xfrm>
            <a:custGeom>
              <a:avLst/>
              <a:gdLst/>
              <a:ahLst/>
              <a:cxnLst/>
              <a:rect l="l" t="t" r="r" b="b"/>
              <a:pathLst>
                <a:path w="2723769" h="880537">
                  <a:moveTo>
                    <a:pt x="0" y="0"/>
                  </a:moveTo>
                  <a:lnTo>
                    <a:pt x="2723769" y="0"/>
                  </a:lnTo>
                  <a:lnTo>
                    <a:pt x="2723769" y="880536"/>
                  </a:lnTo>
                  <a:lnTo>
                    <a:pt x="0" y="880536"/>
                  </a:lnTo>
                  <a:lnTo>
                    <a:pt x="0" y="0"/>
                  </a:lnTo>
                  <a:close/>
                </a:path>
              </a:pathLst>
            </a:custGeom>
            <a:blipFill>
              <a:blip r:embed="rId5"/>
              <a:stretch>
                <a:fillRect t="-101178" b="-107865"/>
              </a:stretch>
            </a:blipFill>
          </p:spPr>
          <p:txBody>
            <a:bodyPr/>
            <a:lstStyle/>
            <a:p>
              <a:endParaRPr lang="pt-BR"/>
            </a:p>
          </p:txBody>
        </p:sp>
        <p:sp>
          <p:nvSpPr>
            <p:cNvPr id="19" name="Freeform 19">
              <a:extLst>
                <a:ext uri="{FF2B5EF4-FFF2-40B4-BE49-F238E27FC236}">
                  <a16:creationId xmlns:a16="http://schemas.microsoft.com/office/drawing/2014/main" id="{E773723F-A181-29E8-58DD-E468F0F45A92}"/>
                </a:ext>
              </a:extLst>
            </p:cNvPr>
            <p:cNvSpPr/>
            <p:nvPr/>
          </p:nvSpPr>
          <p:spPr>
            <a:xfrm>
              <a:off x="0" y="0"/>
              <a:ext cx="3131659" cy="1174800"/>
            </a:xfrm>
            <a:custGeom>
              <a:avLst/>
              <a:gdLst/>
              <a:ahLst/>
              <a:cxnLst/>
              <a:rect l="l" t="t" r="r" b="b"/>
              <a:pathLst>
                <a:path w="3131659" h="1174800">
                  <a:moveTo>
                    <a:pt x="0" y="0"/>
                  </a:moveTo>
                  <a:lnTo>
                    <a:pt x="3131659" y="0"/>
                  </a:lnTo>
                  <a:lnTo>
                    <a:pt x="3131659" y="1174800"/>
                  </a:lnTo>
                  <a:lnTo>
                    <a:pt x="0" y="1174800"/>
                  </a:lnTo>
                  <a:lnTo>
                    <a:pt x="0" y="0"/>
                  </a:lnTo>
                  <a:close/>
                </a:path>
              </a:pathLst>
            </a:custGeom>
            <a:blipFill>
              <a:blip r:embed="rId6"/>
              <a:stretch>
                <a:fillRect l="-5862" t="-166987" r="-5862" b="-30839"/>
              </a:stretch>
            </a:blipFill>
          </p:spPr>
          <p:txBody>
            <a:bodyPr/>
            <a:lstStyle/>
            <a:p>
              <a:endParaRPr lang="pt-BR"/>
            </a:p>
          </p:txBody>
        </p:sp>
      </p:grpSp>
    </p:spTree>
    <p:extLst>
      <p:ext uri="{BB962C8B-B14F-4D97-AF65-F5344CB8AC3E}">
        <p14:creationId xmlns:p14="http://schemas.microsoft.com/office/powerpoint/2010/main" val="80420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347</Words>
  <Application>Microsoft Office PowerPoint</Application>
  <PresentationFormat>Personalizar</PresentationFormat>
  <Paragraphs>61</Paragraphs>
  <Slides>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vt:i4>
      </vt:variant>
    </vt:vector>
  </HeadingPairs>
  <TitlesOfParts>
    <vt:vector size="11" baseType="lpstr">
      <vt:lpstr>Arial</vt:lpstr>
      <vt:lpstr>Anton</vt:lpstr>
      <vt:lpstr>Montserrat Semi-Bold</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Convenções Internacionais FPPA/IBI</dc:title>
  <dc:creator>Marcelo Sammarco</dc:creator>
  <cp:lastModifiedBy>Felipe Guimarães Batista</cp:lastModifiedBy>
  <cp:revision>11</cp:revision>
  <dcterms:created xsi:type="dcterms:W3CDTF">2006-08-16T00:00:00Z</dcterms:created>
  <dcterms:modified xsi:type="dcterms:W3CDTF">2026-05-12T20:47:54Z</dcterms:modified>
  <dc:identifier>DAHIGGZO0SQ</dc:identifier>
</cp:coreProperties>
</file>