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81" r:id="rId3"/>
    <p:sldId id="271" r:id="rId4"/>
    <p:sldId id="274" r:id="rId5"/>
    <p:sldId id="276" r:id="rId6"/>
    <p:sldId id="278" r:id="rId7"/>
    <p:sldId id="277" r:id="rId8"/>
    <p:sldId id="279" r:id="rId9"/>
    <p:sldId id="280" r:id="rId10"/>
    <p:sldId id="263"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6"/>
    <p:restoredTop sz="86667"/>
  </p:normalViewPr>
  <p:slideViewPr>
    <p:cSldViewPr snapToGrid="0">
      <p:cViewPr varScale="1">
        <p:scale>
          <a:sx n="98" d="100"/>
          <a:sy n="98" d="100"/>
        </p:scale>
        <p:origin x="8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0C0D76-5E21-B34E-A18E-E455BB1F80F2}" type="datetimeFigureOut">
              <a:rPr lang="es-ES_tradnl" smtClean="0"/>
              <a:t>13/5/26</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9047E-55A8-A442-A734-EC05EB1F3D88}" type="slidenum">
              <a:rPr lang="es-ES_tradnl" smtClean="0"/>
              <a:t>‹Nº›</a:t>
            </a:fld>
            <a:endParaRPr lang="es-ES_tradnl"/>
          </a:p>
        </p:txBody>
      </p:sp>
    </p:spTree>
    <p:extLst>
      <p:ext uri="{BB962C8B-B14F-4D97-AF65-F5344CB8AC3E}">
        <p14:creationId xmlns:p14="http://schemas.microsoft.com/office/powerpoint/2010/main" val="175531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5"/>
          </p:nvPr>
        </p:nvSpPr>
        <p:spPr/>
        <p:txBody>
          <a:bodyPr/>
          <a:lstStyle/>
          <a:p>
            <a:fld id="{7FE9047E-55A8-A442-A734-EC05EB1F3D88}" type="slidenum">
              <a:rPr lang="es-ES_tradnl" smtClean="0"/>
              <a:t>6</a:t>
            </a:fld>
            <a:endParaRPr lang="es-ES_tradnl"/>
          </a:p>
        </p:txBody>
      </p:sp>
    </p:spTree>
    <p:extLst>
      <p:ext uri="{BB962C8B-B14F-4D97-AF65-F5344CB8AC3E}">
        <p14:creationId xmlns:p14="http://schemas.microsoft.com/office/powerpoint/2010/main" val="107929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noProof="1">
                <a:latin typeface="Aptos" panose="020B0004020202020204" pitchFamily="34" charset="0"/>
              </a:rPr>
              <a:t>RR protect the holder through </a:t>
            </a:r>
            <a:r>
              <a:rPr lang="en-GB" sz="1200" b="1" noProof="1">
                <a:latin typeface="Aptos" panose="020B0004020202020204" pitchFamily="34" charset="0"/>
              </a:rPr>
              <a:t>evidentiary effect</a:t>
            </a:r>
            <a:r>
              <a:rPr lang="en-GB" sz="1200" noProof="1">
                <a:latin typeface="Aptos" panose="020B0004020202020204" pitchFamily="34" charset="0"/>
              </a:rPr>
              <a:t>: the information in the document is conclusive evidence against the carrier vis-à-vis a holder in good faith. The NCDC operates through </a:t>
            </a:r>
            <a:r>
              <a:rPr lang="en-GB" sz="1200" b="1" noProof="1">
                <a:latin typeface="Aptos" panose="020B0004020202020204" pitchFamily="34" charset="0"/>
              </a:rPr>
              <a:t>non-opposability</a:t>
            </a:r>
            <a:r>
              <a:rPr lang="en-GB" sz="1200" noProof="1">
                <a:latin typeface="Aptos" panose="020B0004020202020204" pitchFamily="34" charset="0"/>
              </a:rPr>
              <a:t>: the transport operator may not invoke against a holder (other than the consignor) any condition of the contract inconsistent with the express terms of the NCD. The two mechanisms are complementary and would operate cumulatively in jurisdictions ratifying both instruments — the NCDC articulates as a free-standing rule what in the RR is arguably implicit.</a:t>
            </a:r>
          </a:p>
          <a:p>
            <a:endParaRPr lang="es-ES_tradnl" dirty="0"/>
          </a:p>
        </p:txBody>
      </p:sp>
      <p:sp>
        <p:nvSpPr>
          <p:cNvPr id="4" name="Marcador de número de diapositiva 3"/>
          <p:cNvSpPr>
            <a:spLocks noGrp="1"/>
          </p:cNvSpPr>
          <p:nvPr>
            <p:ph type="sldNum" sz="quarter" idx="5"/>
          </p:nvPr>
        </p:nvSpPr>
        <p:spPr/>
        <p:txBody>
          <a:bodyPr/>
          <a:lstStyle/>
          <a:p>
            <a:fld id="{7FE9047E-55A8-A442-A734-EC05EB1F3D88}" type="slidenum">
              <a:rPr lang="es-ES_tradnl" smtClean="0"/>
              <a:t>8</a:t>
            </a:fld>
            <a:endParaRPr lang="es-ES_tradnl"/>
          </a:p>
        </p:txBody>
      </p:sp>
    </p:spTree>
    <p:extLst>
      <p:ext uri="{BB962C8B-B14F-4D97-AF65-F5344CB8AC3E}">
        <p14:creationId xmlns:p14="http://schemas.microsoft.com/office/powerpoint/2010/main" val="4272085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1" algn="just" eaLnBrk="0" fontAlgn="base" hangingPunct="0">
              <a:spcBef>
                <a:spcPct val="0"/>
              </a:spcBef>
              <a:spcAft>
                <a:spcPct val="0"/>
              </a:spcAft>
            </a:pPr>
            <a:r>
              <a:rPr lang="en-GB" noProof="1">
                <a:latin typeface="Arial"/>
              </a:rPr>
              <a:t>- Only practice will tell whether the two documents, BL and NCD, will be alternatively used in maritime transport, or whether the BL will retain its current dominance in contractual practice, with NCDs remaining unused.</a:t>
            </a:r>
          </a:p>
        </p:txBody>
      </p:sp>
      <p:sp>
        <p:nvSpPr>
          <p:cNvPr id="4" name="Marcador de número de diapositiva 3"/>
          <p:cNvSpPr>
            <a:spLocks noGrp="1"/>
          </p:cNvSpPr>
          <p:nvPr>
            <p:ph type="sldNum" sz="quarter" idx="5"/>
          </p:nvPr>
        </p:nvSpPr>
        <p:spPr/>
        <p:txBody>
          <a:bodyPr/>
          <a:lstStyle/>
          <a:p>
            <a:fld id="{7FE9047E-55A8-A442-A734-EC05EB1F3D88}" type="slidenum">
              <a:rPr lang="es-ES_tradnl" smtClean="0"/>
              <a:t>9</a:t>
            </a:fld>
            <a:endParaRPr lang="es-ES_tradnl"/>
          </a:p>
        </p:txBody>
      </p:sp>
    </p:spTree>
    <p:extLst>
      <p:ext uri="{BB962C8B-B14F-4D97-AF65-F5344CB8AC3E}">
        <p14:creationId xmlns:p14="http://schemas.microsoft.com/office/powerpoint/2010/main" val="3873871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FF7FC1-E984-1F15-1F83-8DA536F0AD2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S_tradnl"/>
          </a:p>
        </p:txBody>
      </p:sp>
      <p:sp>
        <p:nvSpPr>
          <p:cNvPr id="3" name="Subtítulo 2">
            <a:extLst>
              <a:ext uri="{FF2B5EF4-FFF2-40B4-BE49-F238E27FC236}">
                <a16:creationId xmlns:a16="http://schemas.microsoft.com/office/drawing/2014/main" id="{0B583578-9ED4-5656-F113-AAF4A2F852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a:p>
        </p:txBody>
      </p:sp>
      <p:sp>
        <p:nvSpPr>
          <p:cNvPr id="4" name="Marcador de fecha 3">
            <a:extLst>
              <a:ext uri="{FF2B5EF4-FFF2-40B4-BE49-F238E27FC236}">
                <a16:creationId xmlns:a16="http://schemas.microsoft.com/office/drawing/2014/main" id="{97824D17-B35B-5B32-6F2D-870D1A30C8DB}"/>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645268D1-DD12-84ED-71C6-581ED78BD622}"/>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B5DD09AD-CA14-8E92-C3C9-63E1AD4BDCF9}"/>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1656733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9F087B-F194-081F-8FB9-5B7A89584F86}"/>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F0F83EAA-A2D3-4284-52DE-87E4C4C5A37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4C548BF2-6237-16D0-8892-831B6032569E}"/>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9269C9D4-3DBF-3536-46E8-5B7C31233043}"/>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7E8AB2E4-EF78-E953-DA02-D6D73FC5AEF2}"/>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2985880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590C766-F0A0-70DF-DEE6-B329E6B34D7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8C32EF4D-7AC8-1883-9F2F-B46F81D9106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F14BEA14-1720-441B-6447-5AF439DBD368}"/>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A97B4239-4C2F-2D7D-FE0E-F8CE85480A13}"/>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A52A5C2A-B27A-90D2-E47A-E8601D7BA866}"/>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3486928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8FFB0D-1F71-4C69-FFD7-12409A79F51F}"/>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556DED92-8FA6-895B-5B96-B32E78D7F9F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3DA0F2B3-AEF2-BD1B-1759-6D0841BDCF64}"/>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37C6EE39-3CA9-4389-5B15-09E57683CC52}"/>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55872599-1850-ED62-F83A-6EA4FB228E6E}"/>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134658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51D2B5-C684-A92A-5A0A-C2C99B16A88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246535BC-33D6-20DA-03E9-4A74666D70F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FB3106D-23B9-7709-1F1B-66E31222423F}"/>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13BA80DD-350F-0579-7264-A03375D58870}"/>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E2ADADFA-1B7F-D7F1-2EFC-12A09E4EB6F1}"/>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331060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FC910C-A414-B5C0-FD8D-43BD372536D4}"/>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51D5D878-0336-3E8C-DD26-970D6ACF41E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contenido 3">
            <a:extLst>
              <a:ext uri="{FF2B5EF4-FFF2-40B4-BE49-F238E27FC236}">
                <a16:creationId xmlns:a16="http://schemas.microsoft.com/office/drawing/2014/main" id="{8EB0962D-5DE0-204A-1CFA-A6DD0D7652B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fecha 4">
            <a:extLst>
              <a:ext uri="{FF2B5EF4-FFF2-40B4-BE49-F238E27FC236}">
                <a16:creationId xmlns:a16="http://schemas.microsoft.com/office/drawing/2014/main" id="{2231A7B8-3E09-831C-BAF6-09E843F79E5B}"/>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6" name="Marcador de pie de página 5">
            <a:extLst>
              <a:ext uri="{FF2B5EF4-FFF2-40B4-BE49-F238E27FC236}">
                <a16:creationId xmlns:a16="http://schemas.microsoft.com/office/drawing/2014/main" id="{47A3C742-44DB-195E-6B4C-FC617E4384D5}"/>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B5F6ACD9-7463-E908-0E30-498C1B048B6A}"/>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3876854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A2EFED-CBB7-BEEF-DB99-8DC47E4DC31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63FD2B84-7598-5B66-D1BF-5E9DA4390B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739233B-51C0-C3D0-A0F0-CCF330E25322}"/>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texto 4">
            <a:extLst>
              <a:ext uri="{FF2B5EF4-FFF2-40B4-BE49-F238E27FC236}">
                <a16:creationId xmlns:a16="http://schemas.microsoft.com/office/drawing/2014/main" id="{124772BE-E26D-42E0-33EF-92B56C8F5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7020786-9205-CBEC-B684-0E4E4A8A466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Marcador de fecha 6">
            <a:extLst>
              <a:ext uri="{FF2B5EF4-FFF2-40B4-BE49-F238E27FC236}">
                <a16:creationId xmlns:a16="http://schemas.microsoft.com/office/drawing/2014/main" id="{313FF39D-D3BA-F183-6674-0AF437FB4AA4}"/>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8" name="Marcador de pie de página 7">
            <a:extLst>
              <a:ext uri="{FF2B5EF4-FFF2-40B4-BE49-F238E27FC236}">
                <a16:creationId xmlns:a16="http://schemas.microsoft.com/office/drawing/2014/main" id="{C6FDF112-2B78-26A7-A061-E3DB36FC8C48}"/>
              </a:ext>
            </a:extLst>
          </p:cNvPr>
          <p:cNvSpPr>
            <a:spLocks noGrp="1"/>
          </p:cNvSpPr>
          <p:nvPr>
            <p:ph type="ftr" sz="quarter" idx="11"/>
          </p:nvPr>
        </p:nvSpPr>
        <p:spPr/>
        <p:txBody>
          <a:bodyPr/>
          <a:lstStyle/>
          <a:p>
            <a:endParaRPr lang="es-ES_tradnl"/>
          </a:p>
        </p:txBody>
      </p:sp>
      <p:sp>
        <p:nvSpPr>
          <p:cNvPr id="9" name="Marcador de número de diapositiva 8">
            <a:extLst>
              <a:ext uri="{FF2B5EF4-FFF2-40B4-BE49-F238E27FC236}">
                <a16:creationId xmlns:a16="http://schemas.microsoft.com/office/drawing/2014/main" id="{BAB648CA-4869-ABE5-9585-12CE1A7A50AA}"/>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3907683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F112E0-FA1A-AEAB-BF19-56E1C9D5DA65}"/>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fecha 2">
            <a:extLst>
              <a:ext uri="{FF2B5EF4-FFF2-40B4-BE49-F238E27FC236}">
                <a16:creationId xmlns:a16="http://schemas.microsoft.com/office/drawing/2014/main" id="{3BF9D59C-64B2-4A0E-D74E-1ED8B3E79D4F}"/>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4" name="Marcador de pie de página 3">
            <a:extLst>
              <a:ext uri="{FF2B5EF4-FFF2-40B4-BE49-F238E27FC236}">
                <a16:creationId xmlns:a16="http://schemas.microsoft.com/office/drawing/2014/main" id="{C1480F5A-F945-7741-D531-D184722C0834}"/>
              </a:ext>
            </a:extLst>
          </p:cNvPr>
          <p:cNvSpPr>
            <a:spLocks noGrp="1"/>
          </p:cNvSpPr>
          <p:nvPr>
            <p:ph type="ftr" sz="quarter" idx="11"/>
          </p:nvPr>
        </p:nvSpPr>
        <p:spPr/>
        <p:txBody>
          <a:bodyPr/>
          <a:lstStyle/>
          <a:p>
            <a:endParaRPr lang="es-ES_tradnl"/>
          </a:p>
        </p:txBody>
      </p:sp>
      <p:sp>
        <p:nvSpPr>
          <p:cNvPr id="5" name="Marcador de número de diapositiva 4">
            <a:extLst>
              <a:ext uri="{FF2B5EF4-FFF2-40B4-BE49-F238E27FC236}">
                <a16:creationId xmlns:a16="http://schemas.microsoft.com/office/drawing/2014/main" id="{3238F6CB-A58E-5F05-AB14-E52CF36B7A21}"/>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2646502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768EE93-1107-7D58-9B48-DF6476741D9F}"/>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3" name="Marcador de pie de página 2">
            <a:extLst>
              <a:ext uri="{FF2B5EF4-FFF2-40B4-BE49-F238E27FC236}">
                <a16:creationId xmlns:a16="http://schemas.microsoft.com/office/drawing/2014/main" id="{C7C3813B-FEDD-A1F6-865B-9344DC85205A}"/>
              </a:ext>
            </a:extLst>
          </p:cNvPr>
          <p:cNvSpPr>
            <a:spLocks noGrp="1"/>
          </p:cNvSpPr>
          <p:nvPr>
            <p:ph type="ftr" sz="quarter" idx="11"/>
          </p:nvPr>
        </p:nvSpPr>
        <p:spPr/>
        <p:txBody>
          <a:bodyPr/>
          <a:lstStyle/>
          <a:p>
            <a:endParaRPr lang="es-ES_tradnl"/>
          </a:p>
        </p:txBody>
      </p:sp>
      <p:sp>
        <p:nvSpPr>
          <p:cNvPr id="4" name="Marcador de número de diapositiva 3">
            <a:extLst>
              <a:ext uri="{FF2B5EF4-FFF2-40B4-BE49-F238E27FC236}">
                <a16:creationId xmlns:a16="http://schemas.microsoft.com/office/drawing/2014/main" id="{54E818A9-AA7C-2EAA-ED79-AF2AA21129D3}"/>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128949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7A1184-C8DA-98E8-8D69-61E047922D8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DF7F4B6A-3D31-1C0A-2E87-A8A8041F61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texto 3">
            <a:extLst>
              <a:ext uri="{FF2B5EF4-FFF2-40B4-BE49-F238E27FC236}">
                <a16:creationId xmlns:a16="http://schemas.microsoft.com/office/drawing/2014/main" id="{0CC82129-C0C3-52F7-E48A-82EA06EE67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A72C6EE-17DB-7FD1-AFFD-EC9E0F83ED6C}"/>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6" name="Marcador de pie de página 5">
            <a:extLst>
              <a:ext uri="{FF2B5EF4-FFF2-40B4-BE49-F238E27FC236}">
                <a16:creationId xmlns:a16="http://schemas.microsoft.com/office/drawing/2014/main" id="{D86D53FF-C91B-135D-E988-BD144A32959A}"/>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94E7FFFE-82D1-1F74-53A8-217BB9E47EA4}"/>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18187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AFD1DD-B2A7-6740-27F0-82419D14D91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posición de imagen 2">
            <a:extLst>
              <a:ext uri="{FF2B5EF4-FFF2-40B4-BE49-F238E27FC236}">
                <a16:creationId xmlns:a16="http://schemas.microsoft.com/office/drawing/2014/main" id="{417EBEEA-DEE0-77ED-68D0-95830CCCC1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a:extLst>
              <a:ext uri="{FF2B5EF4-FFF2-40B4-BE49-F238E27FC236}">
                <a16:creationId xmlns:a16="http://schemas.microsoft.com/office/drawing/2014/main" id="{3411814A-9AF8-485B-AAF9-4739BB3D4C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140264C-C74E-F541-A84E-5E6ECD339CEA}"/>
              </a:ext>
            </a:extLst>
          </p:cNvPr>
          <p:cNvSpPr>
            <a:spLocks noGrp="1"/>
          </p:cNvSpPr>
          <p:nvPr>
            <p:ph type="dt" sz="half" idx="10"/>
          </p:nvPr>
        </p:nvSpPr>
        <p:spPr/>
        <p:txBody>
          <a:bodyPr/>
          <a:lstStyle/>
          <a:p>
            <a:fld id="{74EE5EC1-3E72-DC44-9987-151DBCE5E103}" type="datetimeFigureOut">
              <a:rPr lang="es-ES_tradnl" smtClean="0"/>
              <a:t>13/5/26</a:t>
            </a:fld>
            <a:endParaRPr lang="es-ES_tradnl"/>
          </a:p>
        </p:txBody>
      </p:sp>
      <p:sp>
        <p:nvSpPr>
          <p:cNvPr id="6" name="Marcador de pie de página 5">
            <a:extLst>
              <a:ext uri="{FF2B5EF4-FFF2-40B4-BE49-F238E27FC236}">
                <a16:creationId xmlns:a16="http://schemas.microsoft.com/office/drawing/2014/main" id="{42D92441-798F-8FAA-E467-B442C546A269}"/>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1033E8E0-4E9E-CE03-DFDB-4224E3F7C157}"/>
              </a:ext>
            </a:extLst>
          </p:cNvPr>
          <p:cNvSpPr>
            <a:spLocks noGrp="1"/>
          </p:cNvSpPr>
          <p:nvPr>
            <p:ph type="sldNum" sz="quarter" idx="12"/>
          </p:nvPr>
        </p:nvSpPr>
        <p:spPr/>
        <p:txBody>
          <a:body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235138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16808A9-C649-7FE1-3A26-875C129E61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BA87C7AF-A7D5-7865-DA03-73C4BDB1B8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BB466D76-EF82-4924-2DA0-41617588F9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EE5EC1-3E72-DC44-9987-151DBCE5E103}" type="datetimeFigureOut">
              <a:rPr lang="es-ES_tradnl" smtClean="0"/>
              <a:t>13/5/26</a:t>
            </a:fld>
            <a:endParaRPr lang="es-ES_tradnl"/>
          </a:p>
        </p:txBody>
      </p:sp>
      <p:sp>
        <p:nvSpPr>
          <p:cNvPr id="5" name="Marcador de pie de página 4">
            <a:extLst>
              <a:ext uri="{FF2B5EF4-FFF2-40B4-BE49-F238E27FC236}">
                <a16:creationId xmlns:a16="http://schemas.microsoft.com/office/drawing/2014/main" id="{1EA97E60-72A2-0B86-508A-E6E78EF0FE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_tradnl"/>
          </a:p>
        </p:txBody>
      </p:sp>
      <p:sp>
        <p:nvSpPr>
          <p:cNvPr id="6" name="Marcador de número de diapositiva 5">
            <a:extLst>
              <a:ext uri="{FF2B5EF4-FFF2-40B4-BE49-F238E27FC236}">
                <a16:creationId xmlns:a16="http://schemas.microsoft.com/office/drawing/2014/main" id="{94B267AB-ED0A-3946-7A48-42650A1767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9BD857-57A8-524E-ACDE-79EB89A6BFDF}" type="slidenum">
              <a:rPr lang="es-ES_tradnl" smtClean="0"/>
              <a:t>‹Nº›</a:t>
            </a:fld>
            <a:endParaRPr lang="es-ES_tradnl"/>
          </a:p>
        </p:txBody>
      </p:sp>
    </p:spTree>
    <p:extLst>
      <p:ext uri="{BB962C8B-B14F-4D97-AF65-F5344CB8AC3E}">
        <p14:creationId xmlns:p14="http://schemas.microsoft.com/office/powerpoint/2010/main" val="640662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D20E38-30DB-1124-F1CA-60B2FBB08D73}"/>
              </a:ext>
            </a:extLst>
          </p:cNvPr>
          <p:cNvSpPr>
            <a:spLocks noGrp="1"/>
          </p:cNvSpPr>
          <p:nvPr>
            <p:ph type="ctrTitle"/>
          </p:nvPr>
        </p:nvSpPr>
        <p:spPr>
          <a:xfrm>
            <a:off x="908612" y="974062"/>
            <a:ext cx="10374775" cy="2387600"/>
          </a:xfrm>
        </p:spPr>
        <p:txBody>
          <a:bodyPr/>
          <a:lstStyle/>
          <a:p>
            <a:r>
              <a:rPr lang="en-GB" noProof="1"/>
              <a:t>Two Conventions, One Problem</a:t>
            </a:r>
          </a:p>
        </p:txBody>
      </p:sp>
      <p:pic>
        <p:nvPicPr>
          <p:cNvPr id="5" name="Imagen 4">
            <a:extLst>
              <a:ext uri="{FF2B5EF4-FFF2-40B4-BE49-F238E27FC236}">
                <a16:creationId xmlns:a16="http://schemas.microsoft.com/office/drawing/2014/main" id="{492BF409-F4EA-FD42-A04C-E588A7818ADF}"/>
              </a:ext>
            </a:extLst>
          </p:cNvPr>
          <p:cNvPicPr>
            <a:picLocks noChangeAspect="1"/>
          </p:cNvPicPr>
          <p:nvPr/>
        </p:nvPicPr>
        <p:blipFill>
          <a:blip r:embed="rId2"/>
          <a:stretch>
            <a:fillRect/>
          </a:stretch>
        </p:blipFill>
        <p:spPr>
          <a:xfrm>
            <a:off x="210112" y="5990106"/>
            <a:ext cx="1397000" cy="762000"/>
          </a:xfrm>
          <a:prstGeom prst="rect">
            <a:avLst/>
          </a:prstGeom>
        </p:spPr>
      </p:pic>
      <p:pic>
        <p:nvPicPr>
          <p:cNvPr id="6" name="Imagen 5">
            <a:extLst>
              <a:ext uri="{FF2B5EF4-FFF2-40B4-BE49-F238E27FC236}">
                <a16:creationId xmlns:a16="http://schemas.microsoft.com/office/drawing/2014/main" id="{3862C597-4037-3044-03C7-DBC3D3C324B0}"/>
              </a:ext>
            </a:extLst>
          </p:cNvPr>
          <p:cNvPicPr>
            <a:picLocks noChangeAspect="1"/>
          </p:cNvPicPr>
          <p:nvPr/>
        </p:nvPicPr>
        <p:blipFill>
          <a:blip r:embed="rId3"/>
          <a:srcRect l="3578" r="3087" b="6847"/>
          <a:stretch>
            <a:fillRect/>
          </a:stretch>
        </p:blipFill>
        <p:spPr>
          <a:xfrm>
            <a:off x="10089291" y="6039070"/>
            <a:ext cx="1794622" cy="582912"/>
          </a:xfrm>
          <a:prstGeom prst="rect">
            <a:avLst/>
          </a:prstGeom>
        </p:spPr>
      </p:pic>
      <p:sp>
        <p:nvSpPr>
          <p:cNvPr id="7" name="CuadroTexto 6">
            <a:extLst>
              <a:ext uri="{FF2B5EF4-FFF2-40B4-BE49-F238E27FC236}">
                <a16:creationId xmlns:a16="http://schemas.microsoft.com/office/drawing/2014/main" id="{140DAF8D-D6C7-42AE-D98F-27D33869952E}"/>
              </a:ext>
            </a:extLst>
          </p:cNvPr>
          <p:cNvSpPr txBox="1"/>
          <p:nvPr/>
        </p:nvSpPr>
        <p:spPr>
          <a:xfrm>
            <a:off x="3713327" y="3334974"/>
            <a:ext cx="4765343" cy="523220"/>
          </a:xfrm>
          <a:prstGeom prst="rect">
            <a:avLst/>
          </a:prstGeom>
          <a:noFill/>
        </p:spPr>
        <p:txBody>
          <a:bodyPr wrap="none" rtlCol="0">
            <a:spAutoFit/>
          </a:bodyPr>
          <a:lstStyle/>
          <a:p>
            <a:r>
              <a:rPr lang="en-GB" sz="2800" noProof="1"/>
              <a:t>The Challenge of Coexistence</a:t>
            </a:r>
          </a:p>
        </p:txBody>
      </p:sp>
      <p:sp>
        <p:nvSpPr>
          <p:cNvPr id="8" name="CuadroTexto 7">
            <a:extLst>
              <a:ext uri="{FF2B5EF4-FFF2-40B4-BE49-F238E27FC236}">
                <a16:creationId xmlns:a16="http://schemas.microsoft.com/office/drawing/2014/main" id="{5AF26F59-7E39-61A8-1598-4D536E992C96}"/>
              </a:ext>
            </a:extLst>
          </p:cNvPr>
          <p:cNvSpPr txBox="1"/>
          <p:nvPr/>
        </p:nvSpPr>
        <p:spPr>
          <a:xfrm>
            <a:off x="3082774" y="5469684"/>
            <a:ext cx="6026458" cy="1138773"/>
          </a:xfrm>
          <a:prstGeom prst="rect">
            <a:avLst/>
          </a:prstGeom>
          <a:noFill/>
        </p:spPr>
        <p:txBody>
          <a:bodyPr wrap="none" rtlCol="0">
            <a:spAutoFit/>
          </a:bodyPr>
          <a:lstStyle/>
          <a:p>
            <a:pPr algn="ctr"/>
            <a:r>
              <a:rPr lang="en-GB" sz="2800" b="1" noProof="1"/>
              <a:t>Juan Pablo Rodríguez</a:t>
            </a:r>
          </a:p>
          <a:p>
            <a:pPr algn="ctr"/>
            <a:r>
              <a:rPr lang="en-GB" sz="2000" noProof="1"/>
              <a:t>Professor of Commercial Law at Carlos III University</a:t>
            </a:r>
          </a:p>
          <a:p>
            <a:pPr algn="ctr"/>
            <a:r>
              <a:rPr lang="en-GB" sz="2000" noProof="1"/>
              <a:t>Of Counsel Albors Galiano Portales </a:t>
            </a:r>
          </a:p>
        </p:txBody>
      </p:sp>
    </p:spTree>
    <p:extLst>
      <p:ext uri="{BB962C8B-B14F-4D97-AF65-F5344CB8AC3E}">
        <p14:creationId xmlns:p14="http://schemas.microsoft.com/office/powerpoint/2010/main" val="2034208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FD71D1-D8D5-A660-9C21-9E1C45F10970}"/>
              </a:ext>
            </a:extLst>
          </p:cNvPr>
          <p:cNvSpPr>
            <a:spLocks noGrp="1"/>
          </p:cNvSpPr>
          <p:nvPr>
            <p:ph type="title"/>
          </p:nvPr>
        </p:nvSpPr>
        <p:spPr>
          <a:xfrm>
            <a:off x="1034144" y="2395409"/>
            <a:ext cx="10515600" cy="4800606"/>
          </a:xfrm>
        </p:spPr>
        <p:txBody>
          <a:bodyPr>
            <a:normAutofit/>
          </a:bodyPr>
          <a:lstStyle/>
          <a:p>
            <a:r>
              <a:rPr lang="en-GB" sz="6500" b="1" noProof="1"/>
              <a:t>Thank you</a:t>
            </a:r>
            <a:br>
              <a:rPr lang="en-GB" b="1" noProof="1"/>
            </a:br>
            <a:br>
              <a:rPr lang="en-GB" b="1" noProof="1"/>
            </a:br>
            <a:br>
              <a:rPr lang="en-GB" b="1" noProof="1"/>
            </a:br>
            <a:br>
              <a:rPr lang="en-GB" b="1" noProof="1"/>
            </a:br>
            <a:r>
              <a:rPr lang="en-GB" sz="3100" b="1" noProof="1"/>
              <a:t>Juan Pablo Rodríguez</a:t>
            </a:r>
            <a:br>
              <a:rPr lang="en-GB" b="1" noProof="1"/>
            </a:br>
            <a:r>
              <a:rPr lang="en-GB" sz="2000" noProof="1"/>
              <a:t>Universidad Carlos III de Madrid</a:t>
            </a:r>
            <a:br>
              <a:rPr lang="en-GB" sz="2000" noProof="1"/>
            </a:br>
            <a:r>
              <a:rPr lang="en-GB" sz="2000" noProof="1"/>
              <a:t>Of Counsel Albors Galiano Portales</a:t>
            </a:r>
            <a:br>
              <a:rPr lang="en-GB" sz="2000" noProof="1"/>
            </a:br>
            <a:endParaRPr lang="en-GB" sz="2000" noProof="1"/>
          </a:p>
        </p:txBody>
      </p:sp>
      <p:pic>
        <p:nvPicPr>
          <p:cNvPr id="4" name="Imagen 3">
            <a:extLst>
              <a:ext uri="{FF2B5EF4-FFF2-40B4-BE49-F238E27FC236}">
                <a16:creationId xmlns:a16="http://schemas.microsoft.com/office/drawing/2014/main" id="{06A490BD-F16A-E3DF-C6A4-EABBA905EDF3}"/>
              </a:ext>
            </a:extLst>
          </p:cNvPr>
          <p:cNvPicPr>
            <a:picLocks noChangeAspect="1"/>
          </p:cNvPicPr>
          <p:nvPr/>
        </p:nvPicPr>
        <p:blipFill>
          <a:blip r:embed="rId2"/>
          <a:srcRect l="3578" r="3087" b="6847"/>
          <a:stretch>
            <a:fillRect/>
          </a:stretch>
        </p:blipFill>
        <p:spPr>
          <a:xfrm>
            <a:off x="10336418" y="6238512"/>
            <a:ext cx="1794622" cy="582912"/>
          </a:xfrm>
          <a:prstGeom prst="rect">
            <a:avLst/>
          </a:prstGeom>
        </p:spPr>
      </p:pic>
      <p:pic>
        <p:nvPicPr>
          <p:cNvPr id="5" name="Imagen 4">
            <a:extLst>
              <a:ext uri="{FF2B5EF4-FFF2-40B4-BE49-F238E27FC236}">
                <a16:creationId xmlns:a16="http://schemas.microsoft.com/office/drawing/2014/main" id="{D1F04DE5-1CB2-4238-A5FA-74B7B02AFB61}"/>
              </a:ext>
            </a:extLst>
          </p:cNvPr>
          <p:cNvPicPr>
            <a:picLocks noChangeAspect="1"/>
          </p:cNvPicPr>
          <p:nvPr/>
        </p:nvPicPr>
        <p:blipFill>
          <a:blip r:embed="rId3"/>
          <a:stretch>
            <a:fillRect/>
          </a:stretch>
        </p:blipFill>
        <p:spPr>
          <a:xfrm>
            <a:off x="8966197" y="6224846"/>
            <a:ext cx="1236395" cy="674397"/>
          </a:xfrm>
          <a:prstGeom prst="rect">
            <a:avLst/>
          </a:prstGeom>
        </p:spPr>
      </p:pic>
    </p:spTree>
    <p:extLst>
      <p:ext uri="{BB962C8B-B14F-4D97-AF65-F5344CB8AC3E}">
        <p14:creationId xmlns:p14="http://schemas.microsoft.com/office/powerpoint/2010/main" val="85231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FF8236C-986E-EBDC-AE17-E2618AFB6942}"/>
              </a:ext>
            </a:extLst>
          </p:cNvPr>
          <p:cNvSpPr>
            <a:spLocks noGrp="1"/>
          </p:cNvSpPr>
          <p:nvPr>
            <p:ph idx="1"/>
          </p:nvPr>
        </p:nvSpPr>
        <p:spPr/>
        <p:txBody>
          <a:bodyPr/>
          <a:lstStyle/>
          <a:p>
            <a:pPr marL="0" indent="0">
              <a:buNone/>
            </a:pPr>
            <a:r>
              <a:rPr lang="en-GB" b="1" noProof="1"/>
              <a:t>Academic Exercise</a:t>
            </a:r>
          </a:p>
          <a:p>
            <a:pPr marL="0" indent="0">
              <a:buNone/>
            </a:pPr>
            <a:r>
              <a:rPr lang="en-GB" sz="2000" dirty="0"/>
              <a:t>Neither Convention is currently in force (they need 10 and 15 Contracting States respectively)</a:t>
            </a:r>
          </a:p>
        </p:txBody>
      </p:sp>
    </p:spTree>
    <p:extLst>
      <p:ext uri="{BB962C8B-B14F-4D97-AF65-F5344CB8AC3E}">
        <p14:creationId xmlns:p14="http://schemas.microsoft.com/office/powerpoint/2010/main" val="71901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E2A103C8-A0C2-03DD-F74F-01E7689DB5CC}"/>
              </a:ext>
            </a:extLst>
          </p:cNvPr>
          <p:cNvSpPr/>
          <p:nvPr/>
        </p:nvSpPr>
        <p:spPr>
          <a:xfrm>
            <a:off x="3467761" y="2071262"/>
            <a:ext cx="2349187" cy="240535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5" name="Elipse 4">
            <a:extLst>
              <a:ext uri="{FF2B5EF4-FFF2-40B4-BE49-F238E27FC236}">
                <a16:creationId xmlns:a16="http://schemas.microsoft.com/office/drawing/2014/main" id="{A47E9946-23AF-23B0-EDB6-10BD24D4BE02}"/>
              </a:ext>
            </a:extLst>
          </p:cNvPr>
          <p:cNvSpPr/>
          <p:nvPr/>
        </p:nvSpPr>
        <p:spPr>
          <a:xfrm>
            <a:off x="3467761" y="3927645"/>
            <a:ext cx="2329460" cy="238228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9" name="Elipse 8">
            <a:extLst>
              <a:ext uri="{FF2B5EF4-FFF2-40B4-BE49-F238E27FC236}">
                <a16:creationId xmlns:a16="http://schemas.microsoft.com/office/drawing/2014/main" id="{898EFA57-20EC-F09D-463E-3ACCC4AF936F}"/>
              </a:ext>
            </a:extLst>
          </p:cNvPr>
          <p:cNvSpPr/>
          <p:nvPr/>
        </p:nvSpPr>
        <p:spPr>
          <a:xfrm>
            <a:off x="1299161" y="1327735"/>
            <a:ext cx="2971187" cy="280767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0" name="Elipse 9">
            <a:extLst>
              <a:ext uri="{FF2B5EF4-FFF2-40B4-BE49-F238E27FC236}">
                <a16:creationId xmlns:a16="http://schemas.microsoft.com/office/drawing/2014/main" id="{0D9B6803-ACE0-240A-4612-4749DFC9A5F2}"/>
              </a:ext>
            </a:extLst>
          </p:cNvPr>
          <p:cNvSpPr/>
          <p:nvPr/>
        </p:nvSpPr>
        <p:spPr>
          <a:xfrm>
            <a:off x="3128974" y="548073"/>
            <a:ext cx="2402659" cy="2450123"/>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1" name="CuadroTexto 10">
            <a:extLst>
              <a:ext uri="{FF2B5EF4-FFF2-40B4-BE49-F238E27FC236}">
                <a16:creationId xmlns:a16="http://schemas.microsoft.com/office/drawing/2014/main" id="{B4A98254-3BBA-8715-5F50-6274AC5B4DC7}"/>
              </a:ext>
            </a:extLst>
          </p:cNvPr>
          <p:cNvSpPr txBox="1"/>
          <p:nvPr/>
        </p:nvSpPr>
        <p:spPr>
          <a:xfrm>
            <a:off x="4547472" y="3263606"/>
            <a:ext cx="841897" cy="369332"/>
          </a:xfrm>
          <a:prstGeom prst="rect">
            <a:avLst/>
          </a:prstGeom>
          <a:noFill/>
        </p:spPr>
        <p:txBody>
          <a:bodyPr wrap="none" rtlCol="0">
            <a:spAutoFit/>
          </a:bodyPr>
          <a:lstStyle/>
          <a:p>
            <a:r>
              <a:rPr lang="en-GB" b="1" noProof="1"/>
              <a:t>NCDC</a:t>
            </a:r>
          </a:p>
        </p:txBody>
      </p:sp>
      <p:sp>
        <p:nvSpPr>
          <p:cNvPr id="12" name="CuadroTexto 11">
            <a:extLst>
              <a:ext uri="{FF2B5EF4-FFF2-40B4-BE49-F238E27FC236}">
                <a16:creationId xmlns:a16="http://schemas.microsoft.com/office/drawing/2014/main" id="{969D7C4E-271E-7987-BFB5-48DDEEE27704}"/>
              </a:ext>
            </a:extLst>
          </p:cNvPr>
          <p:cNvSpPr txBox="1"/>
          <p:nvPr/>
        </p:nvSpPr>
        <p:spPr>
          <a:xfrm>
            <a:off x="2332522" y="2543361"/>
            <a:ext cx="476412" cy="369332"/>
          </a:xfrm>
          <a:prstGeom prst="rect">
            <a:avLst/>
          </a:prstGeom>
          <a:noFill/>
        </p:spPr>
        <p:txBody>
          <a:bodyPr wrap="none" rtlCol="0">
            <a:spAutoFit/>
          </a:bodyPr>
          <a:lstStyle/>
          <a:p>
            <a:r>
              <a:rPr lang="en-GB" b="1" noProof="1"/>
              <a:t>RR</a:t>
            </a:r>
          </a:p>
        </p:txBody>
      </p:sp>
      <p:sp>
        <p:nvSpPr>
          <p:cNvPr id="13" name="CuadroTexto 12">
            <a:extLst>
              <a:ext uri="{FF2B5EF4-FFF2-40B4-BE49-F238E27FC236}">
                <a16:creationId xmlns:a16="http://schemas.microsoft.com/office/drawing/2014/main" id="{EDAD8A98-1242-10A0-8090-0881108435A5}"/>
              </a:ext>
            </a:extLst>
          </p:cNvPr>
          <p:cNvSpPr txBox="1"/>
          <p:nvPr/>
        </p:nvSpPr>
        <p:spPr>
          <a:xfrm>
            <a:off x="4281215" y="4863661"/>
            <a:ext cx="902677" cy="923330"/>
          </a:xfrm>
          <a:prstGeom prst="rect">
            <a:avLst/>
          </a:prstGeom>
          <a:noFill/>
        </p:spPr>
        <p:txBody>
          <a:bodyPr wrap="square" rtlCol="0">
            <a:spAutoFit/>
          </a:bodyPr>
          <a:lstStyle/>
          <a:p>
            <a:r>
              <a:rPr lang="en-GB" b="1" noProof="1"/>
              <a:t>CMR</a:t>
            </a:r>
          </a:p>
          <a:p>
            <a:r>
              <a:rPr lang="en-GB" b="1" noProof="1"/>
              <a:t>CIM</a:t>
            </a:r>
          </a:p>
          <a:p>
            <a:r>
              <a:rPr lang="en-GB" b="1" noProof="1"/>
              <a:t>MC</a:t>
            </a:r>
          </a:p>
        </p:txBody>
      </p:sp>
      <p:sp>
        <p:nvSpPr>
          <p:cNvPr id="14" name="CuadroTexto 13">
            <a:extLst>
              <a:ext uri="{FF2B5EF4-FFF2-40B4-BE49-F238E27FC236}">
                <a16:creationId xmlns:a16="http://schemas.microsoft.com/office/drawing/2014/main" id="{5C73F2AD-C1ED-E8BE-0878-30FA98952874}"/>
              </a:ext>
            </a:extLst>
          </p:cNvPr>
          <p:cNvSpPr txBox="1"/>
          <p:nvPr/>
        </p:nvSpPr>
        <p:spPr>
          <a:xfrm>
            <a:off x="4019444" y="1050641"/>
            <a:ext cx="830677" cy="646331"/>
          </a:xfrm>
          <a:prstGeom prst="rect">
            <a:avLst/>
          </a:prstGeom>
          <a:noFill/>
        </p:spPr>
        <p:txBody>
          <a:bodyPr wrap="none" rtlCol="0">
            <a:spAutoFit/>
          </a:bodyPr>
          <a:lstStyle/>
          <a:p>
            <a:r>
              <a:rPr lang="en-GB" b="1" noProof="1"/>
              <a:t>HVR</a:t>
            </a:r>
          </a:p>
          <a:p>
            <a:r>
              <a:rPr lang="en-GB" b="1" noProof="1"/>
              <a:t>HamR</a:t>
            </a:r>
          </a:p>
        </p:txBody>
      </p:sp>
      <p:cxnSp>
        <p:nvCxnSpPr>
          <p:cNvPr id="18" name="Conector recto 17">
            <a:extLst>
              <a:ext uri="{FF2B5EF4-FFF2-40B4-BE49-F238E27FC236}">
                <a16:creationId xmlns:a16="http://schemas.microsoft.com/office/drawing/2014/main" id="{74A76A20-361F-EA1F-A29E-22409D422544}"/>
              </a:ext>
            </a:extLst>
          </p:cNvPr>
          <p:cNvCxnSpPr>
            <a:cxnSpLocks/>
          </p:cNvCxnSpPr>
          <p:nvPr/>
        </p:nvCxnSpPr>
        <p:spPr>
          <a:xfrm flipH="1">
            <a:off x="3584548" y="2265580"/>
            <a:ext cx="550985" cy="1598079"/>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9" name="Conector recto 18">
            <a:extLst>
              <a:ext uri="{FF2B5EF4-FFF2-40B4-BE49-F238E27FC236}">
                <a16:creationId xmlns:a16="http://schemas.microsoft.com/office/drawing/2014/main" id="{001D5225-9807-21CC-254D-CB59CB171989}"/>
              </a:ext>
            </a:extLst>
          </p:cNvPr>
          <p:cNvCxnSpPr>
            <a:cxnSpLocks/>
          </p:cNvCxnSpPr>
          <p:nvPr/>
        </p:nvCxnSpPr>
        <p:spPr>
          <a:xfrm flipH="1">
            <a:off x="3537756" y="2265580"/>
            <a:ext cx="498850" cy="148380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0" name="Conector recto 19">
            <a:extLst>
              <a:ext uri="{FF2B5EF4-FFF2-40B4-BE49-F238E27FC236}">
                <a16:creationId xmlns:a16="http://schemas.microsoft.com/office/drawing/2014/main" id="{3F943D44-9992-33D4-9E32-411AAAB3F33D}"/>
              </a:ext>
            </a:extLst>
          </p:cNvPr>
          <p:cNvCxnSpPr>
            <a:cxnSpLocks/>
          </p:cNvCxnSpPr>
          <p:nvPr/>
        </p:nvCxnSpPr>
        <p:spPr>
          <a:xfrm flipH="1">
            <a:off x="3713502" y="2412988"/>
            <a:ext cx="468110" cy="1362497"/>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1" name="Conector recto 20">
            <a:extLst>
              <a:ext uri="{FF2B5EF4-FFF2-40B4-BE49-F238E27FC236}">
                <a16:creationId xmlns:a16="http://schemas.microsoft.com/office/drawing/2014/main" id="{8B771DA2-44B1-665F-9845-46C9C80E8534}"/>
              </a:ext>
            </a:extLst>
          </p:cNvPr>
          <p:cNvCxnSpPr>
            <a:cxnSpLocks/>
          </p:cNvCxnSpPr>
          <p:nvPr/>
        </p:nvCxnSpPr>
        <p:spPr>
          <a:xfrm flipH="1">
            <a:off x="3502486" y="2423517"/>
            <a:ext cx="344030" cy="1169424"/>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5" name="Conector recto 24">
            <a:extLst>
              <a:ext uri="{FF2B5EF4-FFF2-40B4-BE49-F238E27FC236}">
                <a16:creationId xmlns:a16="http://schemas.microsoft.com/office/drawing/2014/main" id="{757BC261-174A-8C48-CFFA-F621258AC606}"/>
              </a:ext>
            </a:extLst>
          </p:cNvPr>
          <p:cNvCxnSpPr>
            <a:cxnSpLocks/>
          </p:cNvCxnSpPr>
          <p:nvPr/>
        </p:nvCxnSpPr>
        <p:spPr>
          <a:xfrm flipH="1">
            <a:off x="3855091" y="2582103"/>
            <a:ext cx="373088" cy="1091615"/>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7" name="Conector recto 26">
            <a:extLst>
              <a:ext uri="{FF2B5EF4-FFF2-40B4-BE49-F238E27FC236}">
                <a16:creationId xmlns:a16="http://schemas.microsoft.com/office/drawing/2014/main" id="{98CFE069-5448-E29D-5806-0AE0E8294368}"/>
              </a:ext>
            </a:extLst>
          </p:cNvPr>
          <p:cNvCxnSpPr>
            <a:cxnSpLocks/>
            <a:stCxn id="9" idx="6"/>
          </p:cNvCxnSpPr>
          <p:nvPr/>
        </p:nvCxnSpPr>
        <p:spPr>
          <a:xfrm flipH="1">
            <a:off x="4019444" y="2731573"/>
            <a:ext cx="250904" cy="738929"/>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9" name="Conector recto 28">
            <a:extLst>
              <a:ext uri="{FF2B5EF4-FFF2-40B4-BE49-F238E27FC236}">
                <a16:creationId xmlns:a16="http://schemas.microsoft.com/office/drawing/2014/main" id="{61923ED9-B56A-4E20-0C54-211B8CFDD2A9}"/>
              </a:ext>
            </a:extLst>
          </p:cNvPr>
          <p:cNvCxnSpPr>
            <a:cxnSpLocks/>
          </p:cNvCxnSpPr>
          <p:nvPr/>
        </p:nvCxnSpPr>
        <p:spPr>
          <a:xfrm flipH="1">
            <a:off x="3469114" y="2667067"/>
            <a:ext cx="198088" cy="611642"/>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2" name="CuadroTexto 1">
            <a:extLst>
              <a:ext uri="{FF2B5EF4-FFF2-40B4-BE49-F238E27FC236}">
                <a16:creationId xmlns:a16="http://schemas.microsoft.com/office/drawing/2014/main" id="{621A4B3B-4CA2-640E-5B9F-1225B028F6FD}"/>
              </a:ext>
            </a:extLst>
          </p:cNvPr>
          <p:cNvSpPr txBox="1"/>
          <p:nvPr/>
        </p:nvSpPr>
        <p:spPr>
          <a:xfrm>
            <a:off x="7921654" y="217598"/>
            <a:ext cx="3250732" cy="1323439"/>
          </a:xfrm>
          <a:prstGeom prst="rect">
            <a:avLst/>
          </a:prstGeom>
          <a:noFill/>
        </p:spPr>
        <p:txBody>
          <a:bodyPr wrap="square" rtlCol="0">
            <a:spAutoFit/>
          </a:bodyPr>
          <a:lstStyle/>
          <a:p>
            <a:r>
              <a:rPr lang="en-GB" sz="1600" b="1" noProof="1"/>
              <a:t>Documentary provissions</a:t>
            </a:r>
          </a:p>
          <a:p>
            <a:pPr marL="285750" indent="-285750">
              <a:buFontTx/>
              <a:buChar char="-"/>
            </a:pPr>
            <a:r>
              <a:rPr lang="en-GB" sz="1600" noProof="1"/>
              <a:t>Issuance</a:t>
            </a:r>
          </a:p>
          <a:p>
            <a:pPr marL="285750" indent="-285750">
              <a:buFontTx/>
              <a:buChar char="-"/>
            </a:pPr>
            <a:r>
              <a:rPr lang="en-GB" sz="1600" noProof="1"/>
              <a:t>Transfer of documents</a:t>
            </a:r>
          </a:p>
          <a:p>
            <a:pPr marL="285750" indent="-285750">
              <a:buFontTx/>
              <a:buChar char="-"/>
            </a:pPr>
            <a:r>
              <a:rPr lang="en-GB" sz="1600" noProof="1"/>
              <a:t>Evidenciary aspects</a:t>
            </a:r>
          </a:p>
          <a:p>
            <a:pPr marL="285750" indent="-285750">
              <a:buFontTx/>
              <a:buChar char="-"/>
            </a:pPr>
            <a:r>
              <a:rPr lang="en-GB" sz="1600" noProof="1"/>
              <a:t>Rights and libiality of the holder</a:t>
            </a:r>
          </a:p>
        </p:txBody>
      </p:sp>
      <p:sp>
        <p:nvSpPr>
          <p:cNvPr id="6" name="CuadroTexto 5">
            <a:extLst>
              <a:ext uri="{FF2B5EF4-FFF2-40B4-BE49-F238E27FC236}">
                <a16:creationId xmlns:a16="http://schemas.microsoft.com/office/drawing/2014/main" id="{564B4EAE-BC43-E191-66BE-672B59A2FB9D}"/>
              </a:ext>
            </a:extLst>
          </p:cNvPr>
          <p:cNvSpPr txBox="1"/>
          <p:nvPr/>
        </p:nvSpPr>
        <p:spPr>
          <a:xfrm>
            <a:off x="407137" y="5111605"/>
            <a:ext cx="2725811" cy="1477328"/>
          </a:xfrm>
          <a:prstGeom prst="rect">
            <a:avLst/>
          </a:prstGeom>
          <a:noFill/>
        </p:spPr>
        <p:txBody>
          <a:bodyPr wrap="none" rtlCol="0">
            <a:spAutoFit/>
          </a:bodyPr>
          <a:lstStyle/>
          <a:p>
            <a:r>
              <a:rPr lang="en-GB" noProof="1"/>
              <a:t>Documentary provissions</a:t>
            </a:r>
          </a:p>
          <a:p>
            <a:r>
              <a:rPr lang="en-GB" noProof="1"/>
              <a:t>Contractual Obligations</a:t>
            </a:r>
          </a:p>
          <a:p>
            <a:r>
              <a:rPr lang="en-GB" noProof="1"/>
              <a:t>Rights of the Holder</a:t>
            </a:r>
          </a:p>
          <a:p>
            <a:r>
              <a:rPr lang="en-GB" noProof="1"/>
              <a:t>Liability Regime</a:t>
            </a:r>
          </a:p>
          <a:p>
            <a:r>
              <a:rPr lang="en-GB" noProof="1"/>
              <a:t>Jurisdiction</a:t>
            </a:r>
          </a:p>
        </p:txBody>
      </p:sp>
      <p:cxnSp>
        <p:nvCxnSpPr>
          <p:cNvPr id="15" name="Conector recto de flecha 14">
            <a:extLst>
              <a:ext uri="{FF2B5EF4-FFF2-40B4-BE49-F238E27FC236}">
                <a16:creationId xmlns:a16="http://schemas.microsoft.com/office/drawing/2014/main" id="{2A283744-DE0D-15B9-1E62-F37819FFA4F7}"/>
              </a:ext>
            </a:extLst>
          </p:cNvPr>
          <p:cNvCxnSpPr>
            <a:cxnSpLocks/>
          </p:cNvCxnSpPr>
          <p:nvPr/>
        </p:nvCxnSpPr>
        <p:spPr>
          <a:xfrm flipV="1">
            <a:off x="3757487" y="839161"/>
            <a:ext cx="3971328" cy="234139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4" name="Rectángulo redondeado 23">
            <a:extLst>
              <a:ext uri="{FF2B5EF4-FFF2-40B4-BE49-F238E27FC236}">
                <a16:creationId xmlns:a16="http://schemas.microsoft.com/office/drawing/2014/main" id="{E15F0B3B-D839-CC54-7A4F-4715F11C107F}"/>
              </a:ext>
            </a:extLst>
          </p:cNvPr>
          <p:cNvSpPr/>
          <p:nvPr/>
        </p:nvSpPr>
        <p:spPr>
          <a:xfrm>
            <a:off x="407137" y="5111605"/>
            <a:ext cx="2725811" cy="304140"/>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solidFill>
                <a:schemeClr val="accent2"/>
              </a:solidFill>
            </a:endParaRPr>
          </a:p>
        </p:txBody>
      </p:sp>
      <p:sp>
        <p:nvSpPr>
          <p:cNvPr id="28" name="CuadroTexto 27">
            <a:extLst>
              <a:ext uri="{FF2B5EF4-FFF2-40B4-BE49-F238E27FC236}">
                <a16:creationId xmlns:a16="http://schemas.microsoft.com/office/drawing/2014/main" id="{12A20297-09CA-D963-EE3F-BCCAFF55FA45}"/>
              </a:ext>
            </a:extLst>
          </p:cNvPr>
          <p:cNvSpPr txBox="1"/>
          <p:nvPr/>
        </p:nvSpPr>
        <p:spPr>
          <a:xfrm>
            <a:off x="6445462" y="2328176"/>
            <a:ext cx="5605024" cy="4278094"/>
          </a:xfrm>
          <a:prstGeom prst="rect">
            <a:avLst/>
          </a:prstGeom>
          <a:noFill/>
        </p:spPr>
        <p:txBody>
          <a:bodyPr wrap="square">
            <a:spAutoFit/>
          </a:bodyPr>
          <a:lstStyle/>
          <a:p>
            <a:pPr algn="just"/>
            <a:r>
              <a:rPr lang="en-GB" sz="1600" noProof="1"/>
              <a:t>The extension to issuing NCD in connection with contract of carriage (w/p) by sea rise a question of </a:t>
            </a:r>
            <a:r>
              <a:rPr lang="en-GB" sz="1600" b="1" noProof="1"/>
              <a:t>COEXISTECE</a:t>
            </a:r>
            <a:r>
              <a:rPr lang="en-GB" sz="1600" noProof="1"/>
              <a:t>: </a:t>
            </a:r>
            <a:r>
              <a:rPr lang="en-GB" sz="1600" b="1" noProof="1"/>
              <a:t>what happens when NCDC and RR apply simultaneously </a:t>
            </a:r>
            <a:r>
              <a:rPr lang="en-GB" sz="1600" noProof="1"/>
              <a:t>to the same transport?</a:t>
            </a:r>
          </a:p>
          <a:p>
            <a:pPr algn="just"/>
            <a:endParaRPr lang="en-GB" sz="1600" noProof="1"/>
          </a:p>
          <a:p>
            <a:pPr algn="just"/>
            <a:r>
              <a:rPr lang="en-GB" sz="1600" noProof="1"/>
              <a:t>The thesis of my intervention is that the relationship between the two Conventions is one of </a:t>
            </a:r>
            <a:r>
              <a:rPr lang="en-GB" sz="1600" b="1" noProof="1"/>
              <a:t>asymmetric complementarity</a:t>
            </a:r>
            <a:r>
              <a:rPr lang="en-GB" sz="1600" noProof="1"/>
              <a:t>: </a:t>
            </a:r>
            <a:r>
              <a:rPr lang="en-GB" sz="1600" noProof="1">
                <a:solidFill>
                  <a:schemeClr val="tx2">
                    <a:lumMod val="75000"/>
                    <a:lumOff val="25000"/>
                  </a:schemeClr>
                </a:solidFill>
              </a:rPr>
              <a:t>RR can operate fully without the NCDC</a:t>
            </a:r>
            <a:r>
              <a:rPr lang="en-GB" sz="1600" noProof="1"/>
              <a:t>, as they already contain a comprehensive regime for negotiable transport documents; but the </a:t>
            </a:r>
            <a:r>
              <a:rPr lang="en-GB" sz="1600" noProof="1">
                <a:solidFill>
                  <a:schemeClr val="tx2">
                    <a:lumMod val="75000"/>
                    <a:lumOff val="25000"/>
                  </a:schemeClr>
                </a:solidFill>
              </a:rPr>
              <a:t>NCDC, by contrast, is structurally accessory to and dependent upon a principal regime governing the contract of carriage</a:t>
            </a:r>
            <a:r>
              <a:rPr lang="en-GB" sz="1600" noProof="1"/>
              <a:t>.</a:t>
            </a:r>
            <a:r>
              <a:rPr lang="en-GB" sz="1600" noProof="1">
                <a:effectLst/>
              </a:rPr>
              <a:t> </a:t>
            </a:r>
          </a:p>
          <a:p>
            <a:pPr algn="just"/>
            <a:endParaRPr lang="en-GB" sz="1600" noProof="1">
              <a:effectLst/>
            </a:endParaRPr>
          </a:p>
          <a:p>
            <a:pPr algn="just"/>
            <a:r>
              <a:rPr lang="en-GB" sz="1600" noProof="1"/>
              <a:t>Preeliminary observation: An NCD issued in connection with a contract of carriage by sea would qualify as a “transport document” (1.14 RR); and due to the NCD is transferable, it would qualify as a “negotiable transport document” (1.15 RR). </a:t>
            </a:r>
          </a:p>
        </p:txBody>
      </p:sp>
      <p:sp>
        <p:nvSpPr>
          <p:cNvPr id="3" name="CuadroTexto 2">
            <a:extLst>
              <a:ext uri="{FF2B5EF4-FFF2-40B4-BE49-F238E27FC236}">
                <a16:creationId xmlns:a16="http://schemas.microsoft.com/office/drawing/2014/main" id="{CE49020E-ED03-B35A-8848-46B834D67399}"/>
              </a:ext>
            </a:extLst>
          </p:cNvPr>
          <p:cNvSpPr txBox="1"/>
          <p:nvPr/>
        </p:nvSpPr>
        <p:spPr>
          <a:xfrm>
            <a:off x="5950856" y="1113937"/>
            <a:ext cx="898003" cy="369332"/>
          </a:xfrm>
          <a:prstGeom prst="rect">
            <a:avLst/>
          </a:prstGeom>
          <a:noFill/>
        </p:spPr>
        <p:txBody>
          <a:bodyPr wrap="none" rtlCol="0">
            <a:spAutoFit/>
          </a:bodyPr>
          <a:lstStyle/>
          <a:p>
            <a:r>
              <a:rPr lang="en-GB" noProof="1">
                <a:highlight>
                  <a:srgbClr val="FFFF00"/>
                </a:highlight>
              </a:rPr>
              <a:t>Art. 1.3</a:t>
            </a:r>
          </a:p>
        </p:txBody>
      </p:sp>
      <p:sp>
        <p:nvSpPr>
          <p:cNvPr id="7" name="CuadroTexto 6">
            <a:extLst>
              <a:ext uri="{FF2B5EF4-FFF2-40B4-BE49-F238E27FC236}">
                <a16:creationId xmlns:a16="http://schemas.microsoft.com/office/drawing/2014/main" id="{C8AFD268-AFF2-2DBF-A852-C1AC23095B86}"/>
              </a:ext>
            </a:extLst>
          </p:cNvPr>
          <p:cNvSpPr txBox="1"/>
          <p:nvPr/>
        </p:nvSpPr>
        <p:spPr>
          <a:xfrm>
            <a:off x="5428524" y="3113590"/>
            <a:ext cx="184731" cy="369332"/>
          </a:xfrm>
          <a:prstGeom prst="rect">
            <a:avLst/>
          </a:prstGeom>
          <a:noFill/>
        </p:spPr>
        <p:txBody>
          <a:bodyPr wrap="none" rtlCol="0">
            <a:spAutoFit/>
          </a:bodyPr>
          <a:lstStyle/>
          <a:p>
            <a:endParaRPr lang="en-GB" noProof="1"/>
          </a:p>
        </p:txBody>
      </p:sp>
      <p:sp>
        <p:nvSpPr>
          <p:cNvPr id="17" name="Corchete izquierdo 16">
            <a:extLst>
              <a:ext uri="{FF2B5EF4-FFF2-40B4-BE49-F238E27FC236}">
                <a16:creationId xmlns:a16="http://schemas.microsoft.com/office/drawing/2014/main" id="{9C8F679B-CDC4-BAA3-9E07-C3F29B32D3AB}"/>
              </a:ext>
            </a:extLst>
          </p:cNvPr>
          <p:cNvSpPr/>
          <p:nvPr/>
        </p:nvSpPr>
        <p:spPr>
          <a:xfrm>
            <a:off x="7791635" y="233894"/>
            <a:ext cx="176716" cy="1323439"/>
          </a:xfrm>
          <a:prstGeom prst="leftBrace">
            <a:avLst/>
          </a:prstGeom>
          <a:ln w="34925">
            <a:solidFill>
              <a:srgbClr val="FF0000"/>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s-ES_tradnl" dirty="0"/>
          </a:p>
        </p:txBody>
      </p:sp>
    </p:spTree>
    <p:extLst>
      <p:ext uri="{BB962C8B-B14F-4D97-AF65-F5344CB8AC3E}">
        <p14:creationId xmlns:p14="http://schemas.microsoft.com/office/powerpoint/2010/main" val="317998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0" grpId="0" animBg="1"/>
      <p:bldP spid="11" grpId="0"/>
      <p:bldP spid="12" grpId="0"/>
      <p:bldP spid="13" grpId="0"/>
      <p:bldP spid="14" grpId="0"/>
      <p:bldP spid="2" grpId="0"/>
      <p:bldP spid="6" grpId="0"/>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Tabla&#10;&#10;El contenido generado por IA puede ser incorrecto.">
            <a:extLst>
              <a:ext uri="{FF2B5EF4-FFF2-40B4-BE49-F238E27FC236}">
                <a16:creationId xmlns:a16="http://schemas.microsoft.com/office/drawing/2014/main" id="{1237CFF3-B962-4498-E42E-AA7B808A1677}"/>
              </a:ext>
            </a:extLst>
          </p:cNvPr>
          <p:cNvPicPr>
            <a:picLocks noChangeAspect="1"/>
          </p:cNvPicPr>
          <p:nvPr/>
        </p:nvPicPr>
        <p:blipFill>
          <a:blip r:embed="rId2"/>
          <a:srcRect t="7467" r="6217"/>
          <a:stretch>
            <a:fillRect/>
          </a:stretch>
        </p:blipFill>
        <p:spPr>
          <a:xfrm>
            <a:off x="76840" y="3151200"/>
            <a:ext cx="5602147" cy="3740958"/>
          </a:xfrm>
          <a:prstGeom prst="rect">
            <a:avLst/>
          </a:prstGeom>
        </p:spPr>
      </p:pic>
      <p:pic>
        <p:nvPicPr>
          <p:cNvPr id="7" name="Imagen 6" descr="Tabla&#10;&#10;El contenido generado por IA puede ser incorrecto.">
            <a:extLst>
              <a:ext uri="{FF2B5EF4-FFF2-40B4-BE49-F238E27FC236}">
                <a16:creationId xmlns:a16="http://schemas.microsoft.com/office/drawing/2014/main" id="{15782ED0-0A39-29D8-9DAF-363720EB0AF5}"/>
              </a:ext>
            </a:extLst>
          </p:cNvPr>
          <p:cNvPicPr>
            <a:picLocks noChangeAspect="1"/>
          </p:cNvPicPr>
          <p:nvPr/>
        </p:nvPicPr>
        <p:blipFill>
          <a:blip r:embed="rId3"/>
          <a:srcRect b="11936"/>
          <a:stretch>
            <a:fillRect/>
          </a:stretch>
        </p:blipFill>
        <p:spPr>
          <a:xfrm>
            <a:off x="76840" y="80855"/>
            <a:ext cx="5602147" cy="3070345"/>
          </a:xfrm>
          <a:prstGeom prst="rect">
            <a:avLst/>
          </a:prstGeom>
        </p:spPr>
      </p:pic>
      <p:sp>
        <p:nvSpPr>
          <p:cNvPr id="2" name="Rectángulo 1">
            <a:extLst>
              <a:ext uri="{FF2B5EF4-FFF2-40B4-BE49-F238E27FC236}">
                <a16:creationId xmlns:a16="http://schemas.microsoft.com/office/drawing/2014/main" id="{8FDFC423-388E-CB82-8A67-14319B6141D3}"/>
              </a:ext>
            </a:extLst>
          </p:cNvPr>
          <p:cNvSpPr/>
          <p:nvPr/>
        </p:nvSpPr>
        <p:spPr>
          <a:xfrm>
            <a:off x="717630" y="983847"/>
            <a:ext cx="4961357" cy="370392"/>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1" name="CuadroTexto 10">
            <a:extLst>
              <a:ext uri="{FF2B5EF4-FFF2-40B4-BE49-F238E27FC236}">
                <a16:creationId xmlns:a16="http://schemas.microsoft.com/office/drawing/2014/main" id="{72B06920-DADC-51D2-D190-A825EDF8811C}"/>
              </a:ext>
            </a:extLst>
          </p:cNvPr>
          <p:cNvSpPr txBox="1"/>
          <p:nvPr/>
        </p:nvSpPr>
        <p:spPr>
          <a:xfrm>
            <a:off x="6096000" y="548640"/>
            <a:ext cx="5768052" cy="2446824"/>
          </a:xfrm>
          <a:prstGeom prst="rect">
            <a:avLst/>
          </a:prstGeom>
          <a:noFill/>
        </p:spPr>
        <p:txBody>
          <a:bodyPr wrap="square">
            <a:spAutoFit/>
          </a:bodyPr>
          <a:lstStyle/>
          <a:p>
            <a:pPr marL="44450" lvl="1" algn="just"/>
            <a:r>
              <a:rPr lang="en-GB" sz="1700" noProof="1">
                <a:latin typeface="Aptos" panose="020B0004020202020204" pitchFamily="34" charset="0"/>
              </a:rPr>
              <a:t> Issuance of a NCD requires an agreement between TO and shipper (3.1) - </a:t>
            </a:r>
            <a:r>
              <a:rPr lang="en-GB" sz="1700" noProof="1">
                <a:latin typeface="Aptos" panose="020B0004020202020204" pitchFamily="34" charset="0"/>
                <a:ea typeface="Times New Roman" panose="02020603050405020304" pitchFamily="18" charset="0"/>
              </a:rPr>
              <a:t>consensual basis ensures that the NCDC application is never imposed. </a:t>
            </a:r>
          </a:p>
          <a:p>
            <a:pPr marL="44450" lvl="1" algn="just"/>
            <a:endParaRPr lang="en-GB" sz="1700" noProof="1">
              <a:latin typeface="Aptos" panose="020B0004020202020204" pitchFamily="34" charset="0"/>
              <a:ea typeface="Times New Roman" panose="02020603050405020304" pitchFamily="18" charset="0"/>
            </a:endParaRPr>
          </a:p>
          <a:p>
            <a:pPr marL="44450" algn="just"/>
            <a:r>
              <a:rPr lang="en-GB" sz="1700" u="sng" noProof="1">
                <a:latin typeface="Aptos" panose="020B0004020202020204" pitchFamily="34" charset="0"/>
              </a:rPr>
              <a:t>Types of documents admitted:</a:t>
            </a:r>
          </a:p>
          <a:p>
            <a:pPr marL="44450" lvl="1" algn="just"/>
            <a:endParaRPr lang="en-GB" sz="1700" noProof="1">
              <a:latin typeface="Aptos" panose="020B0004020202020204" pitchFamily="34" charset="0"/>
            </a:endParaRPr>
          </a:p>
          <a:p>
            <a:pPr marL="44450" lvl="1" algn="just"/>
            <a:r>
              <a:rPr lang="en-GB" sz="1700" noProof="1">
                <a:latin typeface="Aptos" panose="020B0004020202020204" pitchFamily="34" charset="0"/>
              </a:rPr>
              <a:t>- RR: Order and bearer documents</a:t>
            </a:r>
          </a:p>
          <a:p>
            <a:pPr marL="44450" lvl="1" algn="just"/>
            <a:r>
              <a:rPr lang="en-GB" sz="1700" noProof="1">
                <a:latin typeface="Aptos" panose="020B0004020202020204" pitchFamily="34" charset="0"/>
              </a:rPr>
              <a:t>- NCDC: Only Order documents (permit blank endorsements) </a:t>
            </a:r>
          </a:p>
        </p:txBody>
      </p:sp>
    </p:spTree>
    <p:extLst>
      <p:ext uri="{BB962C8B-B14F-4D97-AF65-F5344CB8AC3E}">
        <p14:creationId xmlns:p14="http://schemas.microsoft.com/office/powerpoint/2010/main" val="2670698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8523-3199-3CBA-1B90-80DAFD7DF047}"/>
            </a:ext>
          </a:extLst>
        </p:cNvPr>
        <p:cNvGrpSpPr/>
        <p:nvPr/>
      </p:nvGrpSpPr>
      <p:grpSpPr>
        <a:xfrm>
          <a:off x="0" y="0"/>
          <a:ext cx="0" cy="0"/>
          <a:chOff x="0" y="0"/>
          <a:chExt cx="0" cy="0"/>
        </a:xfrm>
      </p:grpSpPr>
      <p:pic>
        <p:nvPicPr>
          <p:cNvPr id="5" name="Imagen 4" descr="Tabla&#10;&#10;El contenido generado por IA puede ser incorrecto.">
            <a:extLst>
              <a:ext uri="{FF2B5EF4-FFF2-40B4-BE49-F238E27FC236}">
                <a16:creationId xmlns:a16="http://schemas.microsoft.com/office/drawing/2014/main" id="{6109BCC3-0549-7DAF-E563-06E2E88DD397}"/>
              </a:ext>
            </a:extLst>
          </p:cNvPr>
          <p:cNvPicPr>
            <a:picLocks noChangeAspect="1"/>
          </p:cNvPicPr>
          <p:nvPr/>
        </p:nvPicPr>
        <p:blipFill>
          <a:blip r:embed="rId2"/>
          <a:srcRect t="7467" r="6217"/>
          <a:stretch>
            <a:fillRect/>
          </a:stretch>
        </p:blipFill>
        <p:spPr>
          <a:xfrm>
            <a:off x="76840" y="3151200"/>
            <a:ext cx="5602147" cy="3740958"/>
          </a:xfrm>
          <a:prstGeom prst="rect">
            <a:avLst/>
          </a:prstGeom>
        </p:spPr>
      </p:pic>
      <p:pic>
        <p:nvPicPr>
          <p:cNvPr id="7" name="Imagen 6" descr="Tabla&#10;&#10;El contenido generado por IA puede ser incorrecto.">
            <a:extLst>
              <a:ext uri="{FF2B5EF4-FFF2-40B4-BE49-F238E27FC236}">
                <a16:creationId xmlns:a16="http://schemas.microsoft.com/office/drawing/2014/main" id="{515EE340-F432-1A6D-4894-A59FE7F6AB52}"/>
              </a:ext>
            </a:extLst>
          </p:cNvPr>
          <p:cNvPicPr>
            <a:picLocks noChangeAspect="1"/>
          </p:cNvPicPr>
          <p:nvPr/>
        </p:nvPicPr>
        <p:blipFill>
          <a:blip r:embed="rId3"/>
          <a:srcRect b="11936"/>
          <a:stretch>
            <a:fillRect/>
          </a:stretch>
        </p:blipFill>
        <p:spPr>
          <a:xfrm>
            <a:off x="76840" y="80855"/>
            <a:ext cx="5602147" cy="3070345"/>
          </a:xfrm>
          <a:prstGeom prst="rect">
            <a:avLst/>
          </a:prstGeom>
        </p:spPr>
      </p:pic>
      <p:sp>
        <p:nvSpPr>
          <p:cNvPr id="2" name="Rectángulo 1">
            <a:extLst>
              <a:ext uri="{FF2B5EF4-FFF2-40B4-BE49-F238E27FC236}">
                <a16:creationId xmlns:a16="http://schemas.microsoft.com/office/drawing/2014/main" id="{B888BD97-72FB-7F2E-A8DA-333B08A3E4A8}"/>
              </a:ext>
            </a:extLst>
          </p:cNvPr>
          <p:cNvSpPr/>
          <p:nvPr/>
        </p:nvSpPr>
        <p:spPr>
          <a:xfrm>
            <a:off x="717630" y="1435262"/>
            <a:ext cx="4961357" cy="1688160"/>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4" name="CuadroTexto 13">
            <a:extLst>
              <a:ext uri="{FF2B5EF4-FFF2-40B4-BE49-F238E27FC236}">
                <a16:creationId xmlns:a16="http://schemas.microsoft.com/office/drawing/2014/main" id="{FA7A59D7-D7EF-D3E5-5F07-CC8B3EE4BCDE}"/>
              </a:ext>
            </a:extLst>
          </p:cNvPr>
          <p:cNvSpPr txBox="1"/>
          <p:nvPr/>
        </p:nvSpPr>
        <p:spPr>
          <a:xfrm>
            <a:off x="6109821" y="716280"/>
            <a:ext cx="5719506" cy="4539704"/>
          </a:xfrm>
          <a:prstGeom prst="rect">
            <a:avLst/>
          </a:prstGeom>
          <a:noFill/>
        </p:spPr>
        <p:txBody>
          <a:bodyPr wrap="square">
            <a:spAutoFit/>
          </a:bodyPr>
          <a:lstStyle/>
          <a:p>
            <a:pPr algn="just"/>
            <a:r>
              <a:rPr lang="en-GB" sz="1700" noProof="1"/>
              <a:t>Both Conventions follow the same pattern regarding the information that must be stated in the negotiable document (4.1 NCDC/36 RR). </a:t>
            </a:r>
          </a:p>
          <a:p>
            <a:pPr algn="just"/>
            <a:endParaRPr lang="en-GB" sz="1700" noProof="1"/>
          </a:p>
          <a:p>
            <a:pPr algn="just"/>
            <a:r>
              <a:rPr lang="en-GB" sz="1700" noProof="1"/>
              <a:t>The evidentiary regime of both Conventions follow same structure (6 NCDC and 40–41 RR): </a:t>
            </a:r>
          </a:p>
          <a:p>
            <a:pPr lvl="1" algn="just">
              <a:buAutoNum type="arabicParenBoth"/>
            </a:pPr>
            <a:r>
              <a:rPr lang="en-GB" sz="1700" noProof="1"/>
              <a:t> the carrier </a:t>
            </a:r>
            <a:r>
              <a:rPr lang="en-GB" sz="1700" b="1" i="1" noProof="1"/>
              <a:t>may (NCDC)/shall (RR) </a:t>
            </a:r>
            <a:r>
              <a:rPr lang="en-GB" sz="1700" noProof="1"/>
              <a:t>qualify information provided by the shipper; </a:t>
            </a:r>
          </a:p>
          <a:p>
            <a:pPr lvl="1" algn="just">
              <a:buAutoNum type="arabicParenBoth"/>
            </a:pPr>
            <a:r>
              <a:rPr lang="en-GB" sz="1700" noProof="1"/>
              <a:t> absent qualification, the document constitutes </a:t>
            </a:r>
            <a:r>
              <a:rPr lang="en-GB" sz="1700" i="1" noProof="1"/>
              <a:t>prima facie</a:t>
            </a:r>
            <a:r>
              <a:rPr lang="en-GB" sz="1700" noProof="1"/>
              <a:t> evidence of the receipt of the goods as stated; </a:t>
            </a:r>
          </a:p>
          <a:p>
            <a:pPr lvl="1" algn="just">
              <a:buAutoNum type="arabicParenBoth"/>
            </a:pPr>
            <a:r>
              <a:rPr lang="en-GB" sz="1700" noProof="1"/>
              <a:t> against a third-party holder acting in good faith, no proof to the contrary is admissible. </a:t>
            </a:r>
          </a:p>
          <a:p>
            <a:pPr algn="just"/>
            <a:endParaRPr lang="en-GB" sz="1700" b="1" noProof="1"/>
          </a:p>
          <a:p>
            <a:pPr algn="just"/>
            <a:r>
              <a:rPr lang="en-GB" sz="1700" b="1" noProof="0" dirty="0"/>
              <a:t>Where  both Conventions apply simultaneously the minor differences operates as complementarity, not as irreconcilable conflict (or consequences).</a:t>
            </a:r>
            <a:endParaRPr lang="en-GB" sz="1700" noProof="0" dirty="0"/>
          </a:p>
        </p:txBody>
      </p:sp>
    </p:spTree>
    <p:extLst>
      <p:ext uri="{BB962C8B-B14F-4D97-AF65-F5344CB8AC3E}">
        <p14:creationId xmlns:p14="http://schemas.microsoft.com/office/powerpoint/2010/main" val="408899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395EE-0BC6-8EA8-AB16-934D7E77B2EC}"/>
            </a:ext>
          </a:extLst>
        </p:cNvPr>
        <p:cNvGrpSpPr/>
        <p:nvPr/>
      </p:nvGrpSpPr>
      <p:grpSpPr>
        <a:xfrm>
          <a:off x="0" y="0"/>
          <a:ext cx="0" cy="0"/>
          <a:chOff x="0" y="0"/>
          <a:chExt cx="0" cy="0"/>
        </a:xfrm>
      </p:grpSpPr>
      <p:pic>
        <p:nvPicPr>
          <p:cNvPr id="5" name="Imagen 4" descr="Tabla&#10;&#10;El contenido generado por IA puede ser incorrecto.">
            <a:extLst>
              <a:ext uri="{FF2B5EF4-FFF2-40B4-BE49-F238E27FC236}">
                <a16:creationId xmlns:a16="http://schemas.microsoft.com/office/drawing/2014/main" id="{CF4CB7B1-82F0-677F-57EC-814996306035}"/>
              </a:ext>
            </a:extLst>
          </p:cNvPr>
          <p:cNvPicPr>
            <a:picLocks noChangeAspect="1"/>
          </p:cNvPicPr>
          <p:nvPr/>
        </p:nvPicPr>
        <p:blipFill>
          <a:blip r:embed="rId3"/>
          <a:srcRect t="7467" r="6217"/>
          <a:stretch>
            <a:fillRect/>
          </a:stretch>
        </p:blipFill>
        <p:spPr>
          <a:xfrm>
            <a:off x="76840" y="3151200"/>
            <a:ext cx="5602147" cy="3740958"/>
          </a:xfrm>
          <a:prstGeom prst="rect">
            <a:avLst/>
          </a:prstGeom>
        </p:spPr>
      </p:pic>
      <p:pic>
        <p:nvPicPr>
          <p:cNvPr id="7" name="Imagen 6" descr="Tabla&#10;&#10;El contenido generado por IA puede ser incorrecto.">
            <a:extLst>
              <a:ext uri="{FF2B5EF4-FFF2-40B4-BE49-F238E27FC236}">
                <a16:creationId xmlns:a16="http://schemas.microsoft.com/office/drawing/2014/main" id="{4DE0A179-0E55-578D-9586-FF2528543DAA}"/>
              </a:ext>
            </a:extLst>
          </p:cNvPr>
          <p:cNvPicPr>
            <a:picLocks noChangeAspect="1"/>
          </p:cNvPicPr>
          <p:nvPr/>
        </p:nvPicPr>
        <p:blipFill>
          <a:blip r:embed="rId4"/>
          <a:srcRect b="11936"/>
          <a:stretch>
            <a:fillRect/>
          </a:stretch>
        </p:blipFill>
        <p:spPr>
          <a:xfrm>
            <a:off x="76841" y="80855"/>
            <a:ext cx="5602148" cy="3070345"/>
          </a:xfrm>
          <a:prstGeom prst="rect">
            <a:avLst/>
          </a:prstGeom>
        </p:spPr>
      </p:pic>
      <p:sp>
        <p:nvSpPr>
          <p:cNvPr id="3" name="Rectángulo 2">
            <a:extLst>
              <a:ext uri="{FF2B5EF4-FFF2-40B4-BE49-F238E27FC236}">
                <a16:creationId xmlns:a16="http://schemas.microsoft.com/office/drawing/2014/main" id="{86852968-88E9-D512-5CDF-36329B7089E1}"/>
              </a:ext>
            </a:extLst>
          </p:cNvPr>
          <p:cNvSpPr/>
          <p:nvPr/>
        </p:nvSpPr>
        <p:spPr>
          <a:xfrm>
            <a:off x="717630" y="5240450"/>
            <a:ext cx="4961357" cy="763929"/>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0" name="CuadroTexto 9">
            <a:extLst>
              <a:ext uri="{FF2B5EF4-FFF2-40B4-BE49-F238E27FC236}">
                <a16:creationId xmlns:a16="http://schemas.microsoft.com/office/drawing/2014/main" id="{2AAB23E3-6A3A-ACC3-73C3-B2955622C6EB}"/>
              </a:ext>
            </a:extLst>
          </p:cNvPr>
          <p:cNvSpPr txBox="1"/>
          <p:nvPr/>
        </p:nvSpPr>
        <p:spPr>
          <a:xfrm>
            <a:off x="6096000" y="1918951"/>
            <a:ext cx="5764095" cy="4539704"/>
          </a:xfrm>
          <a:prstGeom prst="rect">
            <a:avLst/>
          </a:prstGeom>
          <a:noFill/>
        </p:spPr>
        <p:txBody>
          <a:bodyPr wrap="square">
            <a:spAutoFit/>
          </a:bodyPr>
          <a:lstStyle/>
          <a:p>
            <a:pPr marL="11113" lvl="1" algn="just"/>
            <a:r>
              <a:rPr lang="en-GB" sz="1700" noProof="1">
                <a:latin typeface="Aptos" panose="020B0004020202020204" pitchFamily="34" charset="0"/>
              </a:rPr>
              <a:t>Art. 10 NCDC is functionally equivalent to RR (Article 47(1)(a): establishes the basic presentation rule (RR a more detailed provisions)</a:t>
            </a:r>
          </a:p>
          <a:p>
            <a:pPr marL="11113" lvl="1" algn="just"/>
            <a:endParaRPr lang="en-GB" sz="1700" noProof="1">
              <a:latin typeface="Aptos" panose="020B0004020202020204" pitchFamily="34" charset="0"/>
            </a:endParaRPr>
          </a:p>
          <a:p>
            <a:pPr marL="11113" lvl="1" algn="just"/>
            <a:r>
              <a:rPr lang="en-GB" sz="1700" noProof="1">
                <a:latin typeface="Aptos" panose="020B0004020202020204" pitchFamily="34" charset="0"/>
              </a:rPr>
              <a:t>One point of potential </a:t>
            </a:r>
            <a:r>
              <a:rPr lang="en-GB" sz="1700" b="1" i="1" noProof="1">
                <a:latin typeface="Aptos" panose="020B0004020202020204" pitchFamily="34" charset="0"/>
              </a:rPr>
              <a:t>tension</a:t>
            </a:r>
            <a:r>
              <a:rPr lang="en-GB" sz="1700" noProof="1">
                <a:latin typeface="Aptos" panose="020B0004020202020204" pitchFamily="34" charset="0"/>
              </a:rPr>
              <a:t>: Article 47.2 RR permits the carrier, in certain circumstances, to deliver the goods without requiring presentation of the NTD. Art. 10 NCDC require always the surrendering of the NCD.</a:t>
            </a:r>
          </a:p>
          <a:p>
            <a:pPr marL="11113" lvl="1" algn="just"/>
            <a:endParaRPr lang="en-GB" sz="1700" noProof="1">
              <a:latin typeface="Aptos" panose="020B0004020202020204" pitchFamily="34" charset="0"/>
            </a:endParaRPr>
          </a:p>
          <a:p>
            <a:pPr marL="11113" lvl="1" algn="just"/>
            <a:r>
              <a:rPr lang="en-GB" sz="1700" noProof="1">
                <a:latin typeface="Aptos" panose="020B0004020202020204" pitchFamily="34" charset="0"/>
              </a:rPr>
              <a:t>When both Conventions are in force, the “presentation rule” on NCDC should prevail, displacing exceptions found in the RR, thereby strengthening the holder’s protection (art. 1.3 NCDC). </a:t>
            </a:r>
          </a:p>
          <a:p>
            <a:pPr marL="11113" lvl="1" algn="just"/>
            <a:r>
              <a:rPr lang="en-GB" sz="1700" noProof="1">
                <a:latin typeface="Aptos" panose="020B0004020202020204" pitchFamily="34" charset="0"/>
              </a:rPr>
              <a:t>-------------</a:t>
            </a:r>
          </a:p>
          <a:p>
            <a:pPr marL="11113" lvl="1" algn="just"/>
            <a:r>
              <a:rPr lang="en-GB" sz="1700" dirty="0">
                <a:latin typeface="Aptos" panose="020B0004020202020204" pitchFamily="34" charset="0"/>
              </a:rPr>
              <a:t>Art. 11 refers to the method whereby rights are transferred to the holder: endorsement and delivery (similar wording to art. 57 RR).</a:t>
            </a:r>
            <a:r>
              <a:rPr lang="es-ES" sz="1700" dirty="0">
                <a:latin typeface="Aptos" panose="020B0004020202020204" pitchFamily="34" charset="0"/>
              </a:rPr>
              <a:t> </a:t>
            </a:r>
            <a:endParaRPr lang="en-GB" sz="1700" dirty="0">
              <a:latin typeface="Aptos" panose="020B0004020202020204" pitchFamily="34" charset="0"/>
            </a:endParaRPr>
          </a:p>
        </p:txBody>
      </p:sp>
    </p:spTree>
    <p:extLst>
      <p:ext uri="{BB962C8B-B14F-4D97-AF65-F5344CB8AC3E}">
        <p14:creationId xmlns:p14="http://schemas.microsoft.com/office/powerpoint/2010/main" val="335610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9FCC5-BF08-3A25-7C19-BE252E0A2602}"/>
            </a:ext>
          </a:extLst>
        </p:cNvPr>
        <p:cNvGrpSpPr/>
        <p:nvPr/>
      </p:nvGrpSpPr>
      <p:grpSpPr>
        <a:xfrm>
          <a:off x="0" y="0"/>
          <a:ext cx="0" cy="0"/>
          <a:chOff x="0" y="0"/>
          <a:chExt cx="0" cy="0"/>
        </a:xfrm>
      </p:grpSpPr>
      <p:pic>
        <p:nvPicPr>
          <p:cNvPr id="5" name="Imagen 4" descr="Tabla&#10;&#10;El contenido generado por IA puede ser incorrecto.">
            <a:extLst>
              <a:ext uri="{FF2B5EF4-FFF2-40B4-BE49-F238E27FC236}">
                <a16:creationId xmlns:a16="http://schemas.microsoft.com/office/drawing/2014/main" id="{EBEBCEF1-652C-A8F6-531E-76604351A395}"/>
              </a:ext>
            </a:extLst>
          </p:cNvPr>
          <p:cNvPicPr>
            <a:picLocks noChangeAspect="1"/>
          </p:cNvPicPr>
          <p:nvPr/>
        </p:nvPicPr>
        <p:blipFill>
          <a:blip r:embed="rId2"/>
          <a:srcRect t="7467" r="6217"/>
          <a:stretch>
            <a:fillRect/>
          </a:stretch>
        </p:blipFill>
        <p:spPr>
          <a:xfrm>
            <a:off x="76841" y="3151200"/>
            <a:ext cx="5360572" cy="3740958"/>
          </a:xfrm>
          <a:prstGeom prst="rect">
            <a:avLst/>
          </a:prstGeom>
        </p:spPr>
      </p:pic>
      <p:pic>
        <p:nvPicPr>
          <p:cNvPr id="7" name="Imagen 6" descr="Tabla&#10;&#10;El contenido generado por IA puede ser incorrecto.">
            <a:extLst>
              <a:ext uri="{FF2B5EF4-FFF2-40B4-BE49-F238E27FC236}">
                <a16:creationId xmlns:a16="http://schemas.microsoft.com/office/drawing/2014/main" id="{CBE0471B-3D36-BF84-D352-4B97770E69EE}"/>
              </a:ext>
            </a:extLst>
          </p:cNvPr>
          <p:cNvPicPr>
            <a:picLocks noChangeAspect="1"/>
          </p:cNvPicPr>
          <p:nvPr/>
        </p:nvPicPr>
        <p:blipFill>
          <a:blip r:embed="rId3"/>
          <a:srcRect b="11936"/>
          <a:stretch>
            <a:fillRect/>
          </a:stretch>
        </p:blipFill>
        <p:spPr>
          <a:xfrm>
            <a:off x="76841" y="80855"/>
            <a:ext cx="5360573" cy="3070345"/>
          </a:xfrm>
          <a:prstGeom prst="rect">
            <a:avLst/>
          </a:prstGeom>
        </p:spPr>
      </p:pic>
      <p:sp>
        <p:nvSpPr>
          <p:cNvPr id="2" name="Rectángulo 1">
            <a:extLst>
              <a:ext uri="{FF2B5EF4-FFF2-40B4-BE49-F238E27FC236}">
                <a16:creationId xmlns:a16="http://schemas.microsoft.com/office/drawing/2014/main" id="{401F6358-D89F-FD51-76D4-8F074B0B10B5}"/>
              </a:ext>
            </a:extLst>
          </p:cNvPr>
          <p:cNvSpPr/>
          <p:nvPr/>
        </p:nvSpPr>
        <p:spPr>
          <a:xfrm>
            <a:off x="717630" y="3588152"/>
            <a:ext cx="4719783" cy="763929"/>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2" name="CuadroTexto 11">
            <a:extLst>
              <a:ext uri="{FF2B5EF4-FFF2-40B4-BE49-F238E27FC236}">
                <a16:creationId xmlns:a16="http://schemas.microsoft.com/office/drawing/2014/main" id="{BEDCEA3F-0BE3-1A79-D0C9-2D35C902A269}"/>
              </a:ext>
            </a:extLst>
          </p:cNvPr>
          <p:cNvSpPr txBox="1"/>
          <p:nvPr/>
        </p:nvSpPr>
        <p:spPr>
          <a:xfrm>
            <a:off x="5747657" y="382012"/>
            <a:ext cx="6230983" cy="2031325"/>
          </a:xfrm>
          <a:prstGeom prst="rect">
            <a:avLst/>
          </a:prstGeom>
          <a:noFill/>
          <a:ln w="25400">
            <a:solidFill>
              <a:schemeClr val="accent1"/>
            </a:solidFill>
          </a:ln>
        </p:spPr>
        <p:txBody>
          <a:bodyPr wrap="square">
            <a:spAutoFit/>
          </a:bodyPr>
          <a:lstStyle/>
          <a:p>
            <a:pPr algn="just"/>
            <a:r>
              <a:rPr lang="en-GB" sz="1400" noProof="1"/>
              <a:t>1. Upon the issuance of a NCD, the </a:t>
            </a:r>
            <a:r>
              <a:rPr lang="en-GB" sz="1400" b="1" noProof="1"/>
              <a:t>rights provided for in the NCD can be exercised only by the holder</a:t>
            </a:r>
            <a:r>
              <a:rPr lang="en-GB" sz="1400" noProof="1"/>
              <a:t>, which shall </a:t>
            </a:r>
            <a:r>
              <a:rPr lang="en-GB" sz="1400" b="1" noProof="1"/>
              <a:t>include</a:t>
            </a:r>
            <a:r>
              <a:rPr lang="en-GB" sz="1400" noProof="1"/>
              <a:t> the right to demand </a:t>
            </a:r>
            <a:r>
              <a:rPr lang="en-GB" sz="1400" b="1" noProof="1"/>
              <a:t>delivery of the goods </a:t>
            </a:r>
            <a:r>
              <a:rPr lang="en-GB" sz="1400" noProof="1"/>
              <a:t>at destination.</a:t>
            </a:r>
          </a:p>
          <a:p>
            <a:pPr algn="just"/>
            <a:endParaRPr lang="en-GB" sz="1400" noProof="1"/>
          </a:p>
          <a:p>
            <a:pPr algn="just"/>
            <a:r>
              <a:rPr lang="en-GB" sz="1400" noProof="1"/>
              <a:t>2. A person other than the consignor that becomes a holder of the NCD shall, by virtue of becoming the holder, have acquired the </a:t>
            </a:r>
            <a:r>
              <a:rPr lang="en-GB" sz="1400" b="1" noProof="1"/>
              <a:t>right to bring a claim </a:t>
            </a:r>
            <a:r>
              <a:rPr lang="en-GB" sz="1400" noProof="1"/>
              <a:t>against the transport operator and, where applicable, </a:t>
            </a:r>
            <a:r>
              <a:rPr lang="en-GB" sz="1400" b="1" noProof="1"/>
              <a:t>the right of disposal </a:t>
            </a:r>
            <a:r>
              <a:rPr lang="en-GB" sz="1400" noProof="1"/>
              <a:t>under the transport contract, as well as </a:t>
            </a:r>
            <a:r>
              <a:rPr lang="en-GB" sz="1400" b="1" noProof="1"/>
              <a:t>those rights provided for in the law applicable to the transport contract</a:t>
            </a:r>
            <a:r>
              <a:rPr lang="en-GB" sz="1400" noProof="1"/>
              <a:t>, as if it </a:t>
            </a:r>
            <a:r>
              <a:rPr lang="en-GB" sz="1400" b="1" noProof="1"/>
              <a:t>were a party to that contract.</a:t>
            </a:r>
          </a:p>
        </p:txBody>
      </p:sp>
      <p:sp>
        <p:nvSpPr>
          <p:cNvPr id="15" name="CuadroTexto 14">
            <a:extLst>
              <a:ext uri="{FF2B5EF4-FFF2-40B4-BE49-F238E27FC236}">
                <a16:creationId xmlns:a16="http://schemas.microsoft.com/office/drawing/2014/main" id="{9F9E3112-1AAB-8858-D7EF-58DA721A6CA1}"/>
              </a:ext>
            </a:extLst>
          </p:cNvPr>
          <p:cNvSpPr txBox="1"/>
          <p:nvPr/>
        </p:nvSpPr>
        <p:spPr>
          <a:xfrm>
            <a:off x="5747657" y="2908191"/>
            <a:ext cx="6230983" cy="3647152"/>
          </a:xfrm>
          <a:prstGeom prst="rect">
            <a:avLst/>
          </a:prstGeom>
          <a:noFill/>
        </p:spPr>
        <p:txBody>
          <a:bodyPr wrap="square">
            <a:spAutoFit/>
          </a:bodyPr>
          <a:lstStyle/>
          <a:p>
            <a:pPr marL="0" algn="just" rtl="0" eaLnBrk="1" latinLnBrk="0" hangingPunct="1">
              <a:buNone/>
            </a:pPr>
            <a:r>
              <a:rPr lang="en-GB" sz="1650" kern="1200" dirty="0">
                <a:solidFill>
                  <a:srgbClr val="000000"/>
                </a:solidFill>
                <a:effectLst/>
                <a:latin typeface="Aptos" panose="020B0004020202020204" pitchFamily="34" charset="0"/>
              </a:rPr>
              <a:t>Both Conventions establish the fundamental principle that only the holder may exercise the rights </a:t>
            </a:r>
            <a:r>
              <a:rPr lang="en-GB" sz="1650" b="1" kern="1200" dirty="0">
                <a:solidFill>
                  <a:srgbClr val="000000"/>
                </a:solidFill>
                <a:effectLst/>
                <a:latin typeface="Aptos" panose="020B0004020202020204" pitchFamily="34" charset="0"/>
              </a:rPr>
              <a:t>provided for </a:t>
            </a:r>
            <a:r>
              <a:rPr lang="en-GB" sz="1650" kern="1200" dirty="0">
                <a:solidFill>
                  <a:srgbClr val="000000"/>
                </a:solidFill>
                <a:effectLst/>
                <a:latin typeface="Aptos" panose="020B0004020202020204" pitchFamily="34" charset="0"/>
              </a:rPr>
              <a:t>[</a:t>
            </a:r>
            <a:r>
              <a:rPr lang="en-GB" sz="1650" strike="sngStrike" kern="1200" dirty="0">
                <a:solidFill>
                  <a:srgbClr val="000000"/>
                </a:solidFill>
                <a:effectLst/>
                <a:latin typeface="Aptos" panose="020B0004020202020204" pitchFamily="34" charset="0"/>
              </a:rPr>
              <a:t>incorporated</a:t>
            </a:r>
            <a:r>
              <a:rPr lang="en-GB" sz="1650" kern="1200" dirty="0">
                <a:solidFill>
                  <a:srgbClr val="000000"/>
                </a:solidFill>
                <a:effectLst/>
                <a:latin typeface="Aptos" panose="020B0004020202020204" pitchFamily="34" charset="0"/>
              </a:rPr>
              <a:t>]</a:t>
            </a:r>
            <a:r>
              <a:rPr lang="en-GB" sz="1650" b="1" kern="1200" dirty="0">
                <a:solidFill>
                  <a:srgbClr val="000000"/>
                </a:solidFill>
                <a:effectLst/>
                <a:latin typeface="Aptos" panose="020B0004020202020204" pitchFamily="34" charset="0"/>
              </a:rPr>
              <a:t> </a:t>
            </a:r>
            <a:r>
              <a:rPr lang="en-GB" sz="1650" kern="1200" dirty="0">
                <a:solidFill>
                  <a:srgbClr val="000000"/>
                </a:solidFill>
                <a:effectLst/>
                <a:latin typeface="Aptos" panose="020B0004020202020204" pitchFamily="34" charset="0"/>
              </a:rPr>
              <a:t>in the document.</a:t>
            </a:r>
          </a:p>
          <a:p>
            <a:pPr marL="0" algn="just" rtl="0" eaLnBrk="1" latinLnBrk="0" hangingPunct="1">
              <a:buNone/>
            </a:pPr>
            <a:endParaRPr lang="es-ES" sz="1650" dirty="0">
              <a:effectLst/>
              <a:latin typeface="Aptos" panose="020B0004020202020204" pitchFamily="34" charset="0"/>
            </a:endParaRPr>
          </a:p>
          <a:p>
            <a:pPr marL="0" algn="just" rtl="0" eaLnBrk="0" fontAlgn="base" latinLnBrk="0" hangingPunct="0">
              <a:buNone/>
            </a:pPr>
            <a:r>
              <a:rPr lang="en-GB" sz="1650" kern="1200" dirty="0">
                <a:solidFill>
                  <a:srgbClr val="000000"/>
                </a:solidFill>
                <a:effectLst/>
                <a:latin typeface="Aptos" panose="020B0004020202020204" pitchFamily="34" charset="0"/>
              </a:rPr>
              <a:t>NCDC goes further than the RR in expressly enumerating additional rights of the holder (who is not the shipper)</a:t>
            </a:r>
            <a:endParaRPr lang="es-ES" sz="1650" dirty="0">
              <a:effectLst/>
              <a:latin typeface="Aptos" panose="020B0004020202020204" pitchFamily="34" charset="0"/>
            </a:endParaRPr>
          </a:p>
          <a:p>
            <a:pPr marL="0" algn="just" rtl="0" eaLnBrk="0" fontAlgn="base" latinLnBrk="0" hangingPunct="0">
              <a:buNone/>
            </a:pPr>
            <a:endParaRPr lang="en-GB" sz="1650" dirty="0">
              <a:solidFill>
                <a:srgbClr val="000000"/>
              </a:solidFill>
              <a:latin typeface="Aptos" panose="020B0004020202020204" pitchFamily="34" charset="0"/>
            </a:endParaRPr>
          </a:p>
          <a:p>
            <a:pPr marL="0" algn="just" rtl="0" eaLnBrk="0" fontAlgn="base" latinLnBrk="0" hangingPunct="0">
              <a:buNone/>
            </a:pPr>
            <a:r>
              <a:rPr lang="en-GB" sz="1650" kern="1200" dirty="0">
                <a:solidFill>
                  <a:srgbClr val="000000"/>
                </a:solidFill>
                <a:effectLst/>
                <a:latin typeface="Aptos" panose="020B0004020202020204" pitchFamily="34" charset="0"/>
              </a:rPr>
              <a:t>Although they provide for the same legal outcome, the RR contain no comparable explicit provision regarding the holder’s right of sue.</a:t>
            </a:r>
            <a:endParaRPr lang="es-ES" sz="1650" dirty="0">
              <a:effectLst/>
              <a:latin typeface="Aptos" panose="020B0004020202020204" pitchFamily="34" charset="0"/>
            </a:endParaRPr>
          </a:p>
          <a:p>
            <a:pPr marL="0" algn="just" rtl="0" eaLnBrk="0" fontAlgn="base" latinLnBrk="0" hangingPunct="0">
              <a:buNone/>
            </a:pPr>
            <a:endParaRPr lang="en-GB" sz="1650" dirty="0">
              <a:solidFill>
                <a:srgbClr val="000000"/>
              </a:solidFill>
              <a:latin typeface="Aptos" panose="020B0004020202020204" pitchFamily="34" charset="0"/>
            </a:endParaRPr>
          </a:p>
          <a:p>
            <a:pPr algn="just" eaLnBrk="0" fontAlgn="base" hangingPunct="0"/>
            <a:r>
              <a:rPr lang="en-GB" sz="1650" kern="1200" dirty="0">
                <a:solidFill>
                  <a:srgbClr val="000000"/>
                </a:solidFill>
                <a:effectLst/>
                <a:latin typeface="Aptos" panose="020B0004020202020204" pitchFamily="34" charset="0"/>
              </a:rPr>
              <a:t>Art. 7.2 NCDC provides</a:t>
            </a:r>
            <a:r>
              <a:rPr lang="en-GB" sz="1650" dirty="0">
                <a:solidFill>
                  <a:srgbClr val="000000"/>
                </a:solidFill>
                <a:latin typeface="Aptos" panose="020B0004020202020204" pitchFamily="34" charset="0"/>
              </a:rPr>
              <a:t> </a:t>
            </a:r>
            <a:r>
              <a:rPr lang="en-GB" sz="1650" kern="1200" dirty="0">
                <a:solidFill>
                  <a:srgbClr val="000000"/>
                </a:solidFill>
                <a:effectLst/>
                <a:latin typeface="Aptos" panose="020B0004020202020204" pitchFamily="34" charset="0"/>
              </a:rPr>
              <a:t>that the holder acquires rights “as if it were party to the contract”. </a:t>
            </a:r>
            <a:r>
              <a:rPr lang="en-GB" sz="1650" dirty="0">
                <a:solidFill>
                  <a:srgbClr val="000000"/>
                </a:solidFill>
                <a:latin typeface="Aptos" panose="020B0004020202020204" pitchFamily="34" charset="0"/>
              </a:rPr>
              <a:t>Reason: to acquire additional rights provided for in the law applicable to the contract of carriage (even if they are not provided for in the document)</a:t>
            </a:r>
            <a:endParaRPr lang="en-GB" sz="1650" kern="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75776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AF5D0-E20A-40A9-0516-1D9D899CF9E7}"/>
            </a:ext>
          </a:extLst>
        </p:cNvPr>
        <p:cNvGrpSpPr/>
        <p:nvPr/>
      </p:nvGrpSpPr>
      <p:grpSpPr>
        <a:xfrm>
          <a:off x="0" y="0"/>
          <a:ext cx="0" cy="0"/>
          <a:chOff x="0" y="0"/>
          <a:chExt cx="0" cy="0"/>
        </a:xfrm>
      </p:grpSpPr>
      <p:pic>
        <p:nvPicPr>
          <p:cNvPr id="5" name="Imagen 4" descr="Tabla&#10;&#10;El contenido generado por IA puede ser incorrecto.">
            <a:extLst>
              <a:ext uri="{FF2B5EF4-FFF2-40B4-BE49-F238E27FC236}">
                <a16:creationId xmlns:a16="http://schemas.microsoft.com/office/drawing/2014/main" id="{7F98B5F9-4C5A-B6C4-3C81-CA6F10A660FA}"/>
              </a:ext>
            </a:extLst>
          </p:cNvPr>
          <p:cNvPicPr>
            <a:picLocks noChangeAspect="1"/>
          </p:cNvPicPr>
          <p:nvPr/>
        </p:nvPicPr>
        <p:blipFill>
          <a:blip r:embed="rId3"/>
          <a:srcRect t="7467" r="6217"/>
          <a:stretch>
            <a:fillRect/>
          </a:stretch>
        </p:blipFill>
        <p:spPr>
          <a:xfrm>
            <a:off x="76841" y="3151200"/>
            <a:ext cx="5422622" cy="3740958"/>
          </a:xfrm>
          <a:prstGeom prst="rect">
            <a:avLst/>
          </a:prstGeom>
        </p:spPr>
      </p:pic>
      <p:pic>
        <p:nvPicPr>
          <p:cNvPr id="7" name="Imagen 6" descr="Tabla&#10;&#10;El contenido generado por IA puede ser incorrecto.">
            <a:extLst>
              <a:ext uri="{FF2B5EF4-FFF2-40B4-BE49-F238E27FC236}">
                <a16:creationId xmlns:a16="http://schemas.microsoft.com/office/drawing/2014/main" id="{9EF199EA-8B3C-1BA8-632F-CCD962DB609D}"/>
              </a:ext>
            </a:extLst>
          </p:cNvPr>
          <p:cNvPicPr>
            <a:picLocks noChangeAspect="1"/>
          </p:cNvPicPr>
          <p:nvPr/>
        </p:nvPicPr>
        <p:blipFill>
          <a:blip r:embed="rId4"/>
          <a:srcRect b="11936"/>
          <a:stretch>
            <a:fillRect/>
          </a:stretch>
        </p:blipFill>
        <p:spPr>
          <a:xfrm>
            <a:off x="76841" y="80855"/>
            <a:ext cx="5422622" cy="3070345"/>
          </a:xfrm>
          <a:prstGeom prst="rect">
            <a:avLst/>
          </a:prstGeom>
        </p:spPr>
      </p:pic>
      <p:sp>
        <p:nvSpPr>
          <p:cNvPr id="3" name="Rectángulo 2">
            <a:extLst>
              <a:ext uri="{FF2B5EF4-FFF2-40B4-BE49-F238E27FC236}">
                <a16:creationId xmlns:a16="http://schemas.microsoft.com/office/drawing/2014/main" id="{0D4F9371-B7F1-80DE-F149-10F852997735}"/>
              </a:ext>
            </a:extLst>
          </p:cNvPr>
          <p:cNvSpPr/>
          <p:nvPr/>
        </p:nvSpPr>
        <p:spPr>
          <a:xfrm>
            <a:off x="717630" y="4789033"/>
            <a:ext cx="4781833" cy="423047"/>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1"/>
          </a:p>
        </p:txBody>
      </p:sp>
      <p:sp>
        <p:nvSpPr>
          <p:cNvPr id="12" name="CuadroTexto 11">
            <a:extLst>
              <a:ext uri="{FF2B5EF4-FFF2-40B4-BE49-F238E27FC236}">
                <a16:creationId xmlns:a16="http://schemas.microsoft.com/office/drawing/2014/main" id="{A467FD73-3639-AED6-A93C-6987D08BCA16}"/>
              </a:ext>
            </a:extLst>
          </p:cNvPr>
          <p:cNvSpPr txBox="1"/>
          <p:nvPr/>
        </p:nvSpPr>
        <p:spPr>
          <a:xfrm>
            <a:off x="5773784" y="403757"/>
            <a:ext cx="6094064" cy="2492990"/>
          </a:xfrm>
          <a:prstGeom prst="rect">
            <a:avLst/>
          </a:prstGeom>
          <a:noFill/>
          <a:ln w="25400">
            <a:solidFill>
              <a:schemeClr val="accent1"/>
            </a:solidFill>
          </a:ln>
        </p:spPr>
        <p:txBody>
          <a:bodyPr wrap="square">
            <a:spAutoFit/>
          </a:bodyPr>
          <a:lstStyle/>
          <a:p>
            <a:pPr algn="just"/>
            <a:r>
              <a:rPr lang="en-GB" sz="1300" i="1" noProof="1"/>
              <a:t>1. A </a:t>
            </a:r>
            <a:r>
              <a:rPr lang="en-GB" sz="1300" b="1" i="1" noProof="1"/>
              <a:t>holder</a:t>
            </a:r>
            <a:r>
              <a:rPr lang="en-GB" sz="1300" i="1" noProof="1"/>
              <a:t> of the NCD that is not the consignor and that </a:t>
            </a:r>
            <a:r>
              <a:rPr lang="en-GB" sz="1300" b="1" i="1" noProof="1"/>
              <a:t>does not exercise any right in accordance with article 7 does not assume any liability </a:t>
            </a:r>
            <a:r>
              <a:rPr lang="en-GB" sz="1300" i="1" noProof="1"/>
              <a:t>under the transport contract solely by reason of being a holder of the negotiable cargo document.</a:t>
            </a:r>
          </a:p>
          <a:p>
            <a:pPr algn="just"/>
            <a:endParaRPr lang="en-GB" sz="1300" i="1" noProof="1"/>
          </a:p>
          <a:p>
            <a:pPr algn="just"/>
            <a:r>
              <a:rPr lang="en-GB" sz="1300" i="1" noProof="1"/>
              <a:t>2. A </a:t>
            </a:r>
            <a:r>
              <a:rPr lang="en-GB" sz="1300" b="1" i="1" noProof="1"/>
              <a:t>holder</a:t>
            </a:r>
            <a:r>
              <a:rPr lang="en-GB" sz="1300" i="1" noProof="1"/>
              <a:t> of the NCD that is not the consignor and that </a:t>
            </a:r>
            <a:r>
              <a:rPr lang="en-GB" sz="1300" b="1" i="1" noProof="1"/>
              <a:t>exercises a right in accordance with article 7 assumes any liability</a:t>
            </a:r>
            <a:r>
              <a:rPr lang="en-GB" sz="1300" i="1" noProof="1"/>
              <a:t>:</a:t>
            </a:r>
          </a:p>
          <a:p>
            <a:pPr algn="just"/>
            <a:r>
              <a:rPr lang="en-GB" sz="1300" i="1" noProof="1"/>
              <a:t>(a) Attributable to the person exercising such a right under the law applicable to the transport contract; or</a:t>
            </a:r>
          </a:p>
          <a:p>
            <a:pPr algn="just"/>
            <a:r>
              <a:rPr lang="en-GB" sz="1300" i="1" noProof="1"/>
              <a:t>(b) That arises from the exercise of that right under the transport contract to the extent that such liability is ascertainable from the NCD;</a:t>
            </a:r>
          </a:p>
          <a:p>
            <a:pPr algn="just"/>
            <a:r>
              <a:rPr lang="en-GB" sz="1300" b="1" i="1" noProof="1"/>
              <a:t>as if it were a party to the transport contract.</a:t>
            </a:r>
          </a:p>
        </p:txBody>
      </p:sp>
      <p:sp>
        <p:nvSpPr>
          <p:cNvPr id="6" name="CuadroTexto 5">
            <a:extLst>
              <a:ext uri="{FF2B5EF4-FFF2-40B4-BE49-F238E27FC236}">
                <a16:creationId xmlns:a16="http://schemas.microsoft.com/office/drawing/2014/main" id="{5E1AF6AB-E818-7E48-1A76-B0247ED0F498}"/>
              </a:ext>
            </a:extLst>
          </p:cNvPr>
          <p:cNvSpPr txBox="1"/>
          <p:nvPr/>
        </p:nvSpPr>
        <p:spPr>
          <a:xfrm>
            <a:off x="5773783" y="3046787"/>
            <a:ext cx="6094063" cy="3662541"/>
          </a:xfrm>
          <a:prstGeom prst="rect">
            <a:avLst/>
          </a:prstGeom>
          <a:noFill/>
        </p:spPr>
        <p:txBody>
          <a:bodyPr wrap="square">
            <a:spAutoFit/>
          </a:bodyPr>
          <a:lstStyle/>
          <a:p>
            <a:pPr marL="0" lvl="1" algn="just"/>
            <a:r>
              <a:rPr lang="en-GB" sz="1450" noProof="1">
                <a:latin typeface="Aptos" panose="020B0004020202020204" pitchFamily="34" charset="0"/>
              </a:rPr>
              <a:t>Both Conventions agree that possession does not create liability (9.1 &amp; 58)</a:t>
            </a:r>
          </a:p>
          <a:p>
            <a:pPr marL="0" lvl="1" algn="just"/>
            <a:endParaRPr lang="en-GB" sz="1450" noProof="1">
              <a:latin typeface="Aptos" panose="020B0004020202020204" pitchFamily="34" charset="0"/>
            </a:endParaRPr>
          </a:p>
          <a:p>
            <a:pPr marL="0" lvl="1" algn="just"/>
            <a:r>
              <a:rPr lang="en-GB" sz="1450" noProof="1">
                <a:latin typeface="Aptos" panose="020B0004020202020204" pitchFamily="34" charset="0"/>
              </a:rPr>
              <a:t>RR: The active-holder assumes only those liabilities imposed under the contract  and </a:t>
            </a:r>
            <a:r>
              <a:rPr lang="en-GB" sz="1450" i="1" noProof="1">
                <a:latin typeface="Aptos" panose="020B0004020202020204" pitchFamily="34" charset="0"/>
              </a:rPr>
              <a:t>“incorporated in or ascertainable from”</a:t>
            </a:r>
            <a:r>
              <a:rPr lang="en-GB" sz="1450" noProof="1">
                <a:latin typeface="Aptos" panose="020B0004020202020204" pitchFamily="34" charset="0"/>
              </a:rPr>
              <a:t> the document (58)</a:t>
            </a:r>
          </a:p>
          <a:p>
            <a:pPr marL="0" lvl="1" algn="just"/>
            <a:endParaRPr lang="en-GB" sz="1450" noProof="1">
              <a:latin typeface="Aptos" panose="020B0004020202020204" pitchFamily="34" charset="0"/>
            </a:endParaRPr>
          </a:p>
          <a:p>
            <a:pPr marL="0" lvl="1" algn="just"/>
            <a:r>
              <a:rPr lang="en-GB" sz="1450" noProof="1">
                <a:latin typeface="Aptos" panose="020B0004020202020204" pitchFamily="34" charset="0"/>
              </a:rPr>
              <a:t>NCDC: introduces a </a:t>
            </a:r>
            <a:r>
              <a:rPr lang="en-GB" sz="1450" b="1" noProof="1">
                <a:latin typeface="Aptos" panose="020B0004020202020204" pitchFamily="34" charset="0"/>
              </a:rPr>
              <a:t>dual-source of liability</a:t>
            </a:r>
            <a:r>
              <a:rPr lang="en-GB" sz="1450" noProof="1">
                <a:latin typeface="Aptos" panose="020B0004020202020204" pitchFamily="34" charset="0"/>
              </a:rPr>
              <a:t>: </a:t>
            </a:r>
          </a:p>
          <a:p>
            <a:pPr marL="409575" lvl="1" algn="just"/>
            <a:r>
              <a:rPr lang="en-GB" sz="1450" noProof="1">
                <a:latin typeface="Aptos" panose="020B0004020202020204" pitchFamily="34" charset="0"/>
              </a:rPr>
              <a:t>(a) the liability attributed to a person exercising such right under the </a:t>
            </a:r>
            <a:r>
              <a:rPr lang="en-GB" sz="1450" b="1" u="sng" noProof="1">
                <a:latin typeface="Aptos" panose="020B0004020202020204" pitchFamily="34" charset="0"/>
              </a:rPr>
              <a:t>law applicable to the contract </a:t>
            </a:r>
            <a:r>
              <a:rPr lang="en-GB" sz="1450" noProof="1">
                <a:latin typeface="Aptos" panose="020B0004020202020204" pitchFamily="34" charset="0"/>
              </a:rPr>
              <a:t>of carriage (ej. art. 52 RR), and </a:t>
            </a:r>
          </a:p>
          <a:p>
            <a:pPr marL="409575" lvl="1" algn="just"/>
            <a:r>
              <a:rPr lang="en-GB" sz="1450" noProof="1">
                <a:latin typeface="Aptos" panose="020B0004020202020204" pitchFamily="34" charset="0"/>
              </a:rPr>
              <a:t>(b) the liability ascertainable from the NCD. </a:t>
            </a:r>
          </a:p>
          <a:p>
            <a:pPr marL="0" lvl="1" algn="just"/>
            <a:endParaRPr lang="en-GB" sz="1450" noProof="1">
              <a:latin typeface="Aptos" panose="020B0004020202020204" pitchFamily="34" charset="0"/>
            </a:endParaRPr>
          </a:p>
          <a:p>
            <a:pPr marL="0" lvl="1" algn="just"/>
            <a:r>
              <a:rPr lang="en-GB" sz="1450" kern="100" dirty="0">
                <a:latin typeface="Aptos" panose="020B0004020202020204" pitchFamily="34" charset="0"/>
                <a:ea typeface="Calibri" panose="020F0502020204030204" pitchFamily="34" charset="0"/>
                <a:cs typeface="Times New Roman" panose="02020603050405020304" pitchFamily="18" charset="0"/>
              </a:rPr>
              <a:t>This wording have the effect of enabling TO to raise the defences provided in the contract should the holder bring a </a:t>
            </a:r>
            <a:r>
              <a:rPr lang="en-GB" sz="1450" kern="100" dirty="0">
                <a:latin typeface="Aptos" panose="020B0004020202020204" pitchFamily="34" charset="0"/>
                <a:ea typeface="Calibri" panose="020F0502020204030204" pitchFamily="34" charset="0"/>
                <a:cs typeface="Calibri" panose="020F0502020204030204" pitchFamily="34" charset="0"/>
              </a:rPr>
              <a:t>claim under the contract.</a:t>
            </a:r>
            <a:endParaRPr lang="en-GB" sz="1450" noProof="1">
              <a:latin typeface="Aptos" panose="020B0004020202020204" pitchFamily="34" charset="0"/>
            </a:endParaRPr>
          </a:p>
          <a:p>
            <a:pPr marL="0" lvl="1" algn="just"/>
            <a:endParaRPr lang="en-GB" sz="1450" noProof="1">
              <a:latin typeface="Aptos" panose="020B0004020202020204" pitchFamily="34" charset="0"/>
            </a:endParaRPr>
          </a:p>
          <a:p>
            <a:pPr marL="0" lvl="1" algn="just"/>
            <a:r>
              <a:rPr lang="en-GB" sz="1450" noProof="1">
                <a:latin typeface="Aptos" panose="020B0004020202020204" pitchFamily="34" charset="0"/>
              </a:rPr>
              <a:t>The reference in (a) to “applicable law” may, in some jurisdictions, extend the holder's liability beyond what would be ascertainable from the document alone (&amp; on which the 3º party bases its commercial decisions).</a:t>
            </a:r>
          </a:p>
        </p:txBody>
      </p:sp>
    </p:spTree>
    <p:extLst>
      <p:ext uri="{BB962C8B-B14F-4D97-AF65-F5344CB8AC3E}">
        <p14:creationId xmlns:p14="http://schemas.microsoft.com/office/powerpoint/2010/main" val="4167454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B57C5-D121-E990-0369-31BD3587CDE6}"/>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4E1D4AB1-0ABC-A718-7775-F39E9BE7A6C1}"/>
              </a:ext>
            </a:extLst>
          </p:cNvPr>
          <p:cNvSpPr txBox="1"/>
          <p:nvPr/>
        </p:nvSpPr>
        <p:spPr>
          <a:xfrm>
            <a:off x="756579" y="1195639"/>
            <a:ext cx="10736921" cy="3970318"/>
          </a:xfrm>
          <a:prstGeom prst="rect">
            <a:avLst/>
          </a:prstGeom>
          <a:noFill/>
        </p:spPr>
        <p:txBody>
          <a:bodyPr wrap="square">
            <a:spAutoFit/>
          </a:bodyPr>
          <a:lstStyle/>
          <a:p>
            <a:pPr algn="just" eaLnBrk="0" fontAlgn="base" hangingPunct="0">
              <a:spcBef>
                <a:spcPct val="0"/>
              </a:spcBef>
              <a:spcAft>
                <a:spcPct val="0"/>
              </a:spcAft>
              <a:buFontTx/>
              <a:buAutoNum type="arabicPeriod"/>
            </a:pPr>
            <a:r>
              <a:rPr lang="en-GB" b="1" noProof="1">
                <a:latin typeface="Arial"/>
              </a:rPr>
              <a:t> Dual-track system is workable for land/air transportation, but for maritime carriage it introduces additional complexity (but not irresolvable conflicts)</a:t>
            </a:r>
          </a:p>
          <a:p>
            <a:pPr algn="just" eaLnBrk="0" fontAlgn="base" hangingPunct="0">
              <a:spcBef>
                <a:spcPct val="0"/>
              </a:spcBef>
              <a:spcAft>
                <a:spcPct val="0"/>
              </a:spcAft>
              <a:buFontTx/>
              <a:buAutoNum type="arabicPeriod"/>
            </a:pPr>
            <a:endParaRPr lang="en-GB" b="1" noProof="1">
              <a:latin typeface="Arial"/>
            </a:endParaRPr>
          </a:p>
          <a:p>
            <a:pPr lvl="1" algn="just" eaLnBrk="0" fontAlgn="base" hangingPunct="0">
              <a:spcBef>
                <a:spcPct val="0"/>
              </a:spcBef>
              <a:spcAft>
                <a:spcPct val="0"/>
              </a:spcAft>
            </a:pPr>
            <a:endParaRPr lang="en-GB" noProof="1">
              <a:latin typeface="Arial"/>
            </a:endParaRPr>
          </a:p>
          <a:p>
            <a:pPr algn="just" eaLnBrk="0" fontAlgn="base" hangingPunct="0">
              <a:spcBef>
                <a:spcPct val="0"/>
              </a:spcBef>
              <a:spcAft>
                <a:spcPct val="0"/>
              </a:spcAft>
              <a:buFontTx/>
              <a:buAutoNum type="arabicPeriod" startAt="2"/>
            </a:pPr>
            <a:r>
              <a:rPr lang="en-GB" b="1" noProof="1">
                <a:latin typeface="Arial"/>
              </a:rPr>
              <a:t> The relation between both Conventions is asymmetric</a:t>
            </a:r>
          </a:p>
          <a:p>
            <a:pPr algn="just" eaLnBrk="0" fontAlgn="base" hangingPunct="0">
              <a:spcBef>
                <a:spcPct val="0"/>
              </a:spcBef>
              <a:spcAft>
                <a:spcPct val="0"/>
              </a:spcAft>
              <a:buFontTx/>
              <a:buAutoNum type="arabicPeriod" startAt="2"/>
            </a:pPr>
            <a:endParaRPr lang="en-GB" b="1" noProof="1">
              <a:latin typeface="Arial"/>
            </a:endParaRPr>
          </a:p>
          <a:p>
            <a:pPr lvl="1" algn="just" eaLnBrk="0" fontAlgn="base" hangingPunct="0">
              <a:spcBef>
                <a:spcPct val="0"/>
              </a:spcBef>
              <a:spcAft>
                <a:spcPct val="0"/>
              </a:spcAft>
            </a:pPr>
            <a:r>
              <a:rPr lang="en-GB" noProof="1">
                <a:latin typeface="Arial"/>
              </a:rPr>
              <a:t>- Although the NCDC introduces elements omitted in the RR, RR can function without the NCDC</a:t>
            </a:r>
          </a:p>
          <a:p>
            <a:pPr lvl="1" algn="just" eaLnBrk="0" fontAlgn="base" hangingPunct="0">
              <a:spcBef>
                <a:spcPct val="0"/>
              </a:spcBef>
              <a:spcAft>
                <a:spcPct val="0"/>
              </a:spcAft>
            </a:pPr>
            <a:r>
              <a:rPr lang="en-GB" noProof="1">
                <a:latin typeface="Arial"/>
              </a:rPr>
              <a:t>- RR are self-sufficient: they start from the contract and build outward to the document. </a:t>
            </a:r>
          </a:p>
          <a:p>
            <a:pPr lvl="1" algn="just" eaLnBrk="0" fontAlgn="base" hangingPunct="0">
              <a:spcBef>
                <a:spcPct val="0"/>
              </a:spcBef>
              <a:spcAft>
                <a:spcPct val="0"/>
              </a:spcAft>
            </a:pPr>
            <a:r>
              <a:rPr lang="en-GB" noProof="1">
                <a:latin typeface="Arial"/>
              </a:rPr>
              <a:t>- NCDC needs the RR (or other susbstantive regime) to achieve the full effectiveness of its core provisions.</a:t>
            </a:r>
          </a:p>
          <a:p>
            <a:pPr algn="just"/>
            <a:endParaRPr lang="en-GB" noProof="1">
              <a:solidFill>
                <a:srgbClr val="333333"/>
              </a:solidFill>
              <a:latin typeface="Arial"/>
            </a:endParaRPr>
          </a:p>
          <a:p>
            <a:pPr algn="just" eaLnBrk="0" fontAlgn="base" hangingPunct="0">
              <a:spcBef>
                <a:spcPct val="0"/>
              </a:spcBef>
              <a:spcAft>
                <a:spcPct val="0"/>
              </a:spcAft>
              <a:buFontTx/>
              <a:buAutoNum type="arabicPeriod" startAt="3"/>
            </a:pPr>
            <a:r>
              <a:rPr lang="en-GB" b="1" noProof="1">
                <a:solidFill>
                  <a:srgbClr val="333333"/>
                </a:solidFill>
                <a:latin typeface="Arial"/>
              </a:rPr>
              <a:t> When both Conventions apply simultaneously, they reinforce each other and the concurrent applicaton is possible: </a:t>
            </a:r>
            <a:r>
              <a:rPr lang="en-GB" noProof="1">
                <a:latin typeface="Aptos" panose="020B0004020202020204" pitchFamily="34" charset="0"/>
              </a:rPr>
              <a:t>The issuance of NCD for a maritime(plus) carriage would not contradict the RR documentary regime (excepts some exceptions) but would engage it.</a:t>
            </a:r>
          </a:p>
        </p:txBody>
      </p:sp>
      <p:sp>
        <p:nvSpPr>
          <p:cNvPr id="2" name="CuadroTexto 1">
            <a:extLst>
              <a:ext uri="{FF2B5EF4-FFF2-40B4-BE49-F238E27FC236}">
                <a16:creationId xmlns:a16="http://schemas.microsoft.com/office/drawing/2014/main" id="{1D5275BB-A904-98BE-BFA0-BF856A003884}"/>
              </a:ext>
            </a:extLst>
          </p:cNvPr>
          <p:cNvSpPr txBox="1"/>
          <p:nvPr/>
        </p:nvSpPr>
        <p:spPr>
          <a:xfrm>
            <a:off x="756579" y="450720"/>
            <a:ext cx="6770380" cy="523220"/>
          </a:xfrm>
          <a:prstGeom prst="rect">
            <a:avLst/>
          </a:prstGeom>
          <a:noFill/>
        </p:spPr>
        <p:txBody>
          <a:bodyPr wrap="none" rtlCol="0">
            <a:spAutoFit/>
          </a:bodyPr>
          <a:lstStyle/>
          <a:p>
            <a:pPr eaLnBrk="0" fontAlgn="base" hangingPunct="0"/>
            <a:r>
              <a:rPr lang="en-GB" sz="2800" b="1" dirty="0"/>
              <a:t>My thesis: asymmetric complementarity</a:t>
            </a:r>
            <a:endParaRPr lang="es-ES" sz="4000" dirty="0">
              <a:effectLst/>
            </a:endParaRPr>
          </a:p>
        </p:txBody>
      </p:sp>
    </p:spTree>
    <p:extLst>
      <p:ext uri="{BB962C8B-B14F-4D97-AF65-F5344CB8AC3E}">
        <p14:creationId xmlns:p14="http://schemas.microsoft.com/office/powerpoint/2010/main" val="27720958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2EBF48-6641-1D43-8B26-6B6419324376}">
  <we:reference id="WA200010001" version="1.0.0.1" store="Omex" storeType="OMEX"/>
  <we:alternateReferences>
    <we:reference id="WA200010001" version="1.0.0.1" store="WA200010001" storeType="OMEX"/>
  </we:alternateReferences>
  <we:properties>
    <we:property name="claude.fileId" value="&quot;53bef75b-7d5e-4814-8d74-42a196413efd&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1025</TotalTime>
  <Words>1331</Words>
  <Application>Microsoft Macintosh PowerPoint</Application>
  <PresentationFormat>Panorámica</PresentationFormat>
  <Paragraphs>95</Paragraphs>
  <Slides>10</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Aptos</vt:lpstr>
      <vt:lpstr>Aptos Display</vt:lpstr>
      <vt:lpstr>Arial</vt:lpstr>
      <vt:lpstr>Calibri</vt:lpstr>
      <vt:lpstr>Tema de Office</vt:lpstr>
      <vt:lpstr>Two Conventions, One Problem</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Thank you    Juan Pablo Rodríguez Universidad Carlos III de Madrid Of Counsel Albors Galiano Portales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JUAN PABLO RODRIGUEZ</dc:creator>
  <cp:lastModifiedBy>JUAN PABLO RODRIGUEZ</cp:lastModifiedBy>
  <cp:revision>48</cp:revision>
  <dcterms:created xsi:type="dcterms:W3CDTF">2026-05-11T10:06:29Z</dcterms:created>
  <dcterms:modified xsi:type="dcterms:W3CDTF">2026-05-13T12:09:33Z</dcterms:modified>
</cp:coreProperties>
</file>