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51" r:id="rId2"/>
    <p:sldMasterId id="2147484069" r:id="rId3"/>
    <p:sldMasterId id="2147484087" r:id="rId4"/>
    <p:sldMasterId id="2147483774" r:id="rId5"/>
    <p:sldMasterId id="2147484105" r:id="rId6"/>
    <p:sldMasterId id="2147484123" r:id="rId7"/>
    <p:sldMasterId id="2147484141" r:id="rId8"/>
    <p:sldMasterId id="2147483674" r:id="rId9"/>
    <p:sldMasterId id="2147484161" r:id="rId10"/>
  </p:sldMasterIdLst>
  <p:notesMasterIdLst>
    <p:notesMasterId r:id="rId19"/>
  </p:notesMasterIdLst>
  <p:sldIdLst>
    <p:sldId id="879" r:id="rId11"/>
    <p:sldId id="878" r:id="rId12"/>
    <p:sldId id="794" r:id="rId13"/>
    <p:sldId id="790" r:id="rId14"/>
    <p:sldId id="883" r:id="rId15"/>
    <p:sldId id="795" r:id="rId16"/>
    <p:sldId id="793" r:id="rId17"/>
    <p:sldId id="882" r:id="rId18"/>
  </p:sldIdLst>
  <p:sldSz cx="9144000" cy="5143500" type="screen16x9"/>
  <p:notesSz cx="6794500" cy="9906000"/>
  <p:custDataLst>
    <p:tags r:id="rId20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279">
          <p15:clr>
            <a:srgbClr val="A4A3A4"/>
          </p15:clr>
        </p15:guide>
        <p15:guide id="9" orient="horz" pos="1077">
          <p15:clr>
            <a:srgbClr val="A4A3A4"/>
          </p15:clr>
        </p15:guide>
        <p15:guide id="10" orient="horz" pos="1435">
          <p15:clr>
            <a:srgbClr val="A4A3A4"/>
          </p15:clr>
        </p15:guide>
        <p15:guide id="11" orient="horz" pos="2180">
          <p15:clr>
            <a:srgbClr val="A4A3A4"/>
          </p15:clr>
        </p15:guide>
        <p15:guide id="12" orient="horz" pos="634">
          <p15:clr>
            <a:srgbClr val="A4A3A4"/>
          </p15:clr>
        </p15:guide>
        <p15:guide id="13" orient="horz" pos="373">
          <p15:clr>
            <a:srgbClr val="A4A3A4"/>
          </p15:clr>
        </p15:guide>
        <p15:guide id="14" orient="horz" pos="214">
          <p15:clr>
            <a:srgbClr val="A4A3A4"/>
          </p15:clr>
        </p15:guide>
        <p15:guide id="15" orient="horz" pos="2896">
          <p15:clr>
            <a:srgbClr val="A4A3A4"/>
          </p15:clr>
        </p15:guide>
        <p15:guide id="16" orient="horz" pos="209">
          <p15:clr>
            <a:srgbClr val="A4A3A4"/>
          </p15:clr>
        </p15:guide>
        <p15:guide id="17" orient="horz" pos="808">
          <p15:clr>
            <a:srgbClr val="A4A3A4"/>
          </p15:clr>
        </p15:guide>
        <p15:guide id="18" orient="horz" pos="1076">
          <p15:clr>
            <a:srgbClr val="A4A3A4"/>
          </p15:clr>
        </p15:guide>
        <p15:guide id="19" orient="horz" pos="1635">
          <p15:clr>
            <a:srgbClr val="A4A3A4"/>
          </p15:clr>
        </p15:guide>
        <p15:guide id="20" pos="5465">
          <p15:clr>
            <a:srgbClr val="A4A3A4"/>
          </p15:clr>
        </p15:guide>
        <p15:guide id="21" pos="2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FFFFFF"/>
    <a:srgbClr val="9EA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8054" autoAdjust="0"/>
  </p:normalViewPr>
  <p:slideViewPr>
    <p:cSldViewPr snapToObjects="1">
      <p:cViewPr varScale="1">
        <p:scale>
          <a:sx n="86" d="100"/>
          <a:sy n="86" d="100"/>
        </p:scale>
        <p:origin x="672" y="72"/>
      </p:cViewPr>
      <p:guideLst>
        <p:guide orient="horz" pos="845"/>
        <p:guide pos="7378"/>
        <p:guide orient="horz" pos="482"/>
        <p:guide orient="horz" pos="300"/>
        <p:guide pos="302"/>
        <p:guide orient="horz" pos="3861"/>
        <p:guide orient="horz" pos="279"/>
        <p:guide orient="horz" pos="1077"/>
        <p:guide orient="horz" pos="1435"/>
        <p:guide orient="horz" pos="2180"/>
        <p:guide orient="horz" pos="634"/>
        <p:guide orient="horz" pos="373"/>
        <p:guide orient="horz" pos="214"/>
        <p:guide orient="horz" pos="2896"/>
        <p:guide orient="horz" pos="209"/>
        <p:guide orient="horz" pos="808"/>
        <p:guide orient="horz" pos="1076"/>
        <p:guide orient="horz" pos="1635"/>
        <p:guide pos="5465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8.xml" Id="rId8" /><Relationship Type="http://schemas.openxmlformats.org/officeDocument/2006/relationships/slide" Target="slides/slide3.xml" Id="rId13" /><Relationship Type="http://schemas.openxmlformats.org/officeDocument/2006/relationships/slide" Target="slides/slide8.xml" Id="rId18" /><Relationship Type="http://schemas.openxmlformats.org/officeDocument/2006/relationships/slideMaster" Target="slideMasters/slideMaster3.xml" Id="rId3" /><Relationship Type="http://schemas.openxmlformats.org/officeDocument/2006/relationships/presProps" Target="presProps.xml" Id="rId21" /><Relationship Type="http://schemas.openxmlformats.org/officeDocument/2006/relationships/slideMaster" Target="slideMasters/slideMaster7.xml" Id="rId7" /><Relationship Type="http://schemas.openxmlformats.org/officeDocument/2006/relationships/slide" Target="slides/slide2.xml" Id="rId12" /><Relationship Type="http://schemas.openxmlformats.org/officeDocument/2006/relationships/slide" Target="slides/slide7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6.xml" Id="rId16" /><Relationship Type="http://schemas.openxmlformats.org/officeDocument/2006/relationships/tags" Target="tags/tag1.xml" Id="rId20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1.xml" Id="rId11" /><Relationship Type="http://schemas.openxmlformats.org/officeDocument/2006/relationships/tableStyles" Target="tableStyles.xml" Id="rId24" /><Relationship Type="http://schemas.openxmlformats.org/officeDocument/2006/relationships/slideMaster" Target="slideMasters/slideMaster5.xml" Id="rId5" /><Relationship Type="http://schemas.openxmlformats.org/officeDocument/2006/relationships/slide" Target="slides/slide5.xml" Id="rId15" /><Relationship Type="http://schemas.openxmlformats.org/officeDocument/2006/relationships/theme" Target="theme/theme1.xml" Id="rId23" /><Relationship Type="http://schemas.openxmlformats.org/officeDocument/2006/relationships/slideMaster" Target="slideMasters/slideMaster10.xml" Id="rId10" /><Relationship Type="http://schemas.openxmlformats.org/officeDocument/2006/relationships/notesMaster" Target="notesMasters/notesMaster1.xml" Id="rId19" /><Relationship Type="http://schemas.openxmlformats.org/officeDocument/2006/relationships/slideMaster" Target="slideMasters/slideMaster4.xml" Id="rId4" /><Relationship Type="http://schemas.openxmlformats.org/officeDocument/2006/relationships/slideMaster" Target="slideMasters/slideMaster9.xml" Id="rId9" /><Relationship Type="http://schemas.openxmlformats.org/officeDocument/2006/relationships/slide" Target="slides/slide4.xml" Id="rId14" /><Relationship Type="http://schemas.openxmlformats.org/officeDocument/2006/relationships/viewProps" Target="viewProps.xml" Id="rId22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4136-BABD-4DF0-84CF-1CCDFEC848AD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00A65-0C78-4ECF-B073-5F4A2B2C52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3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0A65-0C78-4ECF-B073-5F4A2B2C5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4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EC2DB-FE33-2782-E527-A7B0D9F4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22544-524B-EBD4-F872-1D4E3A814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A85A8-7898-C273-1720-51129C90D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B7664-A5E4-A680-F77C-58D65B5D6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0A65-0C78-4ECF-B073-5F4A2B2C5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6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191C0-8D37-FC53-8339-CD5E99ABE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9D7F4-FE00-AC12-7E3A-B40E4A76B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061E8-5292-8171-91F1-FBB70CDC8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E685A-0160-FE70-8ADF-1ED966196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0A65-0C78-4ECF-B073-5F4A2B2C5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5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D838-2F46-91EA-CC7A-55BA6C34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14D76-EE08-AAA6-6865-7DC3E564A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CA781-9F7E-3FCE-8EC9-781667044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4745D-C92E-69AB-C552-29C61C82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0A65-0C78-4ECF-B073-5F4A2B2C5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15688-17A5-69AF-53F8-D2668F88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F6166-4559-E4D8-7516-9F2B78C70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8D674-CF41-F686-B84E-097F7C4A9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3B95E-251C-218D-7237-5D0509550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0A65-0C78-4ECF-B073-5F4A2B2C5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66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jpeg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6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4474334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12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87493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56008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679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6176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5291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4450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1803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96350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0060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40962391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56993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4956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9925747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164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7434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20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05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62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46262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63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176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28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2546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54834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636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367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5853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921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5268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0693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8999229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68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604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3624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501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09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08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7205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7657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</p:spTree>
    <p:extLst>
      <p:ext uri="{BB962C8B-B14F-4D97-AF65-F5344CB8AC3E}">
        <p14:creationId xmlns:p14="http://schemas.microsoft.com/office/powerpoint/2010/main" val="333700451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accent2"/>
                </a:solidFill>
              </a:rPr>
              <a:t>Shipping</a:t>
            </a: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235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tx2"/>
                </a:solidFill>
              </a:rPr>
              <a:t>Shipping</a:t>
            </a: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  <p:pic>
        <p:nvPicPr>
          <p:cNvPr id="9" name="Picture 8" descr="HFW_Standard_RGB_Dark_Blu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0000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7148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5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accent4"/>
                </a:solidFill>
              </a:rPr>
              <a:t>Shipping</a:t>
            </a: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  <p:pic>
        <p:nvPicPr>
          <p:cNvPr id="9" name="Picture 8" descr="HFW_Standard_RGB_Light_Blu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0000" y="324000"/>
            <a:ext cx="89724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86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accent3"/>
                </a:solidFill>
              </a:rPr>
              <a:t>Shipping</a:t>
            </a: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  <p:pic>
        <p:nvPicPr>
          <p:cNvPr id="9" name="Picture 8" descr="HFW_Standard_RGB_Gree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9569" y="324000"/>
            <a:ext cx="897750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59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83295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42772354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124024270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379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7049106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3396021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958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72626395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1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9216625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2451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377044669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 dirty="0">
                <a:solidFill>
                  <a:schemeClr val="bg1"/>
                </a:solidFill>
              </a:rPr>
              <a:t>Shipping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106691687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9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9439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74" y="265190"/>
            <a:ext cx="958458" cy="7223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2931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32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56012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1449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057958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0067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28123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2518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427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08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5084790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8323009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9604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353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91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76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8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FFFF5-A3C3-EE33-0F25-F6A48D6EE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74" y="265190"/>
            <a:ext cx="958458" cy="7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6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©2026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F1DA1-8DAA-A7D9-063A-DD0D11495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64366"/>
            <a:ext cx="1263925" cy="8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7551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1857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2897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31147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2867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766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1431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05221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4267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184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76721154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355294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3108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2897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1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3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77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56151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478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64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6932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4748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9023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7131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1525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0683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6378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50938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4382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7245883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3630203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7590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620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24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7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8856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76065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66067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07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943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376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208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11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48403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720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2867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1652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881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6860283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6914130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47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69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38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64959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3523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81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9680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3950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13952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264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7657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4677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7749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0997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848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8886060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508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5381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4321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59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35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93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39443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©2024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Americas     |     Europe     |     Middle East     |     Asia Pacific</a:t>
            </a:r>
            <a:br>
              <a:rPr lang="en-GB" sz="800" dirty="0"/>
            </a:b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5524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8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1231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79087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7488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66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2501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2381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2447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7353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2097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1093927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917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521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74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20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Orang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6" r:id="rId3"/>
    <p:sldLayoutId id="2147483709" r:id="rId4"/>
    <p:sldLayoutId id="2147483874" r:id="rId5"/>
    <p:sldLayoutId id="2147483664" r:id="rId6"/>
    <p:sldLayoutId id="2147483847" r:id="rId7"/>
    <p:sldLayoutId id="2147483673" r:id="rId8"/>
    <p:sldLayoutId id="2147483848" r:id="rId9"/>
    <p:sldLayoutId id="2147483672" r:id="rId10"/>
    <p:sldLayoutId id="2147483851" r:id="rId11"/>
    <p:sldLayoutId id="2147483665" r:id="rId12"/>
    <p:sldLayoutId id="2147483666" r:id="rId13"/>
    <p:sldLayoutId id="2147483667" r:id="rId14"/>
    <p:sldLayoutId id="2147483668" r:id="rId15"/>
    <p:sldLayoutId id="2147483714" r:id="rId16"/>
    <p:sldLayoutId id="214748383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68" y="259518"/>
            <a:ext cx="900064" cy="6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  <p:sldLayoutId id="214748417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Dark_Blu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59532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Light_Blu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60000" y="324000"/>
            <a:ext cx="89724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Green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59569" y="324000"/>
            <a:ext cx="897750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9EA9B2"/>
                </a:solidFill>
              </a:rPr>
              <a:t>hfw</a:t>
            </a:r>
          </a:p>
        </p:txBody>
      </p:sp>
    </p:spTree>
    <p:extLst>
      <p:ext uri="{BB962C8B-B14F-4D97-AF65-F5344CB8AC3E}">
        <p14:creationId xmlns:p14="http://schemas.microsoft.com/office/powerpoint/2010/main" val="35442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879" r:id="rId5"/>
    <p:sldLayoutId id="2147483779" r:id="rId6"/>
    <p:sldLayoutId id="2147483856" r:id="rId7"/>
    <p:sldLayoutId id="2147483780" r:id="rId8"/>
    <p:sldLayoutId id="2147483863" r:id="rId9"/>
    <p:sldLayoutId id="2147483781" r:id="rId10"/>
    <p:sldLayoutId id="2147483870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84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9EA9B2"/>
                </a:solidFill>
              </a:rPr>
              <a:t>hfw</a:t>
            </a:r>
          </a:p>
        </p:txBody>
      </p:sp>
    </p:spTree>
    <p:extLst>
      <p:ext uri="{BB962C8B-B14F-4D97-AF65-F5344CB8AC3E}">
        <p14:creationId xmlns:p14="http://schemas.microsoft.com/office/powerpoint/2010/main" val="18025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9EA9B2"/>
                </a:solidFill>
              </a:rPr>
              <a:t>hfw</a:t>
            </a:r>
          </a:p>
        </p:txBody>
      </p:sp>
    </p:spTree>
    <p:extLst>
      <p:ext uri="{BB962C8B-B14F-4D97-AF65-F5344CB8AC3E}">
        <p14:creationId xmlns:p14="http://schemas.microsoft.com/office/powerpoint/2010/main" val="16622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9EA9B2"/>
                </a:solidFill>
              </a:rPr>
              <a:t>hfw</a:t>
            </a:r>
          </a:p>
        </p:txBody>
      </p:sp>
    </p:spTree>
    <p:extLst>
      <p:ext uri="{BB962C8B-B14F-4D97-AF65-F5344CB8AC3E}">
        <p14:creationId xmlns:p14="http://schemas.microsoft.com/office/powerpoint/2010/main" val="128408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Seventh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Eighth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14/05/2026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Dark_Blue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60000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57" r:id="rId2"/>
    <p:sldLayoutId id="2147483758" r:id="rId3"/>
    <p:sldLayoutId id="2147483759" r:id="rId4"/>
    <p:sldLayoutId id="2147483760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4159" r:id="rId18"/>
    <p:sldLayoutId id="2147484160" r:id="rId19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None/>
        <a:defRPr sz="16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arbed wire fence&#10;&#10;Description automatically generated">
            <a:extLst>
              <a:ext uri="{FF2B5EF4-FFF2-40B4-BE49-F238E27FC236}">
                <a16:creationId xmlns:a16="http://schemas.microsoft.com/office/drawing/2014/main" id="{2C648A43-856D-D826-BA36-4C950D069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4"/>
            <a:ext cx="9252520" cy="51846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0D6DF7-6CFE-3108-3A85-B332049EFA82}"/>
              </a:ext>
            </a:extLst>
          </p:cNvPr>
          <p:cNvSpPr txBox="1">
            <a:spLocks/>
          </p:cNvSpPr>
          <p:nvPr/>
        </p:nvSpPr>
        <p:spPr>
          <a:xfrm>
            <a:off x="69292" y="1427288"/>
            <a:ext cx="9099606" cy="89535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0" name="Picture 1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94C4E2F-1389-2D71-1DFF-453A2332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28301"/>
            <a:ext cx="2487701" cy="1874963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D0B6B1-F254-7523-1894-7040F3133376}"/>
              </a:ext>
            </a:extLst>
          </p:cNvPr>
          <p:cNvSpPr txBox="1">
            <a:spLocks/>
          </p:cNvSpPr>
          <p:nvPr/>
        </p:nvSpPr>
        <p:spPr>
          <a:xfrm>
            <a:off x="171988" y="1187110"/>
            <a:ext cx="7920880" cy="5649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all" spc="0" normalizeH="0" baseline="0" noProof="0" dirty="0">
              <a:ln>
                <a:noFill/>
              </a:ln>
              <a:solidFill>
                <a:srgbClr val="FC4C0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3A56BBA-8E1A-28BC-FF31-4F158AEBD32F}"/>
              </a:ext>
            </a:extLst>
          </p:cNvPr>
          <p:cNvSpPr txBox="1">
            <a:spLocks/>
          </p:cNvSpPr>
          <p:nvPr/>
        </p:nvSpPr>
        <p:spPr>
          <a:xfrm>
            <a:off x="148466" y="1934170"/>
            <a:ext cx="7059966" cy="6740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FA0D9-DCCE-049D-496B-D43DDF6E90EF}"/>
              </a:ext>
            </a:extLst>
          </p:cNvPr>
          <p:cNvSpPr txBox="1"/>
          <p:nvPr/>
        </p:nvSpPr>
        <p:spPr>
          <a:xfrm>
            <a:off x="1947485" y="1274040"/>
            <a:ext cx="60797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 Colloquium and General Assembly 2026,</a:t>
            </a:r>
          </a:p>
          <a:p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  <a:p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Working Group on Piracy Seizure, Maritime Violence and Fraudulent Activity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Weaponisation of Sea Routes: Is Shipping in the Firing Line? </a:t>
            </a:r>
          </a:p>
          <a:p>
            <a:endParaRPr lang="en-GB" sz="1800" b="1" strike="sngStrik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15 May 2026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57B39-2B0A-3A57-4807-19122AA10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233" y="28571"/>
            <a:ext cx="1320868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C195E-DF97-BFF9-8F05-C175DE72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3">
            <a:extLst>
              <a:ext uri="{FF2B5EF4-FFF2-40B4-BE49-F238E27FC236}">
                <a16:creationId xmlns:a16="http://schemas.microsoft.com/office/drawing/2014/main" id="{07553E13-9099-1B99-CAF4-C2C6C9622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402390"/>
            <a:ext cx="2232248" cy="2232248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AF4DFB7-D35A-BCF5-BFC8-CA4EAC128AAB}"/>
              </a:ext>
            </a:extLst>
          </p:cNvPr>
          <p:cNvSpPr txBox="1">
            <a:spLocks/>
          </p:cNvSpPr>
          <p:nvPr/>
        </p:nvSpPr>
        <p:spPr>
          <a:xfrm>
            <a:off x="4283968" y="1521081"/>
            <a:ext cx="3744416" cy="120397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00" cap="none" dirty="0">
                <a:solidFill>
                  <a:srgbClr val="FFFFFF"/>
                </a:solidFill>
                <a:latin typeface="Arial"/>
              </a:rPr>
              <a:t>Richard Neylon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HFW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Partner, Head of Complex Environments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richard.neylon@hfw.com</a:t>
            </a:r>
            <a:endParaRPr kumimoji="0" lang="en-GB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M: +44 (0)7786 266 919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234E2-E027-B10B-654D-C1D6B6464C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4" descr="LinkedIn logo PNG">
            <a:extLst>
              <a:ext uri="{FF2B5EF4-FFF2-40B4-BE49-F238E27FC236}">
                <a16:creationId xmlns:a16="http://schemas.microsoft.com/office/drawing/2014/main" id="{C8D7D3F7-1956-27B8-C9F8-7D4C5675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25576"/>
            <a:ext cx="439572" cy="4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BEC6-CCF3-6FBA-3794-F060C8A13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9F083-D0C1-7D2B-8199-0AB4C5E7A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3968" y="573881"/>
            <a:ext cx="4483737" cy="43219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FAA90-4490-F780-5CDB-A807C88F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338009"/>
            <a:ext cx="5959901" cy="2358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2D24-B7CB-FD6D-BDEF-94BD176831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endParaRPr lang="en-GB" sz="1400" cap="none" dirty="0"/>
          </a:p>
          <a:p>
            <a:endParaRPr lang="en-GB" dirty="0"/>
          </a:p>
        </p:txBody>
      </p:sp>
      <p:pic>
        <p:nvPicPr>
          <p:cNvPr id="5" name="Picture 4" descr="A close-up of a barbed wire fence&#10;&#10;Description automatically generated">
            <a:extLst>
              <a:ext uri="{FF2B5EF4-FFF2-40B4-BE49-F238E27FC236}">
                <a16:creationId xmlns:a16="http://schemas.microsoft.com/office/drawing/2014/main" id="{C72EAAFF-3582-6F8F-7839-A8B18B54B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5" y="0"/>
            <a:ext cx="91602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5BA5-F295-25A4-2016-56DA73BC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38CA71-E45A-9F4B-BE3A-DADE34896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3968" y="573881"/>
            <a:ext cx="4483737" cy="43219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478F2-4D4C-7667-D3F2-6868E16B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04" y="338009"/>
            <a:ext cx="5959901" cy="235872"/>
          </a:xfrm>
        </p:spPr>
        <p:txBody>
          <a:bodyPr/>
          <a:lstStyle/>
          <a:p>
            <a:r>
              <a:rPr lang="en-GB" dirty="0"/>
              <a:t>panellists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0086A-C182-91CD-55DF-58A4D7CD2FEB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343704" y="1006079"/>
            <a:ext cx="8548775" cy="3591000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tabLst>
                <a:tab pos="457200" algn="l"/>
              </a:tabLst>
            </a:pPr>
            <a:endParaRPr lang="en-GB" sz="2300" cap="none" dirty="0"/>
          </a:p>
          <a:p>
            <a:pPr fontAlgn="base">
              <a:spcBef>
                <a:spcPts val="600"/>
              </a:spcBef>
            </a:pPr>
            <a:r>
              <a:rPr lang="en-GB" sz="1400" b="1" cap="none" dirty="0"/>
              <a:t>Moderator: </a:t>
            </a:r>
            <a:r>
              <a:rPr lang="en-GB" sz="1400" cap="none" dirty="0"/>
              <a:t>	</a:t>
            </a:r>
            <a:r>
              <a:rPr lang="en-GB" sz="1400" b="1" cap="none" dirty="0"/>
              <a:t>Richard Neylon </a:t>
            </a:r>
          </a:p>
          <a:p>
            <a:pPr fontAlgn="base">
              <a:spcBef>
                <a:spcPts val="600"/>
              </a:spcBef>
            </a:pPr>
            <a:endParaRPr lang="en-GB" sz="1400" b="1" cap="none" dirty="0"/>
          </a:p>
          <a:p>
            <a:pPr fontAlgn="base">
              <a:spcBef>
                <a:spcPts val="600"/>
              </a:spcBef>
            </a:pPr>
            <a:r>
              <a:rPr lang="en-GB" sz="1400" b="1" cap="none" dirty="0"/>
              <a:t>Panellists: 	Rafael Zelesco Barretto</a:t>
            </a:r>
            <a:r>
              <a:rPr lang="en-GB" sz="1400" cap="none" dirty="0"/>
              <a:t> </a:t>
            </a:r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Assistant Professor in International Law, Brazilian Naval War College, Rio de Janeiro</a:t>
            </a:r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</a:t>
            </a:r>
            <a:r>
              <a:rPr lang="en-GB" sz="1400" b="1" cap="none" dirty="0"/>
              <a:t>Rita Feodrippe</a:t>
            </a:r>
            <a:r>
              <a:rPr lang="en-GB" sz="1400" cap="none" dirty="0"/>
              <a:t> </a:t>
            </a:r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Dry Bulk Shipping Manager, Vale Base Metals, Rio de Janeiro		</a:t>
            </a:r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</a:t>
            </a:r>
            <a:r>
              <a:rPr lang="en-GB" sz="1400" b="1" cap="none" dirty="0"/>
              <a:t>Nick Shaw</a:t>
            </a:r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CEO of the International Group of P&amp;I Clubs, London</a:t>
            </a:r>
          </a:p>
          <a:p>
            <a:pPr fontAlgn="base">
              <a:spcBef>
                <a:spcPts val="600"/>
              </a:spcBef>
            </a:pPr>
            <a:r>
              <a:rPr lang="en-GB" sz="1400" b="1" cap="none" dirty="0"/>
              <a:t>		Pietro Palandri</a:t>
            </a:r>
            <a:r>
              <a:rPr lang="en-GB" sz="1400" cap="none" dirty="0"/>
              <a:t> </a:t>
            </a:r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</a:t>
            </a:r>
            <a:r>
              <a:rPr lang="it-IT" sz="1400" cap="none" dirty="0"/>
              <a:t>Senior Partner, Studio Legale Mordiglia, Genoa</a:t>
            </a:r>
            <a:endParaRPr lang="en-GB" sz="1400" cap="none" dirty="0"/>
          </a:p>
          <a:p>
            <a:pPr fontAlgn="base">
              <a:spcBef>
                <a:spcPts val="600"/>
              </a:spcBef>
            </a:pPr>
            <a:r>
              <a:rPr lang="en-GB" sz="1400" cap="none" dirty="0"/>
              <a:t>			 </a:t>
            </a:r>
          </a:p>
          <a:p>
            <a:pPr lvl="0" algn="just">
              <a:lnSpc>
                <a:spcPct val="100000"/>
              </a:lnSpc>
              <a:spcAft>
                <a:spcPts val="300"/>
              </a:spcAft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1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3B150-F7D1-77FD-E29F-584050FF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E429-0121-1545-DF18-C45DE2B51CC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55576" y="2114334"/>
            <a:ext cx="4023000" cy="3590925"/>
          </a:xfrm>
        </p:spPr>
        <p:txBody>
          <a:bodyPr anchor="t">
            <a:normAutofit/>
          </a:bodyPr>
          <a:lstStyle/>
          <a:p>
            <a:r>
              <a:rPr lang="en-GB" cap="none" dirty="0"/>
              <a:t>Richard NEYLON (Chair) [UK]</a:t>
            </a:r>
          </a:p>
          <a:p>
            <a:r>
              <a:rPr lang="en-GB" cap="none" dirty="0"/>
              <a:t>Emeka AKABOGU [Nigeria]</a:t>
            </a:r>
          </a:p>
          <a:p>
            <a:r>
              <a:rPr lang="en-GB" cap="none" dirty="0"/>
              <a:t>Robin BOWLEY [Australia &amp; New Zealand]</a:t>
            </a:r>
          </a:p>
          <a:p>
            <a:r>
              <a:rPr lang="en-GB" cap="none" dirty="0"/>
              <a:t>Charles BUSS [UK]</a:t>
            </a:r>
          </a:p>
          <a:p>
            <a:r>
              <a:rPr lang="en-GB" cap="none" dirty="0"/>
              <a:t>Patrick GRIGGS [UK]</a:t>
            </a:r>
          </a:p>
          <a:p>
            <a:r>
              <a:rPr lang="en-GB" cap="none" dirty="0"/>
              <a:t>Simone HÄDERLE INGEBERG [Norway]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041391-A249-D874-0A85-AB28F1E23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91A8A-6247-137E-5565-4828253D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842" y="338009"/>
            <a:ext cx="3510863" cy="216000"/>
          </a:xfrm>
        </p:spPr>
        <p:txBody>
          <a:bodyPr anchor="t">
            <a:normAutofit/>
          </a:bodyPr>
          <a:lstStyle/>
          <a:p>
            <a:r>
              <a:rPr lang="en-GB" sz="1500" dirty="0"/>
              <a:t>Members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49045A0-840D-9393-D4FF-BF92367381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032195" y="4725001"/>
            <a:ext cx="1079610" cy="180635"/>
          </a:xfrm>
        </p:spPr>
        <p:txBody>
          <a:bodyPr/>
          <a:lstStyle/>
          <a:p>
            <a:pPr>
              <a:spcAft>
                <a:spcPts val="600"/>
              </a:spcAft>
            </a:pPr>
            <a:fld id="{7DAB47CC-2047-4FFE-9F3B-6C9AB62C3816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FD000-9224-D9A4-C18E-4A83CF583CE8}"/>
              </a:ext>
            </a:extLst>
          </p:cNvPr>
          <p:cNvSpPr txBox="1"/>
          <p:nvPr/>
        </p:nvSpPr>
        <p:spPr>
          <a:xfrm>
            <a:off x="4860032" y="2081628"/>
            <a:ext cx="45720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Wan HILWANIE ARIFF [Malaysia]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John KIMBALL [USA]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Lene-Camilla NORDLIE [Norway]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Pietro PALANDRI [Italy]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Ian RALBY [USA]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Michelle WIESE BOCKMANN [UK]</a:t>
            </a:r>
          </a:p>
          <a:p>
            <a:pPr algn="l"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B9741-A99D-8E3C-E670-096AFEBEA5DE}"/>
              </a:ext>
            </a:extLst>
          </p:cNvPr>
          <p:cNvSpPr txBox="1"/>
          <p:nvPr/>
        </p:nvSpPr>
        <p:spPr>
          <a:xfrm>
            <a:off x="1475656" y="976362"/>
            <a:ext cx="6192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cap="none" dirty="0">
                <a:solidFill>
                  <a:srgbClr val="002060"/>
                </a:solidFill>
              </a:rPr>
              <a:t>International Working Group on Piracy, Seizure, Maritime Violence and Fraudulent Activity</a:t>
            </a:r>
          </a:p>
        </p:txBody>
      </p:sp>
    </p:spTree>
    <p:extLst>
      <p:ext uri="{BB962C8B-B14F-4D97-AF65-F5344CB8AC3E}">
        <p14:creationId xmlns:p14="http://schemas.microsoft.com/office/powerpoint/2010/main" val="94927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E769D-90A6-BEB3-5B03-5635301EB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1E4D0-ED59-9156-094C-563FB3CB9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3968" y="573881"/>
            <a:ext cx="4483737" cy="43219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0A0C9-B419-A0B2-1A0C-7A2F79FE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04" y="338009"/>
            <a:ext cx="5959901" cy="235872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2E4FA-A6E9-FDA8-526E-A869213E937D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en-GB" sz="1700" b="1" cap="none" dirty="0"/>
              <a:t>The Weaponisation of Sea Routes: Is Shipping in the Firing Line? </a:t>
            </a:r>
          </a:p>
          <a:p>
            <a:pPr marL="342900" lvl="0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endParaRPr lang="en-GB" sz="2300" cap="none" dirty="0"/>
          </a:p>
          <a:p>
            <a:pPr marL="342900" lvl="0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cap="none" dirty="0"/>
              <a:t>Crew</a:t>
            </a:r>
          </a:p>
          <a:p>
            <a:pPr marL="342900" lvl="0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cap="none" dirty="0"/>
              <a:t>Lessons learned from recent conflict zones:</a:t>
            </a:r>
          </a:p>
          <a:p>
            <a:pPr marL="702900" lvl="4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cap="none" dirty="0"/>
              <a:t>Russia / Ukraine</a:t>
            </a:r>
          </a:p>
          <a:p>
            <a:pPr marL="702900" lvl="4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/>
              <a:t>Houthis, </a:t>
            </a:r>
            <a:r>
              <a:rPr lang="en-GB" sz="1800" cap="none" dirty="0"/>
              <a:t>Red Sea</a:t>
            </a:r>
          </a:p>
          <a:p>
            <a:pPr marL="342900" lvl="2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Seizure of vessels / hostile boardings </a:t>
            </a:r>
            <a:endParaRPr lang="en-GB" sz="1800" cap="none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cap="none" dirty="0"/>
              <a:t>Strait of Hormuz</a:t>
            </a:r>
          </a:p>
          <a:p>
            <a:pPr marL="342900" lvl="0" indent="-342900" algn="just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cap="none" dirty="0"/>
              <a:t>A changing world order?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3757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CE990-416C-0BF5-3B0C-F91B468ED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arbed wire fence&#10;&#10;Description automatically generated">
            <a:extLst>
              <a:ext uri="{FF2B5EF4-FFF2-40B4-BE49-F238E27FC236}">
                <a16:creationId xmlns:a16="http://schemas.microsoft.com/office/drawing/2014/main" id="{0B0B7E04-0BC3-DCC5-F28E-2BAED3153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5AB6E6-C88D-0B59-74E7-F7F753D808A4}"/>
              </a:ext>
            </a:extLst>
          </p:cNvPr>
          <p:cNvSpPr txBox="1">
            <a:spLocks/>
          </p:cNvSpPr>
          <p:nvPr/>
        </p:nvSpPr>
        <p:spPr>
          <a:xfrm>
            <a:off x="538010" y="2267398"/>
            <a:ext cx="7920880" cy="59238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Q&amp;A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32EA00A0-344F-6124-2CD5-6FC013691790}"/>
              </a:ext>
            </a:extLst>
          </p:cNvPr>
          <p:cNvSpPr txBox="1">
            <a:spLocks/>
          </p:cNvSpPr>
          <p:nvPr/>
        </p:nvSpPr>
        <p:spPr>
          <a:xfrm>
            <a:off x="1143000" y="3162748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3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344E2-414F-C541-DDB0-CEF138FB2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FF893FF-A4BF-4BE5-902A-C341B8FDDF55}"/>
              </a:ext>
            </a:extLst>
          </p:cNvPr>
          <p:cNvSpPr txBox="1">
            <a:spLocks/>
          </p:cNvSpPr>
          <p:nvPr/>
        </p:nvSpPr>
        <p:spPr>
          <a:xfrm>
            <a:off x="5652120" y="3075806"/>
            <a:ext cx="3744416" cy="120397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Richard Neylon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HFW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Partner, Head of Complex Environments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richard.neylon@hfw.com</a:t>
            </a:r>
            <a:endParaRPr kumimoji="0" lang="en-GB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M: +44 (0)7786 266 919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A5B5891-5E99-8082-9F82-5E83AA21903B}"/>
              </a:ext>
            </a:extLst>
          </p:cNvPr>
          <p:cNvSpPr txBox="1">
            <a:spLocks/>
          </p:cNvSpPr>
          <p:nvPr/>
        </p:nvSpPr>
        <p:spPr>
          <a:xfrm>
            <a:off x="3203849" y="1419622"/>
            <a:ext cx="2880320" cy="108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54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/>
              <a:t>Thank you </a:t>
            </a:r>
          </a:p>
        </p:txBody>
      </p:sp>
      <p:pic>
        <p:nvPicPr>
          <p:cNvPr id="9" name="Picture 4" descr="LinkedIn logo PNG">
            <a:extLst>
              <a:ext uri="{FF2B5EF4-FFF2-40B4-BE49-F238E27FC236}">
                <a16:creationId xmlns:a16="http://schemas.microsoft.com/office/drawing/2014/main" id="{2FA3E0AC-8013-623E-5C68-A4C9236F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25576"/>
            <a:ext cx="439572" cy="4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9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VALID" val="True"/>
  <p:tag name="SECTOR" val="Shipping"/>
  <p:tag name="SECTORTEXT" val="Shipping"/>
  <p:tag name="SECTORIMAGE" val="Ship.jpg"/>
  <p:tag name="PRESENTATIONLOGO" val="HFW"/>
  <p:tag name="PRESENTATIONVERSION" val="1.16"/>
  <p:tag name="ACADEMYIMAG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Content Placeholde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Content Placeholder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Content Placeholder 6"/>
</p:tagLst>
</file>

<file path=ppt/theme/theme1.xml><?xml version="1.0" encoding="utf-8"?>
<a:theme xmlns:a="http://schemas.openxmlformats.org/drawingml/2006/main" name="Orang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76D8171-4889-4CFB-B6C4-CE77B8B36606}"/>
    </a:ext>
  </a:extLst>
</a:theme>
</file>

<file path=ppt/theme/theme10.xml><?xml version="1.0" encoding="utf-8"?>
<a:theme xmlns:a="http://schemas.openxmlformats.org/drawingml/2006/main" name="1_Dark blu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BEA78B8-D031-47EB-93AA-46CAA0A26833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BEA78B8-D031-47EB-93AA-46CAA0A26833}"/>
    </a:ext>
  </a:extLst>
</a:theme>
</file>

<file path=ppt/theme/theme3.xml><?xml version="1.0" encoding="utf-8"?>
<a:theme xmlns:a="http://schemas.openxmlformats.org/drawingml/2006/main" name="Light blu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8DF3189A-712B-4C14-9555-B246D9E571E8}"/>
    </a:ext>
  </a:extLst>
</a:theme>
</file>

<file path=ppt/theme/theme4.xml><?xml version="1.0" encoding="utf-8"?>
<a:theme xmlns:a="http://schemas.openxmlformats.org/drawingml/2006/main" name="Green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B7CAB05D-BE78-4A86-B1C6-F3710FFCAE03}"/>
    </a:ext>
  </a:extLst>
</a:theme>
</file>

<file path=ppt/theme/theme5.xml><?xml version="1.0" encoding="utf-8"?>
<a:theme xmlns:a="http://schemas.openxmlformats.org/drawingml/2006/main" name="Orange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BFA0516A-082B-4F7B-8F46-35BD1F61ECA7}"/>
    </a:ext>
  </a:extLst>
</a:theme>
</file>

<file path=ppt/theme/theme6.xml><?xml version="1.0" encoding="utf-8"?>
<a:theme xmlns:a="http://schemas.openxmlformats.org/drawingml/2006/main" name="Dark blue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D1A876F-AD2B-4525-96A4-D22F428BC4CD}"/>
    </a:ext>
  </a:extLst>
</a:theme>
</file>

<file path=ppt/theme/theme7.xml><?xml version="1.0" encoding="utf-8"?>
<a:theme xmlns:a="http://schemas.openxmlformats.org/drawingml/2006/main" name="Light blue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EF307C3C-FD2F-4144-BB92-FF2CB8F73FA9}"/>
    </a:ext>
  </a:extLst>
</a:theme>
</file>

<file path=ppt/theme/theme8.xml><?xml version="1.0" encoding="utf-8"?>
<a:theme xmlns:a="http://schemas.openxmlformats.org/drawingml/2006/main" name="Green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2938A943-7B4B-40B4-AF59-03ECF9F18666}"/>
    </a:ext>
  </a:extLst>
</a:theme>
</file>

<file path=ppt/theme/theme9.xml><?xml version="1.0" encoding="utf-8"?>
<a:theme xmlns:a="http://schemas.openxmlformats.org/drawingml/2006/main" name="Covers">
  <a:themeElements>
    <a:clrScheme name="HFW Dark Blue">
      <a:dk1>
        <a:srgbClr val="48525A"/>
      </a:dk1>
      <a:lt1>
        <a:srgbClr val="FFFFFF"/>
      </a:lt1>
      <a:dk2>
        <a:srgbClr val="00205B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3B9FE59D-C83E-4745-94DD-4975170CB448}"/>
    </a:ext>
  </a:extLst>
</a:theme>
</file>

<file path=customXML/item.xml><?xml version="1.0" encoding="utf-8"?>
<properties xmlns="http://www.imanage.com/work/xmlschema">
  <documentid>EMEA!169448501.1</documentid>
  <senderid>RMN</senderid>
  <senderemail>RICHARD.NEYLON@HFW.COM</senderemail>
  <lastmodified>2026-05-14T15:18:38.0000000-03:00</lastmodified>
  <database>EMEA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>HFW presentation v1</Template>
  <TotalTime>2094</TotalTime>
  <Words>318</Words>
  <Application>Microsoft Office PowerPoint</Application>
  <PresentationFormat>On-screen Show (16:9)</PresentationFormat>
  <Paragraphs>68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Wingdings</vt:lpstr>
      <vt:lpstr>Orange</vt:lpstr>
      <vt:lpstr>Dark blue</vt:lpstr>
      <vt:lpstr>Light blue</vt:lpstr>
      <vt:lpstr>Green</vt:lpstr>
      <vt:lpstr>Orange - No Logo</vt:lpstr>
      <vt:lpstr>Dark blue - No Logo</vt:lpstr>
      <vt:lpstr>Light blue - No Logo</vt:lpstr>
      <vt:lpstr>Green - No Logo</vt:lpstr>
      <vt:lpstr>Covers</vt:lpstr>
      <vt:lpstr>1_Dark blue</vt:lpstr>
      <vt:lpstr>PowerPoint Presentation</vt:lpstr>
      <vt:lpstr>PowerPoint Presentation</vt:lpstr>
      <vt:lpstr>PowerPoint Presentation</vt:lpstr>
      <vt:lpstr>panellists</vt:lpstr>
      <vt:lpstr>Members</vt:lpstr>
      <vt:lpstr>topics</vt:lpstr>
      <vt:lpstr>PowerPoint Presentation</vt:lpstr>
      <vt:lpstr>PowerPoint Presentation</vt:lpstr>
    </vt:vector>
  </TitlesOfParts>
  <Company>HFW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Poppy Flury</dc:creator>
  <cp:lastModifiedBy>Richard Neylon</cp:lastModifiedBy>
  <cp:revision>26</cp:revision>
  <cp:lastPrinted>2017-06-27T10:45:51Z</cp:lastPrinted>
  <dcterms:created xsi:type="dcterms:W3CDTF">2024-10-15T10:56:18Z</dcterms:created>
  <dcterms:modified xsi:type="dcterms:W3CDTF">2026-05-14T18:18:38Z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2.0</vt:lpwstr>
  </property>
</Properties>
</file>