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1" r:id="rId3"/>
    <p:sldId id="282" r:id="rId4"/>
    <p:sldId id="291" r:id="rId5"/>
    <p:sldId id="292" r:id="rId6"/>
    <p:sldId id="293" r:id="rId7"/>
    <p:sldId id="296" r:id="rId8"/>
    <p:sldId id="295" r:id="rId9"/>
    <p:sldId id="294" r:id="rId10"/>
    <p:sldId id="268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E0"/>
    <a:srgbClr val="007DB8"/>
    <a:srgbClr val="00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5837" autoAdjust="0"/>
  </p:normalViewPr>
  <p:slideViewPr>
    <p:cSldViewPr snapToGrid="0" snapToObjects="1">
      <p:cViewPr varScale="1">
        <p:scale>
          <a:sx n="103" d="100"/>
          <a:sy n="103" d="100"/>
        </p:scale>
        <p:origin x="18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CF6F6-046C-8048-8A12-4C9016EBC15B}" type="datetimeFigureOut">
              <a:rPr lang="en-US" smtClean="0"/>
              <a:t>4/30/26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C6340-5EBC-C34E-A87E-AA1D6A83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3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6340-5EBC-C34E-A87E-AA1D6A83A7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70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6340-5EBC-C34E-A87E-AA1D6A83A7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52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6340-5EBC-C34E-A87E-AA1D6A83A7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14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6340-5EBC-C34E-A87E-AA1D6A83A7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35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8C2AF-5071-04B5-EC9B-02055C3B7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AE9437-8C9D-1468-A5E4-DDE72479CD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398F03-DF76-0B5B-7654-76C4C9EA3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D7159-C5CF-089D-D715-66401C7D36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6340-5EBC-C34E-A87E-AA1D6A83A7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0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08443-4FD8-C806-CD25-82814D37A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985789-CE89-3AF4-1C89-2BDC72599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4497E1-8890-F14D-74FE-A1A9ED395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712D1-3B23-0B36-9C5D-BED91EBDF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6340-5EBC-C34E-A87E-AA1D6A83A7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22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132EF-BC71-CA22-1093-FF4131D2E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82F50C-41B3-CA62-F654-A8AA1F4950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505B93-45F0-973E-F1B6-7DF66CE82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7BCBD-0E2E-4728-8D7A-4B43E81F2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6340-5EBC-C34E-A87E-AA1D6A83A7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75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C56E1-06FE-DD81-1C3C-8F900799E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C41B07-3D96-B89E-3155-3049D571B3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553DBD-DC83-85B3-5686-E6C9CEA3F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1B8F3-6E6E-1F9A-B0AA-1B23D32AE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6340-5EBC-C34E-A87E-AA1D6A83A7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06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344AA-B484-7B45-B404-5EA67789F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B253C9-D97F-34AF-4D0D-A90B8ED762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4BE141-6F11-4E21-767F-0C33E02AF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6BD6C-12F3-78E3-D825-65CC31E12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6340-5EBC-C34E-A87E-AA1D6A83A7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06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23F1F-14A6-00FE-0CE6-A0662F7CB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76E33B-C245-EEEE-0466-3D8394CB98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F6586B-E509-9D3A-35E1-382D3C0AA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AF533-F297-46C3-D9DC-32BE38E59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6340-5EBC-C34E-A87E-AA1D6A83A7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8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D2078-EE7A-2C74-3D23-171D618BF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FCF5FC-474E-28D6-0259-7DB3B05917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A51404-F501-808D-BA87-44FE13BD6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AA875-B6AE-CAAC-5139-994413C85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6340-5EBC-C34E-A87E-AA1D6A83A7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4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7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8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4/30/26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7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4/30/26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6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4/30/26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4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4/30/26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4/30/26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4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4/30/26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7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05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re.eur.nl/en/publications/maritime-insolvency-the-administration-of-maritime-security-inter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warren.dewaegh@uct.ac.za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S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8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0483" y="2768745"/>
            <a:ext cx="5614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yCMI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Panel – CMI Colloquium Rio 2026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217" y="1917948"/>
            <a:ext cx="8248652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300" dirty="0">
                <a:solidFill>
                  <a:srgbClr val="00A3E0"/>
                </a:solidFill>
                <a:latin typeface="Arial"/>
                <a:cs typeface="Arial"/>
              </a:rPr>
              <a:t>Maritime Insolvency in an Era of Geopolitical Fragmentation</a:t>
            </a:r>
          </a:p>
          <a:p>
            <a:pPr algn="ctr">
              <a:lnSpc>
                <a:spcPct val="90000"/>
              </a:lnSpc>
            </a:pPr>
            <a:r>
              <a:rPr lang="en-US" sz="2000" i="1" dirty="0">
                <a:solidFill>
                  <a:srgbClr val="00A3E0"/>
                </a:solidFill>
                <a:latin typeface="Arial"/>
                <a:cs typeface="Arial"/>
              </a:rPr>
              <a:t>Unique Maritime Risks and International Judicial Cooperation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70483" y="3147104"/>
            <a:ext cx="20500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14 May 2026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4348" y="4769314"/>
            <a:ext cx="7305865" cy="886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Senior Lecturer 	</a:t>
            </a: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Shipping Law Unit</a:t>
            </a: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Commercial Law Department</a:t>
            </a:r>
          </a:p>
          <a:p>
            <a:pPr>
              <a:lnSpc>
                <a:spcPct val="120000"/>
              </a:lnSpc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349" y="4473927"/>
            <a:ext cx="2155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A3E0"/>
                </a:solidFill>
                <a:latin typeface="Arial"/>
                <a:cs typeface="Arial"/>
              </a:rPr>
              <a:t>Dr Warren de Waegh</a:t>
            </a:r>
          </a:p>
        </p:txBody>
      </p:sp>
      <p:pic>
        <p:nvPicPr>
          <p:cNvPr id="9" name="Picture 8" descr="SLIDE-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6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S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86" cy="6858000"/>
          </a:xfrm>
          <a:prstGeom prst="rect">
            <a:avLst/>
          </a:prstGeom>
        </p:spPr>
      </p:pic>
      <p:pic>
        <p:nvPicPr>
          <p:cNvPr id="7" name="Picture 6" descr="SLIDE-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DB5893-5426-9731-F160-0ADA2FA6A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56" y="605152"/>
            <a:ext cx="5346700" cy="3162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CEE3D1-E6D5-B351-25D8-0326925FC418}"/>
              </a:ext>
            </a:extLst>
          </p:cNvPr>
          <p:cNvSpPr txBox="1"/>
          <p:nvPr/>
        </p:nvSpPr>
        <p:spPr>
          <a:xfrm>
            <a:off x="167546" y="3905951"/>
            <a:ext cx="54407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Warren de Waegh, '"The Case for Cooperative Territoriality" in Maritime Insolvency’ </a:t>
            </a:r>
          </a:p>
          <a:p>
            <a:r>
              <a:rPr lang="en-US" sz="1200" dirty="0"/>
              <a:t>(2026) 50 Tul Mar LJ 77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A2B6C6-C189-4CB7-9D4D-4B788D8E1291}"/>
              </a:ext>
            </a:extLst>
          </p:cNvPr>
          <p:cNvSpPr txBox="1"/>
          <p:nvPr/>
        </p:nvSpPr>
        <p:spPr>
          <a:xfrm>
            <a:off x="2573219" y="5490805"/>
            <a:ext cx="6666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Open access: </a:t>
            </a:r>
          </a:p>
          <a:p>
            <a:pPr algn="ctr"/>
            <a:r>
              <a:rPr lang="en-US" sz="1200" dirty="0">
                <a:hlinkClick r:id="rId6"/>
              </a:rPr>
              <a:t>https://pure.eur.nl/en/publications/maritime-insolvency-the-administration-of-maritime-security-inter/</a:t>
            </a:r>
            <a:r>
              <a:rPr lang="en-US" sz="12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615450-F9E5-CDB3-EE62-BCE59ADAC30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1432"/>
          <a:stretch>
            <a:fillRect/>
          </a:stretch>
        </p:blipFill>
        <p:spPr>
          <a:xfrm>
            <a:off x="5496685" y="1591831"/>
            <a:ext cx="3608172" cy="396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06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C7867-4A5F-0CDE-0569-5B21F1A2B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S-02.jpg">
            <a:extLst>
              <a:ext uri="{FF2B5EF4-FFF2-40B4-BE49-F238E27FC236}">
                <a16:creationId xmlns:a16="http://schemas.microsoft.com/office/drawing/2014/main" id="{E316D6A2-4F81-89D1-0196-79BF5055D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0"/>
            <a:ext cx="9180000" cy="68856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546C9C-3AA9-7DEC-0242-CCFF3F18E9B6}"/>
              </a:ext>
            </a:extLst>
          </p:cNvPr>
          <p:cNvSpPr/>
          <p:nvPr/>
        </p:nvSpPr>
        <p:spPr>
          <a:xfrm>
            <a:off x="514349" y="2545551"/>
            <a:ext cx="67258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bg1"/>
                </a:solidFill>
                <a:latin typeface="Arial"/>
                <a:cs typeface="Arial"/>
              </a:rPr>
              <a:t>Thank you for your attention!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8" name="Picture 7" descr="SLIDE-03.jpg">
            <a:extLst>
              <a:ext uri="{FF2B5EF4-FFF2-40B4-BE49-F238E27FC236}">
                <a16:creationId xmlns:a16="http://schemas.microsoft.com/office/drawing/2014/main" id="{C43C86F9-33DD-B75B-AA08-CF0104CF8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DE10FC-1686-EE8F-085C-3E19ED8B3C74}"/>
              </a:ext>
            </a:extLst>
          </p:cNvPr>
          <p:cNvSpPr/>
          <p:nvPr/>
        </p:nvSpPr>
        <p:spPr>
          <a:xfrm>
            <a:off x="302593" y="4000696"/>
            <a:ext cx="782676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kern="600" spc="100" dirty="0">
                <a:solidFill>
                  <a:schemeClr val="bg1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warren.dewaegh@uct.ac.za</a:t>
            </a:r>
            <a:r>
              <a:rPr lang="en-US" sz="1600" kern="600" spc="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sz="1600" kern="600" spc="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1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F5617-867F-322A-75FC-1A74DD80E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S-02.jpg">
            <a:extLst>
              <a:ext uri="{FF2B5EF4-FFF2-40B4-BE49-F238E27FC236}">
                <a16:creationId xmlns:a16="http://schemas.microsoft.com/office/drawing/2014/main" id="{63C24D32-5665-ECA5-79A4-3E7AD82B2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0"/>
            <a:ext cx="9180000" cy="68856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67EB6F-FBA0-33C2-212F-227DFE9AC8A2}"/>
              </a:ext>
            </a:extLst>
          </p:cNvPr>
          <p:cNvSpPr/>
          <p:nvPr/>
        </p:nvSpPr>
        <p:spPr>
          <a:xfrm>
            <a:off x="658618" y="766178"/>
            <a:ext cx="782676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kern="600" spc="100" dirty="0">
                <a:solidFill>
                  <a:schemeClr val="bg1"/>
                </a:solidFill>
                <a:latin typeface="Arial"/>
                <a:cs typeface="Arial"/>
              </a:rPr>
              <a:t>Outline</a:t>
            </a:r>
            <a:endParaRPr lang="en-US" sz="3000" kern="600" spc="100" dirty="0">
              <a:solidFill>
                <a:schemeClr val="bg1"/>
              </a:solidFill>
            </a:endParaRPr>
          </a:p>
        </p:txBody>
      </p:sp>
      <p:pic>
        <p:nvPicPr>
          <p:cNvPr id="8" name="Picture 7" descr="SLIDE-03.jpg">
            <a:extLst>
              <a:ext uri="{FF2B5EF4-FFF2-40B4-BE49-F238E27FC236}">
                <a16:creationId xmlns:a16="http://schemas.microsoft.com/office/drawing/2014/main" id="{7F6EA14C-507B-3E18-349A-9FA64177C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E835B9-D9B1-EFDA-694A-EED0B0C09A16}"/>
              </a:ext>
            </a:extLst>
          </p:cNvPr>
          <p:cNvSpPr txBox="1"/>
          <p:nvPr/>
        </p:nvSpPr>
        <p:spPr>
          <a:xfrm>
            <a:off x="325660" y="1409792"/>
            <a:ext cx="8633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Maritime insolvency in current times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maritime risks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Territoriality as starting point 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Judicial cooperation for a coordinated response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forward</a:t>
            </a:r>
          </a:p>
        </p:txBody>
      </p:sp>
    </p:spTree>
    <p:extLst>
      <p:ext uri="{BB962C8B-B14F-4D97-AF65-F5344CB8AC3E}">
        <p14:creationId xmlns:p14="http://schemas.microsoft.com/office/powerpoint/2010/main" val="280865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3475F-4A83-6E0E-2266-9907724C9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03.jpg">
            <a:extLst>
              <a:ext uri="{FF2B5EF4-FFF2-40B4-BE49-F238E27FC236}">
                <a16:creationId xmlns:a16="http://schemas.microsoft.com/office/drawing/2014/main" id="{62C89F5A-993B-6559-76B6-ED5486217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5B99F4-5BB2-3E36-E942-1596538DB595}"/>
              </a:ext>
            </a:extLst>
          </p:cNvPr>
          <p:cNvSpPr txBox="1"/>
          <p:nvPr/>
        </p:nvSpPr>
        <p:spPr>
          <a:xfrm>
            <a:off x="130629" y="1150300"/>
            <a:ext cx="90125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insolvency of shipping companies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crisis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challenging administration of maritime insolvencies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of the art 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maritime insolvencies 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(see notably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Athanassiou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Davies; diss.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Göretzlehner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diss. Xu)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date 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legislative action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C7483D-068B-AF34-D590-7E561F51E597}"/>
              </a:ext>
            </a:extLst>
          </p:cNvPr>
          <p:cNvSpPr/>
          <p:nvPr/>
        </p:nvSpPr>
        <p:spPr>
          <a:xfrm>
            <a:off x="687343" y="503137"/>
            <a:ext cx="672584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A3E0"/>
                </a:solidFill>
                <a:latin typeface="Arial"/>
                <a:cs typeface="Arial"/>
              </a:rPr>
              <a:t>1. Maritime insolvency in current times</a:t>
            </a:r>
            <a:endParaRPr lang="en-US" sz="2500" dirty="0">
              <a:solidFill>
                <a:srgbClr val="00A3E0"/>
              </a:solidFill>
            </a:endParaRPr>
          </a:p>
        </p:txBody>
      </p:sp>
      <p:pic>
        <p:nvPicPr>
          <p:cNvPr id="1028" name="Picture 4" descr="Hanjin Creditors Fighting Over Who Can Sell Shipping Containers - WSJ">
            <a:extLst>
              <a:ext uri="{FF2B5EF4-FFF2-40B4-BE49-F238E27FC236}">
                <a16:creationId xmlns:a16="http://schemas.microsoft.com/office/drawing/2014/main" id="{CC4257B2-80CC-ACFE-5036-335EC9354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18" y="3495866"/>
            <a:ext cx="3391047" cy="221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18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8330B-65D8-62A8-51FB-E0B7D9B74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03.jpg">
            <a:extLst>
              <a:ext uri="{FF2B5EF4-FFF2-40B4-BE49-F238E27FC236}">
                <a16:creationId xmlns:a16="http://schemas.microsoft.com/office/drawing/2014/main" id="{16990443-0806-B7BA-2C23-6735CE479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6E2336-9661-B40A-E100-0484C60487BE}"/>
              </a:ext>
            </a:extLst>
          </p:cNvPr>
          <p:cNvSpPr txBox="1"/>
          <p:nvPr/>
        </p:nvSpPr>
        <p:spPr>
          <a:xfrm>
            <a:off x="0" y="1150300"/>
            <a:ext cx="9144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Territoriality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maritime enforcement procedures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Ship arrests following the </a:t>
            </a:r>
            <a:r>
              <a:rPr lang="en-US" sz="2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of the ship</a:t>
            </a:r>
          </a:p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</a:p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Universalism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cross-border insolvency law</a:t>
            </a:r>
          </a:p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Insolvency proceedings following the 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main interests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of the debtor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à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Particularly problematic for 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maritime liens and ship mortgages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credit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the ship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en-US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the ship and maritime trade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and efficient administration</a:t>
            </a:r>
            <a:r>
              <a:rPr lang="en-US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the maritime insolvency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843BD5-B7C9-A62A-A3A2-CE88E8FBAB3D}"/>
              </a:ext>
            </a:extLst>
          </p:cNvPr>
          <p:cNvSpPr/>
          <p:nvPr/>
        </p:nvSpPr>
        <p:spPr>
          <a:xfrm>
            <a:off x="687343" y="503137"/>
            <a:ext cx="672584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A3E0"/>
                </a:solidFill>
                <a:latin typeface="Arial"/>
                <a:cs typeface="Arial"/>
              </a:rPr>
              <a:t>2. Unique maritime risks: basics</a:t>
            </a:r>
            <a:endParaRPr lang="en-US" sz="2500" dirty="0">
              <a:solidFill>
                <a:srgbClr val="00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5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E4AE1-F309-0779-967C-EB819159B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03.jpg">
            <a:extLst>
              <a:ext uri="{FF2B5EF4-FFF2-40B4-BE49-F238E27FC236}">
                <a16:creationId xmlns:a16="http://schemas.microsoft.com/office/drawing/2014/main" id="{5F90A5ED-F854-AEA6-1157-B8DEEC1A0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6551F1-9D25-6837-9C1E-17C261F04A8F}"/>
              </a:ext>
            </a:extLst>
          </p:cNvPr>
          <p:cNvSpPr txBox="1"/>
          <p:nvPr/>
        </p:nvSpPr>
        <p:spPr>
          <a:xfrm>
            <a:off x="255315" y="1051446"/>
            <a:ext cx="863337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Netherlands: </a:t>
            </a: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protection for maritime liens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Rb Arnhem 03-12-2008, ECLI:NL:RBARN:2008:BG6986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(X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Reederei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GmbH v FLB SPRL) </a:t>
            </a: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	cf.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Rb Rotterdam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vzr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29-04-2009, ECLI:NL:RBROT:2009:BL9093 (S&amp;S 2009, 122;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Hannes 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See also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in re Hanjin Shipping co, ltd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(2016) case no. 16-27041 (JKS) (US Bankruptcy Court 	District of New Jersey)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France: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maritime liens and ship mortgages protected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 Aix-en-Provence 29-06-2011 DMF 2012, 131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navire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Ital Roro 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	cf.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 Aix-en-Provence 7-12-2012 DMF 2014.236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Cachard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navire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Michele Iuliano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See also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Singapore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Natixis, Singapore Branch v Seshadri Rajagopalan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[2025] SGCA 29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Belgium: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extends to mere maritime claims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CA Antwerp 4-03-2009,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European Transport Law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2009, 256 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 Normed Istanbul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ex-Hannes 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)) 	CA Ghent, 7-07-2009, RHA 2010, 359 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 Pretty Flourish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See also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Yu v STX Pan Ocean Co Ltd (South Korea), in the matter of STX Pan Ocean Co 	Ltd (receivers appointed in South Korea)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[2013] FCA 680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DC037A-29A4-33C4-7D9A-5FC3377B37DC}"/>
              </a:ext>
            </a:extLst>
          </p:cNvPr>
          <p:cNvSpPr/>
          <p:nvPr/>
        </p:nvSpPr>
        <p:spPr>
          <a:xfrm>
            <a:off x="687343" y="503137"/>
            <a:ext cx="672584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A3E0"/>
                </a:solidFill>
                <a:latin typeface="Arial"/>
                <a:cs typeface="Arial"/>
              </a:rPr>
              <a:t>2. Unique maritime risks: diverging protection</a:t>
            </a:r>
            <a:endParaRPr lang="en-US" sz="2500" dirty="0">
              <a:solidFill>
                <a:srgbClr val="00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06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0D17C-E65A-30C9-43BB-C1C2ADFDF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03.jpg">
            <a:extLst>
              <a:ext uri="{FF2B5EF4-FFF2-40B4-BE49-F238E27FC236}">
                <a16:creationId xmlns:a16="http://schemas.microsoft.com/office/drawing/2014/main" id="{9C644DFF-C16D-E120-D9B0-8C5FF3587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7DE68D-708F-E941-D1A5-4B513519FBF9}"/>
              </a:ext>
            </a:extLst>
          </p:cNvPr>
          <p:cNvSpPr txBox="1"/>
          <p:nvPr/>
        </p:nvSpPr>
        <p:spPr>
          <a:xfrm>
            <a:off x="0" y="1076661"/>
            <a:ext cx="9144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Territorial protection for rights </a:t>
            </a:r>
            <a:r>
              <a:rPr lang="en-US" sz="2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rem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widely accepted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Art. 8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European Insolvency Regulation (recast 2015)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UNCITRAL Model Law CBI, Guide to Enactment,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para 38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Default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 countries without international CBI regime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Maritime liens and mortgages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are rights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in rem 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&amp;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Territorial protection adequate: </a:t>
            </a: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continuation of ship arrests</a:t>
            </a: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 </a:t>
            </a: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Current state of law </a:t>
            </a:r>
            <a:r>
              <a:rPr lang="en-US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maladapted to mobile nature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à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Include maritime liens and mortgages 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under existing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 rem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protection grounds 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B2FE7D-3153-4624-62D7-7777451E42E6}"/>
              </a:ext>
            </a:extLst>
          </p:cNvPr>
          <p:cNvSpPr/>
          <p:nvPr/>
        </p:nvSpPr>
        <p:spPr>
          <a:xfrm>
            <a:off x="687343" y="503137"/>
            <a:ext cx="672584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A3E0"/>
                </a:solidFill>
                <a:latin typeface="Arial"/>
                <a:cs typeface="Arial"/>
              </a:rPr>
              <a:t>3. Territoriality as starting point</a:t>
            </a:r>
            <a:endParaRPr lang="en-US" sz="2500" dirty="0">
              <a:solidFill>
                <a:srgbClr val="00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6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5E6EB-3580-C31F-B837-05E18065F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03.jpg">
            <a:extLst>
              <a:ext uri="{FF2B5EF4-FFF2-40B4-BE49-F238E27FC236}">
                <a16:creationId xmlns:a16="http://schemas.microsoft.com/office/drawing/2014/main" id="{78664D28-6286-9737-3DB6-E71A58558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5CAE8E-4BBF-4302-AE5F-20E5AFBDD717}"/>
              </a:ext>
            </a:extLst>
          </p:cNvPr>
          <p:cNvSpPr txBox="1"/>
          <p:nvPr/>
        </p:nvSpPr>
        <p:spPr>
          <a:xfrm>
            <a:off x="0" y="1122827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Territorial protection for maritime liens and mortgages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Reduce impact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on operation of ship and maritime trade</a:t>
            </a:r>
          </a:p>
          <a:p>
            <a:pPr marL="342900" indent="-342900" algn="just">
              <a:buFont typeface="Wingdings" pitchFamily="2" charset="2"/>
              <a:buChar char="à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Most feasible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solution across CBI regimes</a:t>
            </a:r>
          </a:p>
          <a:p>
            <a:pPr marL="342900" indent="-342900" algn="just">
              <a:buFont typeface="Wingdings" pitchFamily="2" charset="2"/>
              <a:buChar char="à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Allow intervention of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insurers</a:t>
            </a:r>
          </a:p>
          <a:p>
            <a:pPr marL="342900" indent="-342900" algn="just">
              <a:buFont typeface="Wingdings" pitchFamily="2" charset="2"/>
              <a:buChar char="à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Beijing Convention and international recognition of effects of insolvency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algn="ctr">
              <a:buFont typeface="Wingdings" pitchFamily="2" charset="2"/>
              <a:buChar char="à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Territorial administration of maritime security interests 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also benefits general body of creditors &amp; debtor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CEEA57-9AF1-067E-F407-F861CA0FFD22}"/>
              </a:ext>
            </a:extLst>
          </p:cNvPr>
          <p:cNvSpPr/>
          <p:nvPr/>
        </p:nvSpPr>
        <p:spPr>
          <a:xfrm>
            <a:off x="687343" y="503137"/>
            <a:ext cx="672584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A3E0"/>
                </a:solidFill>
                <a:latin typeface="Arial"/>
                <a:cs typeface="Arial"/>
              </a:rPr>
              <a:t>3. Territoriality as starting point</a:t>
            </a:r>
            <a:endParaRPr lang="en-US" sz="2500" dirty="0">
              <a:solidFill>
                <a:srgbClr val="00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0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550DD-73F4-1ACA-3E0A-C42D06E2C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03.jpg">
            <a:extLst>
              <a:ext uri="{FF2B5EF4-FFF2-40B4-BE49-F238E27FC236}">
                <a16:creationId xmlns:a16="http://schemas.microsoft.com/office/drawing/2014/main" id="{912CAB63-A3A3-1499-9368-6296AB499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CE9C43-0A7B-F628-1650-25014B057266}"/>
              </a:ext>
            </a:extLst>
          </p:cNvPr>
          <p:cNvSpPr txBox="1"/>
          <p:nvPr/>
        </p:nvSpPr>
        <p:spPr>
          <a:xfrm>
            <a:off x="0" y="941719"/>
            <a:ext cx="9143999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Risk of strict territoriality =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uncoordinated administration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Territoriality as “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grab rule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” (see Westbrook 2005)</a:t>
            </a:r>
          </a:p>
          <a:p>
            <a:pPr lvl="1"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algn="just">
              <a:buFont typeface="Wingdings" pitchFamily="2" charset="2"/>
              <a:buChar char="à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Hedged by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international cooperation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between courts and insolvency practitioners: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Art. 41- 44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European Insolvency Regulation (recast 2015)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UNCITRAL Model Law CBI,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Preamble (a):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“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promote cooperation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algn="ctr">
              <a:buFont typeface="Wingdings" pitchFamily="2" charset="2"/>
              <a:buChar char="à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Judicial cooperation championed by </a:t>
            </a:r>
          </a:p>
          <a:p>
            <a:pPr algn="ctr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2025 Judicial Insolvency Network (JIN)</a:t>
            </a:r>
          </a:p>
          <a:p>
            <a:pPr algn="ctr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Admiralty Guidelines</a:t>
            </a: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JIN Guidelines include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territorial safeguards for security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interests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1B8B4E-B86E-5708-4A30-A76016FE1D12}"/>
              </a:ext>
            </a:extLst>
          </p:cNvPr>
          <p:cNvSpPr/>
          <p:nvPr/>
        </p:nvSpPr>
        <p:spPr>
          <a:xfrm>
            <a:off x="687343" y="503137"/>
            <a:ext cx="829640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A3E0"/>
                </a:solidFill>
                <a:latin typeface="Arial"/>
                <a:cs typeface="Arial"/>
              </a:rPr>
              <a:t>4. Judicial cooperation for a coordinated response</a:t>
            </a:r>
            <a:endParaRPr lang="en-US" sz="2500" dirty="0">
              <a:solidFill>
                <a:srgbClr val="00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73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E8300-FBB1-4369-5E75-C5291E3DD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03.jpg">
            <a:extLst>
              <a:ext uri="{FF2B5EF4-FFF2-40B4-BE49-F238E27FC236}">
                <a16:creationId xmlns:a16="http://schemas.microsoft.com/office/drawing/2014/main" id="{E7410FF3-4BEC-D6ED-2055-74B43F999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6D7A53-B9F0-841A-7B00-3CD99ECD0E9A}"/>
              </a:ext>
            </a:extLst>
          </p:cNvPr>
          <p:cNvSpPr txBox="1"/>
          <p:nvPr/>
        </p:nvSpPr>
        <p:spPr>
          <a:xfrm>
            <a:off x="1" y="1063802"/>
            <a:ext cx="9144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Advancing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cooperative territoriality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(see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LoPucki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2000)</a:t>
            </a: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Multidimensional approach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needed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JIN Admiralty Guidelines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useful vehicle</a:t>
            </a:r>
          </a:p>
          <a:p>
            <a:pPr algn="just"/>
            <a:endParaRPr lang="en-US" sz="22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2200" i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Maritime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input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(CMI/NMLAs) on JIN Admiralty Guidelines advised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Monitoring of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pending developments in cross-border insolvency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law: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2027 revision of European Insolvency Regulation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“28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th”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EU insolvency regime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Draft UNCITRAL Model Law on Applicable Law in Insolvency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5F2C59-C37B-6F5C-8840-2F0B9EDBF21C}"/>
              </a:ext>
            </a:extLst>
          </p:cNvPr>
          <p:cNvSpPr/>
          <p:nvPr/>
        </p:nvSpPr>
        <p:spPr>
          <a:xfrm>
            <a:off x="687343" y="503137"/>
            <a:ext cx="829640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A3E0"/>
                </a:solidFill>
                <a:latin typeface="Arial"/>
                <a:cs typeface="Arial"/>
              </a:rPr>
              <a:t>5. </a:t>
            </a:r>
            <a:r>
              <a:rPr lang="en-US" sz="2500">
                <a:solidFill>
                  <a:srgbClr val="00A3E0"/>
                </a:solidFill>
                <a:latin typeface="Arial"/>
                <a:cs typeface="Arial"/>
              </a:rPr>
              <a:t>Way forward</a:t>
            </a:r>
            <a:endParaRPr lang="en-US" sz="2500" dirty="0">
              <a:solidFill>
                <a:srgbClr val="00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16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24113</TotalTime>
  <Words>760</Words>
  <Application>Microsoft Macintosh PowerPoint</Application>
  <PresentationFormat>On-screen Show (4:3)</PresentationFormat>
  <Paragraphs>144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Switch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</dc:creator>
  <cp:lastModifiedBy>Warren De Waegh</cp:lastModifiedBy>
  <cp:revision>32</cp:revision>
  <dcterms:created xsi:type="dcterms:W3CDTF">2013-08-26T08:28:51Z</dcterms:created>
  <dcterms:modified xsi:type="dcterms:W3CDTF">2026-04-30T07:36:50Z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72ba27-cab8-4042-a351-a31f6e4eacdc_Enabled">
    <vt:lpwstr>true</vt:lpwstr>
  </property>
  <property fmtid="{D5CDD505-2E9C-101B-9397-08002B2CF9AE}" pid="3" name="MSIP_Label_8772ba27-cab8-4042-a351-a31f6e4eacdc_SetDate">
    <vt:lpwstr>2026-04-29T07:41:55Z</vt:lpwstr>
  </property>
  <property fmtid="{D5CDD505-2E9C-101B-9397-08002B2CF9AE}" pid="4" name="MSIP_Label_8772ba27-cab8-4042-a351-a31f6e4eacdc_Method">
    <vt:lpwstr>Standard</vt:lpwstr>
  </property>
  <property fmtid="{D5CDD505-2E9C-101B-9397-08002B2CF9AE}" pid="5" name="MSIP_Label_8772ba27-cab8-4042-a351-a31f6e4eacdc_Name">
    <vt:lpwstr>Internal</vt:lpwstr>
  </property>
  <property fmtid="{D5CDD505-2E9C-101B-9397-08002B2CF9AE}" pid="6" name="MSIP_Label_8772ba27-cab8-4042-a351-a31f6e4eacdc_SiteId">
    <vt:lpwstr>715902d6-f63e-4b8d-929b-4bb170bad492</vt:lpwstr>
  </property>
  <property fmtid="{D5CDD505-2E9C-101B-9397-08002B2CF9AE}" pid="7" name="MSIP_Label_8772ba27-cab8-4042-a351-a31f6e4eacdc_ActionId">
    <vt:lpwstr>2a7deac4-007d-41ea-935a-4d1a5d1c4d9f</vt:lpwstr>
  </property>
  <property fmtid="{D5CDD505-2E9C-101B-9397-08002B2CF9AE}" pid="8" name="MSIP_Label_8772ba27-cab8-4042-a351-a31f6e4eacdc_ContentBits">
    <vt:lpwstr>0</vt:lpwstr>
  </property>
  <property fmtid="{D5CDD505-2E9C-101B-9397-08002B2CF9AE}" pid="9" name="MSIP_Label_8772ba27-cab8-4042-a351-a31f6e4eacdc_Tag">
    <vt:lpwstr>10, 3, 0, 1</vt:lpwstr>
  </property>
</Properties>
</file>