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1"/>
  </p:notesMasterIdLst>
  <p:sldIdLst>
    <p:sldId id="2447" r:id="rId2"/>
    <p:sldId id="2395" r:id="rId3"/>
    <p:sldId id="2458" r:id="rId4"/>
    <p:sldId id="2468" r:id="rId5"/>
    <p:sldId id="2457" r:id="rId6"/>
    <p:sldId id="2397" r:id="rId7"/>
    <p:sldId id="2398" r:id="rId8"/>
    <p:sldId id="2399" r:id="rId9"/>
    <p:sldId id="2459" r:id="rId10"/>
    <p:sldId id="2400" r:id="rId11"/>
    <p:sldId id="2401" r:id="rId12"/>
    <p:sldId id="2402" r:id="rId13"/>
    <p:sldId id="2403" r:id="rId14"/>
    <p:sldId id="2404" r:id="rId15"/>
    <p:sldId id="2460" r:id="rId16"/>
    <p:sldId id="257" r:id="rId17"/>
    <p:sldId id="258" r:id="rId18"/>
    <p:sldId id="278" r:id="rId19"/>
    <p:sldId id="2453" r:id="rId20"/>
    <p:sldId id="2389" r:id="rId21"/>
    <p:sldId id="2464" r:id="rId22"/>
    <p:sldId id="2461" r:id="rId23"/>
    <p:sldId id="2462" r:id="rId24"/>
    <p:sldId id="2469" r:id="rId25"/>
    <p:sldId id="2470" r:id="rId26"/>
    <p:sldId id="2471" r:id="rId27"/>
    <p:sldId id="2465" r:id="rId28"/>
    <p:sldId id="2405" r:id="rId29"/>
    <p:sldId id="2413" r:id="rId30"/>
    <p:sldId id="2414" r:id="rId31"/>
    <p:sldId id="2415" r:id="rId32"/>
    <p:sldId id="2416" r:id="rId33"/>
    <p:sldId id="2417" r:id="rId34"/>
    <p:sldId id="2418" r:id="rId35"/>
    <p:sldId id="2419" r:id="rId36"/>
    <p:sldId id="2420" r:id="rId37"/>
    <p:sldId id="2421" r:id="rId38"/>
    <p:sldId id="2422" r:id="rId39"/>
    <p:sldId id="2423" r:id="rId40"/>
    <p:sldId id="2424" r:id="rId41"/>
    <p:sldId id="2425" r:id="rId42"/>
    <p:sldId id="2426" r:id="rId43"/>
    <p:sldId id="2427" r:id="rId44"/>
    <p:sldId id="2428" r:id="rId45"/>
    <p:sldId id="2429" r:id="rId46"/>
    <p:sldId id="2430" r:id="rId47"/>
    <p:sldId id="2431" r:id="rId48"/>
    <p:sldId id="2432" r:id="rId49"/>
    <p:sldId id="2433" r:id="rId50"/>
    <p:sldId id="2434" r:id="rId51"/>
    <p:sldId id="2435" r:id="rId52"/>
    <p:sldId id="2436" r:id="rId53"/>
    <p:sldId id="2437" r:id="rId54"/>
    <p:sldId id="2438" r:id="rId55"/>
    <p:sldId id="2439" r:id="rId56"/>
    <p:sldId id="2440" r:id="rId57"/>
    <p:sldId id="2441" r:id="rId58"/>
    <p:sldId id="2442" r:id="rId59"/>
    <p:sldId id="2467" r:id="rId6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0FADE5AF-E44B-4059-A8D2-0B2CBC7365E8}">
          <p14:sldIdLst>
            <p14:sldId id="2447"/>
            <p14:sldId id="2395"/>
          </p14:sldIdLst>
        </p14:section>
        <p14:section name="Naamloze sectie" id="{08ADC55B-F458-4C79-8E7A-3B9D651F3749}">
          <p14:sldIdLst>
            <p14:sldId id="2458"/>
            <p14:sldId id="2468"/>
            <p14:sldId id="2457"/>
            <p14:sldId id="2397"/>
            <p14:sldId id="2398"/>
            <p14:sldId id="2399"/>
            <p14:sldId id="2459"/>
            <p14:sldId id="2400"/>
            <p14:sldId id="2401"/>
            <p14:sldId id="2402"/>
            <p14:sldId id="2403"/>
            <p14:sldId id="2404"/>
            <p14:sldId id="2460"/>
            <p14:sldId id="257"/>
            <p14:sldId id="258"/>
            <p14:sldId id="278"/>
            <p14:sldId id="2453"/>
            <p14:sldId id="2389"/>
            <p14:sldId id="2464"/>
            <p14:sldId id="2461"/>
            <p14:sldId id="2462"/>
            <p14:sldId id="2469"/>
            <p14:sldId id="2470"/>
            <p14:sldId id="2471"/>
            <p14:sldId id="2465"/>
            <p14:sldId id="2405"/>
            <p14:sldId id="2413"/>
            <p14:sldId id="2414"/>
            <p14:sldId id="2415"/>
            <p14:sldId id="2416"/>
            <p14:sldId id="2417"/>
            <p14:sldId id="2418"/>
            <p14:sldId id="2419"/>
            <p14:sldId id="2420"/>
            <p14:sldId id="2421"/>
            <p14:sldId id="2422"/>
            <p14:sldId id="2423"/>
            <p14:sldId id="2424"/>
            <p14:sldId id="2425"/>
            <p14:sldId id="2426"/>
            <p14:sldId id="2427"/>
            <p14:sldId id="2428"/>
            <p14:sldId id="2429"/>
            <p14:sldId id="2430"/>
            <p14:sldId id="2431"/>
            <p14:sldId id="2432"/>
            <p14:sldId id="2433"/>
            <p14:sldId id="2434"/>
            <p14:sldId id="2435"/>
            <p14:sldId id="2436"/>
            <p14:sldId id="2437"/>
            <p14:sldId id="2438"/>
            <p14:sldId id="2439"/>
            <p14:sldId id="2440"/>
            <p14:sldId id="2441"/>
            <p14:sldId id="2442"/>
            <p14:sldId id="24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48"/>
  </p:normalViewPr>
  <p:slideViewPr>
    <p:cSldViewPr snapToGrid="0">
      <p:cViewPr varScale="1">
        <p:scale>
          <a:sx n="95" d="100"/>
          <a:sy n="95" d="100"/>
        </p:scale>
        <p:origin x="9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Van Hooydonk" userId="992bccf6-9e04-461f-9814-509d408272bd" providerId="ADAL" clId="{B9E461D9-45E6-476C-9483-0D4EF176E650}"/>
    <pc:docChg chg="undo custSel addSld modSld addSection modSection">
      <pc:chgData name="Eric Van Hooydonk" userId="992bccf6-9e04-461f-9814-509d408272bd" providerId="ADAL" clId="{B9E461D9-45E6-476C-9483-0D4EF176E650}" dt="2026-05-14T11:33:50.923" v="257" actId="20577"/>
      <pc:docMkLst>
        <pc:docMk/>
      </pc:docMkLst>
      <pc:sldChg chg="modSp mod">
        <pc:chgData name="Eric Van Hooydonk" userId="992bccf6-9e04-461f-9814-509d408272bd" providerId="ADAL" clId="{B9E461D9-45E6-476C-9483-0D4EF176E650}" dt="2026-05-14T11:29:42.916" v="94" actId="20577"/>
        <pc:sldMkLst>
          <pc:docMk/>
          <pc:sldMk cId="1579844876" sldId="2398"/>
        </pc:sldMkLst>
        <pc:spChg chg="mod">
          <ac:chgData name="Eric Van Hooydonk" userId="992bccf6-9e04-461f-9814-509d408272bd" providerId="ADAL" clId="{B9E461D9-45E6-476C-9483-0D4EF176E650}" dt="2026-05-14T11:29:42.916" v="94" actId="20577"/>
          <ac:spMkLst>
            <pc:docMk/>
            <pc:sldMk cId="1579844876" sldId="2398"/>
            <ac:spMk id="3" creationId="{D9E11AD2-6A70-3963-3EDA-ED31915FF470}"/>
          </ac:spMkLst>
        </pc:spChg>
      </pc:sldChg>
      <pc:sldChg chg="modSp mod">
        <pc:chgData name="Eric Van Hooydonk" userId="992bccf6-9e04-461f-9814-509d408272bd" providerId="ADAL" clId="{B9E461D9-45E6-476C-9483-0D4EF176E650}" dt="2026-05-14T11:30:05.990" v="106" actId="20577"/>
        <pc:sldMkLst>
          <pc:docMk/>
          <pc:sldMk cId="639568672" sldId="2400"/>
        </pc:sldMkLst>
        <pc:spChg chg="mod">
          <ac:chgData name="Eric Van Hooydonk" userId="992bccf6-9e04-461f-9814-509d408272bd" providerId="ADAL" clId="{B9E461D9-45E6-476C-9483-0D4EF176E650}" dt="2026-05-14T11:30:05.990" v="106" actId="20577"/>
          <ac:spMkLst>
            <pc:docMk/>
            <pc:sldMk cId="639568672" sldId="2400"/>
            <ac:spMk id="3" creationId="{C178B6AF-CE72-F33C-09F3-52E2958BD4FA}"/>
          </ac:spMkLst>
        </pc:spChg>
      </pc:sldChg>
      <pc:sldChg chg="modSp mod">
        <pc:chgData name="Eric Van Hooydonk" userId="992bccf6-9e04-461f-9814-509d408272bd" providerId="ADAL" clId="{B9E461D9-45E6-476C-9483-0D4EF176E650}" dt="2026-05-14T11:18:19.735" v="45" actId="20577"/>
        <pc:sldMkLst>
          <pc:docMk/>
          <pc:sldMk cId="577723539" sldId="2458"/>
        </pc:sldMkLst>
        <pc:spChg chg="mod">
          <ac:chgData name="Eric Van Hooydonk" userId="992bccf6-9e04-461f-9814-509d408272bd" providerId="ADAL" clId="{B9E461D9-45E6-476C-9483-0D4EF176E650}" dt="2026-05-14T11:18:19.735" v="45" actId="20577"/>
          <ac:spMkLst>
            <pc:docMk/>
            <pc:sldMk cId="577723539" sldId="2458"/>
            <ac:spMk id="3" creationId="{46A00FAB-4790-D54D-2096-79525CE18B23}"/>
          </ac:spMkLst>
        </pc:spChg>
      </pc:sldChg>
      <pc:sldChg chg="modSp mod">
        <pc:chgData name="Eric Van Hooydonk" userId="992bccf6-9e04-461f-9814-509d408272bd" providerId="ADAL" clId="{B9E461D9-45E6-476C-9483-0D4EF176E650}" dt="2026-05-14T11:31:11.126" v="160" actId="6549"/>
        <pc:sldMkLst>
          <pc:docMk/>
          <pc:sldMk cId="425096899" sldId="2469"/>
        </pc:sldMkLst>
        <pc:spChg chg="mod">
          <ac:chgData name="Eric Van Hooydonk" userId="992bccf6-9e04-461f-9814-509d408272bd" providerId="ADAL" clId="{B9E461D9-45E6-476C-9483-0D4EF176E650}" dt="2026-05-14T11:31:11.126" v="160" actId="6549"/>
          <ac:spMkLst>
            <pc:docMk/>
            <pc:sldMk cId="425096899" sldId="2469"/>
            <ac:spMk id="3" creationId="{F49FCC19-98D3-E53D-EBC0-1B242E7426BC}"/>
          </ac:spMkLst>
        </pc:spChg>
      </pc:sldChg>
      <pc:sldChg chg="modSp mod">
        <pc:chgData name="Eric Van Hooydonk" userId="992bccf6-9e04-461f-9814-509d408272bd" providerId="ADAL" clId="{B9E461D9-45E6-476C-9483-0D4EF176E650}" dt="2026-05-14T11:33:39.265" v="250" actId="20577"/>
        <pc:sldMkLst>
          <pc:docMk/>
          <pc:sldMk cId="810121749" sldId="2470"/>
        </pc:sldMkLst>
        <pc:spChg chg="mod">
          <ac:chgData name="Eric Van Hooydonk" userId="992bccf6-9e04-461f-9814-509d408272bd" providerId="ADAL" clId="{B9E461D9-45E6-476C-9483-0D4EF176E650}" dt="2026-05-14T11:33:39.265" v="250" actId="20577"/>
          <ac:spMkLst>
            <pc:docMk/>
            <pc:sldMk cId="810121749" sldId="2470"/>
            <ac:spMk id="3" creationId="{6E307C10-4668-F3DC-A308-C365F761B89F}"/>
          </ac:spMkLst>
        </pc:spChg>
      </pc:sldChg>
      <pc:sldChg chg="modSp new mod">
        <pc:chgData name="Eric Van Hooydonk" userId="992bccf6-9e04-461f-9814-509d408272bd" providerId="ADAL" clId="{B9E461D9-45E6-476C-9483-0D4EF176E650}" dt="2026-05-14T11:33:50.923" v="257" actId="20577"/>
        <pc:sldMkLst>
          <pc:docMk/>
          <pc:sldMk cId="2859979794" sldId="2471"/>
        </pc:sldMkLst>
        <pc:spChg chg="mod">
          <ac:chgData name="Eric Van Hooydonk" userId="992bccf6-9e04-461f-9814-509d408272bd" providerId="ADAL" clId="{B9E461D9-45E6-476C-9483-0D4EF176E650}" dt="2026-05-14T11:32:02.222" v="173" actId="108"/>
          <ac:spMkLst>
            <pc:docMk/>
            <pc:sldMk cId="2859979794" sldId="2471"/>
            <ac:spMk id="2" creationId="{DE03BDAC-B34D-475B-4977-A3CA8FE46AC9}"/>
          </ac:spMkLst>
        </pc:spChg>
        <pc:spChg chg="mod">
          <ac:chgData name="Eric Van Hooydonk" userId="992bccf6-9e04-461f-9814-509d408272bd" providerId="ADAL" clId="{B9E461D9-45E6-476C-9483-0D4EF176E650}" dt="2026-05-14T11:33:50.923" v="257" actId="20577"/>
          <ac:spMkLst>
            <pc:docMk/>
            <pc:sldMk cId="2859979794" sldId="2471"/>
            <ac:spMk id="3" creationId="{C18E030F-38F0-D230-A710-DBD4B929C0F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5E2CA-C060-4569-A562-45AE897F5C66}" type="datetimeFigureOut">
              <a:rPr lang="en-BE" smtClean="0"/>
              <a:t>05/14/2026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580A3-EEC9-4458-B11E-68E07B554F47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03754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606BE5-F552-41AC-F2F3-ED3E0AD56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CC6BB52-ACE5-6943-2FAA-2217A1E60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7E7D1E-A0C5-EDBC-DE23-A9EE626B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1D7AB-554C-483C-BAA5-EF902F9AC1C7}" type="datetime1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1AAF5E-1047-6373-93B9-17800B77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DC616-88FB-4FFE-8087-804CDF87E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1155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242972-DEED-21E8-68E1-FB4A790F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BD39F1A-02BA-6FD9-436C-19B4E75E9E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EC25F4-F0DD-C405-4B51-474428220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624FB-8712-475B-BF81-C65BE060E113}" type="datetime1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2347F9-AF98-F02D-D41D-C5106F8C3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CB7918-1906-DA6A-F377-9AC64896B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730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76C644E-AA6C-6D9F-A487-AB53168336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0BEEEE-5E59-C509-D40F-4CC28064E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FFBF5F-1CA9-BBD5-871D-7EC9153CC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C45CF-0E94-4F4C-8ABE-AD3DA57F5ECD}" type="datetime1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4E22BC-9ADE-27D4-8B33-1C08256CB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3BB897-42BE-5B1D-C66A-D0C239468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9714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1AE944-FBB3-E8E3-4F45-05B85E793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768B1B-A77F-823F-1114-530A139B5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85CF9E-F0F4-DA05-65A7-54FB24619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5500-2D66-44F7-AE55-3CFD493E8A0B}" type="datetime1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8538D7-C42B-058C-975F-9292378B6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0A3E2F-0337-FFD3-5944-5C9D440DA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092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1801C2-0D28-14FC-44E3-A6C0D5BA1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A26109-DD42-4C0F-7449-B38C48659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D8B009-6EC8-ABDF-A9BA-0AD76C547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CDEE2-AE87-467D-A4E7-829743961C4C}" type="datetime1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0B8ED7-21B1-B466-F24E-486F53B98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2CE05C-4031-136C-C78C-72D2FB86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0678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2BE6F7-395F-D916-3F48-22A4D2DA9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F37E1E-506F-2645-05F4-2838084A35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74FEF6-FA54-2E25-B66B-7D8D166D3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644AA0-0668-E828-FC79-FF0BA8841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CE9B-E9C1-4959-9E41-AC54A49F8549}" type="datetime1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A77D19-CEBB-359E-62C5-D7551B10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FA24A6-9950-9C4C-6D60-F2DF12F3A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8880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24B29A-BC39-5D78-BEA5-F3F2C5D46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87C64A-5575-33FD-22A9-0B523C006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5CD414A-9D0F-996D-6FC7-65CB51336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F04D6CC-406D-B9DB-D833-3D681E77F2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BD0BA3C-7ED4-7E12-8E5E-3180CEC951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B05D931-B516-9CA5-5A72-33E550FB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05F5-B862-4A6C-BF71-21E079D8F14C}" type="datetime1">
              <a:rPr lang="es-ES" smtClean="0"/>
              <a:t>14/05/2026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A3AD3D9-8D5F-EF89-E9A4-3B32AA40C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CB12133-66BB-D503-93B4-5013D214A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4841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CFB84C-7A84-F61C-FB70-255A591C1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B1B8AA-26CF-1973-C79E-D5AE890C6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9F0D-3858-4E10-B300-F97A516466F3}" type="datetime1">
              <a:rPr lang="es-ES" smtClean="0"/>
              <a:t>14/05/2026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5B18CD-ACB7-4330-D87B-2FF9CECEC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15CBBDB-5EBA-F6F4-BC3F-B409784B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5830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70D9DCE-A543-6D58-E2DB-23F291FC2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F301-2BF8-45BF-9806-00B7B8154118}" type="datetime1">
              <a:rPr lang="es-ES" smtClean="0"/>
              <a:t>14/05/2026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92A9BC6-AC0F-EA75-A91A-7FE37A0CF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2B2C5CF-F8FA-78EB-CC99-2CEC61A1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659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7813D3-2252-21A5-0328-13AB2A474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20AE1D-7212-58D8-C30E-438E1B0F6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AC4AA9C-3E54-F875-DB47-7C1D9197C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F89A7A2-1D9C-7A03-9118-1AD8BE82C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671BD-800E-4396-B156-071D252F594A}" type="datetime1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24B455-354C-6C76-CB82-6945D80FD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CE6355-B0C0-D412-A9A1-011DB302F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3221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63792-C807-A6C6-4120-69DC40F02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498830B-A090-5710-F8A9-9DDC4A68D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AE279A-DD5F-F5CF-9B0E-5F9AD8D71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E1E6D2-C721-3623-56F5-90510AEBC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13CE-E965-4B13-9258-7247F95CD1B7}" type="datetime1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B440DD-C58C-F87A-0D20-223D2BE0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07E9D0-1ABA-CA52-8064-956ADA22B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3940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58175D0-801F-D5A6-2560-366A25280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1D4D09-9B01-4860-1A1A-71009034D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1C81B0-BF1C-DA70-C011-ACFFE0F5F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E4F15-C581-4B03-B4B3-23B2A35D2B02}" type="datetime1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C80EB1-111D-D08D-A9EC-6A7A9738B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399EA9-EB00-3674-670A-C179B6932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419A7-7695-1C4A-BAFC-D06EE76B4A4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43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147099-137C-3B1A-6749-8D43B82E3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text&#10;&#10;Description automatically generated">
            <a:extLst>
              <a:ext uri="{FF2B5EF4-FFF2-40B4-BE49-F238E27FC236}">
                <a16:creationId xmlns:a16="http://schemas.microsoft.com/office/drawing/2014/main" id="{0BC84272-888A-5C7E-8757-4AD1D0B8A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987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6CCDD0-E5C8-617F-B54E-B26EB1431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4907" y="585631"/>
            <a:ext cx="9542185" cy="669697"/>
          </a:xfrm>
        </p:spPr>
        <p:txBody>
          <a:bodyPr>
            <a:noAutofit/>
          </a:bodyPr>
          <a:lstStyle/>
          <a:p>
            <a:br>
              <a:rPr lang="en-US" sz="4400" dirty="0">
                <a:solidFill>
                  <a:schemeClr val="bg1"/>
                </a:solidFill>
              </a:rPr>
            </a:br>
            <a:br>
              <a:rPr lang="en-US" sz="4400" dirty="0">
                <a:solidFill>
                  <a:schemeClr val="bg1"/>
                </a:solidFill>
              </a:rPr>
            </a:br>
            <a:endParaRPr lang="en-BE" sz="4400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03138-4E63-78C9-6E0D-D8D87251E4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4117" y="1319134"/>
            <a:ext cx="9418129" cy="5207998"/>
          </a:xfrm>
        </p:spPr>
        <p:txBody>
          <a:bodyPr>
            <a:normAutofit/>
          </a:bodyPr>
          <a:lstStyle/>
          <a:p>
            <a:pPr algn="l"/>
            <a:endParaRPr lang="en-US" sz="3600" dirty="0">
              <a:solidFill>
                <a:schemeClr val="bg1"/>
              </a:solidFill>
            </a:endParaRPr>
          </a:p>
          <a:p>
            <a:r>
              <a:rPr lang="en-US" sz="5400" b="1" dirty="0">
                <a:solidFill>
                  <a:schemeClr val="bg1"/>
                </a:solidFill>
              </a:rPr>
              <a:t>The CMI Lex Maritima 2025 </a:t>
            </a:r>
          </a:p>
          <a:p>
            <a:r>
              <a:rPr lang="en-US" sz="4400" b="1" dirty="0">
                <a:solidFill>
                  <a:schemeClr val="bg1"/>
                </a:solidFill>
              </a:rPr>
              <a:t>The Tokyo Principles of Maritime Law</a:t>
            </a:r>
          </a:p>
          <a:p>
            <a:endParaRPr lang="nl-BE" sz="2000" b="1" dirty="0">
              <a:solidFill>
                <a:schemeClr val="bg1"/>
              </a:solidFill>
            </a:endParaRPr>
          </a:p>
          <a:p>
            <a:r>
              <a:rPr lang="nl-BE" sz="2000" b="1" dirty="0">
                <a:solidFill>
                  <a:schemeClr val="bg1"/>
                </a:solidFill>
              </a:rPr>
              <a:t>Prof Dr Eric Van Hooydonk (</a:t>
            </a:r>
            <a:r>
              <a:rPr lang="nl-BE" sz="2000" b="1" dirty="0" err="1">
                <a:solidFill>
                  <a:schemeClr val="bg1"/>
                </a:solidFill>
              </a:rPr>
              <a:t>Maritime</a:t>
            </a:r>
            <a:r>
              <a:rPr lang="nl-BE" sz="2000" b="1" dirty="0">
                <a:solidFill>
                  <a:schemeClr val="bg1"/>
                </a:solidFill>
              </a:rPr>
              <a:t> </a:t>
            </a:r>
            <a:r>
              <a:rPr lang="nl-BE" sz="2000" b="1" dirty="0" err="1">
                <a:solidFill>
                  <a:schemeClr val="bg1"/>
                </a:solidFill>
              </a:rPr>
              <a:t>Institute</a:t>
            </a:r>
            <a:r>
              <a:rPr lang="nl-BE" sz="2000" b="1" dirty="0">
                <a:solidFill>
                  <a:schemeClr val="bg1"/>
                </a:solidFill>
              </a:rPr>
              <a:t>, University of </a:t>
            </a:r>
            <a:r>
              <a:rPr lang="nl-BE" sz="2000" b="1" dirty="0" err="1">
                <a:solidFill>
                  <a:schemeClr val="bg1"/>
                </a:solidFill>
              </a:rPr>
              <a:t>Ghent</a:t>
            </a:r>
            <a:r>
              <a:rPr lang="nl-BE" sz="2000" b="1" dirty="0">
                <a:solidFill>
                  <a:schemeClr val="bg1"/>
                </a:solidFill>
              </a:rPr>
              <a:t>)</a:t>
            </a:r>
          </a:p>
          <a:p>
            <a:r>
              <a:rPr lang="nl-BE" sz="2000" b="1" dirty="0">
                <a:solidFill>
                  <a:schemeClr val="bg1"/>
                </a:solidFill>
              </a:rPr>
              <a:t>Chairman of </a:t>
            </a:r>
            <a:r>
              <a:rPr lang="nl-BE" sz="2000" b="1" dirty="0" err="1">
                <a:solidFill>
                  <a:schemeClr val="bg1"/>
                </a:solidFill>
              </a:rPr>
              <a:t>the</a:t>
            </a:r>
            <a:r>
              <a:rPr lang="nl-BE" sz="2000" b="1" dirty="0">
                <a:solidFill>
                  <a:schemeClr val="bg1"/>
                </a:solidFill>
              </a:rPr>
              <a:t> CMI Standing </a:t>
            </a:r>
            <a:r>
              <a:rPr lang="nl-BE" sz="2000" b="1" dirty="0" err="1">
                <a:solidFill>
                  <a:schemeClr val="bg1"/>
                </a:solidFill>
              </a:rPr>
              <a:t>Committee</a:t>
            </a:r>
            <a:r>
              <a:rPr lang="nl-BE" sz="2000" b="1" dirty="0">
                <a:solidFill>
                  <a:schemeClr val="bg1"/>
                </a:solidFill>
              </a:rPr>
              <a:t> on </a:t>
            </a:r>
            <a:r>
              <a:rPr lang="nl-BE" sz="2000" b="1" dirty="0" err="1">
                <a:solidFill>
                  <a:schemeClr val="bg1"/>
                </a:solidFill>
              </a:rPr>
              <a:t>the</a:t>
            </a:r>
            <a:r>
              <a:rPr lang="nl-BE" sz="2000" b="1" dirty="0">
                <a:solidFill>
                  <a:schemeClr val="bg1"/>
                </a:solidFill>
              </a:rPr>
              <a:t> Lex </a:t>
            </a:r>
            <a:r>
              <a:rPr lang="nl-BE" sz="2000" b="1" dirty="0" err="1">
                <a:solidFill>
                  <a:schemeClr val="bg1"/>
                </a:solidFill>
              </a:rPr>
              <a:t>Maritima</a:t>
            </a:r>
            <a:endParaRPr lang="nl-BE" sz="2000" b="1" dirty="0">
              <a:solidFill>
                <a:schemeClr val="bg1"/>
              </a:solidFill>
            </a:endParaRPr>
          </a:p>
          <a:p>
            <a:endParaRPr lang="nl-BE" sz="2000" b="1" dirty="0">
              <a:solidFill>
                <a:schemeClr val="bg1"/>
              </a:solidFill>
            </a:endParaRPr>
          </a:p>
          <a:p>
            <a:r>
              <a:rPr lang="nl-BE" altLang="ja-JP" sz="3600" b="1" dirty="0">
                <a:solidFill>
                  <a:schemeClr val="bg1"/>
                </a:solidFill>
              </a:rPr>
              <a:t>CMI Colloquium 2026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Rio de Janeiro, 14 May 2026</a:t>
            </a:r>
          </a:p>
          <a:p>
            <a:pPr algn="l"/>
            <a:endParaRPr lang="en-B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76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A2194C-54FD-C8A3-DAC8-A85DB2772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>
                <a:solidFill>
                  <a:srgbClr val="0070C0"/>
                </a:solidFill>
              </a:rPr>
              <a:t>The CMI Lex </a:t>
            </a:r>
            <a:r>
              <a:rPr lang="nl-BE" dirty="0" err="1">
                <a:solidFill>
                  <a:srgbClr val="0070C0"/>
                </a:solidFill>
              </a:rPr>
              <a:t>Maritima</a:t>
            </a:r>
            <a:r>
              <a:rPr lang="nl-BE" dirty="0">
                <a:solidFill>
                  <a:srgbClr val="0070C0"/>
                </a:solidFill>
              </a:rPr>
              <a:t>:</a:t>
            </a:r>
            <a:br>
              <a:rPr lang="nl-BE" dirty="0">
                <a:solidFill>
                  <a:srgbClr val="0070C0"/>
                </a:solidFill>
              </a:rPr>
            </a:br>
            <a:r>
              <a:rPr lang="nl-BE" b="1" dirty="0">
                <a:solidFill>
                  <a:srgbClr val="0070C0"/>
                </a:solidFill>
              </a:rPr>
              <a:t>The </a:t>
            </a:r>
            <a:r>
              <a:rPr lang="nl-BE" b="1" dirty="0" err="1">
                <a:solidFill>
                  <a:srgbClr val="0070C0"/>
                </a:solidFill>
              </a:rPr>
              <a:t>methodology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78B6AF-CE72-F33C-09F3-52E2958BD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l-BE" sz="3000" dirty="0" err="1">
                <a:solidFill>
                  <a:srgbClr val="0070C0"/>
                </a:solidFill>
              </a:rPr>
              <a:t>Extracting</a:t>
            </a:r>
            <a:r>
              <a:rPr lang="nl-BE" sz="3000" dirty="0">
                <a:solidFill>
                  <a:srgbClr val="0070C0"/>
                </a:solidFill>
              </a:rPr>
              <a:t> </a:t>
            </a:r>
            <a:r>
              <a:rPr lang="nl-BE" sz="3000" dirty="0" err="1">
                <a:solidFill>
                  <a:srgbClr val="0070C0"/>
                </a:solidFill>
              </a:rPr>
              <a:t>rules</a:t>
            </a:r>
            <a:r>
              <a:rPr lang="nl-BE" sz="3000" dirty="0">
                <a:solidFill>
                  <a:srgbClr val="0070C0"/>
                </a:solidFill>
              </a:rPr>
              <a:t> </a:t>
            </a:r>
            <a:r>
              <a:rPr lang="nl-BE" sz="3000" dirty="0" err="1">
                <a:solidFill>
                  <a:srgbClr val="0070C0"/>
                </a:solidFill>
              </a:rPr>
              <a:t>from</a:t>
            </a:r>
            <a:r>
              <a:rPr lang="nl-BE" sz="3000" dirty="0">
                <a:solidFill>
                  <a:srgbClr val="0070C0"/>
                </a:solidFill>
              </a:rPr>
              <a:t> ‘</a:t>
            </a:r>
            <a:r>
              <a:rPr lang="nl-BE" sz="3000" dirty="0" err="1">
                <a:solidFill>
                  <a:srgbClr val="0070C0"/>
                </a:solidFill>
              </a:rPr>
              <a:t>positive</a:t>
            </a:r>
            <a:r>
              <a:rPr lang="nl-BE" sz="3000" dirty="0">
                <a:solidFill>
                  <a:srgbClr val="0070C0"/>
                </a:solidFill>
              </a:rPr>
              <a:t> </a:t>
            </a:r>
            <a:r>
              <a:rPr lang="nl-BE" sz="3000" dirty="0" err="1">
                <a:solidFill>
                  <a:srgbClr val="0070C0"/>
                </a:solidFill>
              </a:rPr>
              <a:t>maritime</a:t>
            </a:r>
            <a:r>
              <a:rPr lang="nl-BE" sz="3000" dirty="0">
                <a:solidFill>
                  <a:srgbClr val="0070C0"/>
                </a:solidFill>
              </a:rPr>
              <a:t> </a:t>
            </a:r>
            <a:r>
              <a:rPr lang="nl-BE" sz="3000" dirty="0" err="1">
                <a:solidFill>
                  <a:srgbClr val="0070C0"/>
                </a:solidFill>
              </a:rPr>
              <a:t>law</a:t>
            </a:r>
            <a:r>
              <a:rPr lang="nl-BE" sz="3000" dirty="0">
                <a:solidFill>
                  <a:srgbClr val="0070C0"/>
                </a:solidFill>
              </a:rPr>
              <a:t>’ </a:t>
            </a:r>
            <a:r>
              <a:rPr lang="nl-BE" sz="3000" dirty="0" err="1">
                <a:solidFill>
                  <a:srgbClr val="0070C0"/>
                </a:solidFill>
              </a:rPr>
              <a:t>about</a:t>
            </a:r>
            <a:r>
              <a:rPr lang="nl-BE" sz="3000" dirty="0">
                <a:solidFill>
                  <a:srgbClr val="0070C0"/>
                </a:solidFill>
              </a:rPr>
              <a:t> </a:t>
            </a:r>
            <a:r>
              <a:rPr lang="nl-BE" sz="3000" dirty="0" err="1">
                <a:solidFill>
                  <a:srgbClr val="0070C0"/>
                </a:solidFill>
              </a:rPr>
              <a:t>which</a:t>
            </a:r>
            <a:r>
              <a:rPr lang="nl-BE" sz="3000" dirty="0">
                <a:solidFill>
                  <a:srgbClr val="0070C0"/>
                </a:solidFill>
              </a:rPr>
              <a:t> </a:t>
            </a:r>
            <a:r>
              <a:rPr lang="nl-BE" sz="3000" dirty="0" err="1">
                <a:solidFill>
                  <a:srgbClr val="0070C0"/>
                </a:solidFill>
              </a:rPr>
              <a:t>there</a:t>
            </a:r>
            <a:r>
              <a:rPr lang="nl-BE" sz="3000" dirty="0">
                <a:solidFill>
                  <a:srgbClr val="0070C0"/>
                </a:solidFill>
              </a:rPr>
              <a:t> is </a:t>
            </a:r>
            <a:r>
              <a:rPr lang="nl-BE" sz="3000" dirty="0" err="1">
                <a:solidFill>
                  <a:srgbClr val="0070C0"/>
                </a:solidFill>
              </a:rPr>
              <a:t>international</a:t>
            </a:r>
            <a:r>
              <a:rPr lang="nl-BE" sz="3000" dirty="0">
                <a:solidFill>
                  <a:srgbClr val="0070C0"/>
                </a:solidFill>
              </a:rPr>
              <a:t> </a:t>
            </a:r>
            <a:r>
              <a:rPr lang="nl-BE" sz="3000" dirty="0" err="1">
                <a:solidFill>
                  <a:srgbClr val="0070C0"/>
                </a:solidFill>
              </a:rPr>
              <a:t>unity</a:t>
            </a:r>
            <a:endParaRPr lang="nl-BE" sz="3000" dirty="0">
              <a:solidFill>
                <a:srgbClr val="0070C0"/>
              </a:solidFill>
            </a:endParaRPr>
          </a:p>
          <a:p>
            <a:pPr lvl="1"/>
            <a:r>
              <a:rPr lang="nl-BE" sz="3000" dirty="0" err="1">
                <a:solidFill>
                  <a:srgbClr val="0070C0"/>
                </a:solidFill>
              </a:rPr>
              <a:t>Based</a:t>
            </a:r>
            <a:r>
              <a:rPr lang="nl-BE" sz="3000" dirty="0">
                <a:solidFill>
                  <a:srgbClr val="0070C0"/>
                </a:solidFill>
              </a:rPr>
              <a:t> on analysis </a:t>
            </a:r>
            <a:r>
              <a:rPr lang="nl-BE" sz="3000" dirty="0" err="1">
                <a:solidFill>
                  <a:srgbClr val="0070C0"/>
                </a:solidFill>
              </a:rPr>
              <a:t>and</a:t>
            </a:r>
            <a:r>
              <a:rPr lang="nl-BE" sz="3000" dirty="0">
                <a:solidFill>
                  <a:srgbClr val="0070C0"/>
                </a:solidFill>
              </a:rPr>
              <a:t> </a:t>
            </a:r>
            <a:r>
              <a:rPr lang="nl-BE" sz="3000" dirty="0" err="1">
                <a:solidFill>
                  <a:srgbClr val="0070C0"/>
                </a:solidFill>
              </a:rPr>
              <a:t>comparison</a:t>
            </a:r>
            <a:r>
              <a:rPr lang="nl-BE" sz="3000" dirty="0">
                <a:solidFill>
                  <a:srgbClr val="0070C0"/>
                </a:solidFill>
              </a:rPr>
              <a:t> of </a:t>
            </a:r>
            <a:r>
              <a:rPr lang="nl-BE" sz="3000" dirty="0" err="1">
                <a:solidFill>
                  <a:srgbClr val="0070C0"/>
                </a:solidFill>
              </a:rPr>
              <a:t>all</a:t>
            </a:r>
            <a:r>
              <a:rPr lang="nl-BE" sz="3000" dirty="0">
                <a:solidFill>
                  <a:srgbClr val="0070C0"/>
                </a:solidFill>
              </a:rPr>
              <a:t> </a:t>
            </a:r>
            <a:r>
              <a:rPr lang="nl-BE" sz="3000" dirty="0" err="1">
                <a:solidFill>
                  <a:srgbClr val="0070C0"/>
                </a:solidFill>
              </a:rPr>
              <a:t>conventions</a:t>
            </a:r>
            <a:r>
              <a:rPr lang="nl-BE" sz="3000" dirty="0">
                <a:solidFill>
                  <a:srgbClr val="0070C0"/>
                </a:solidFill>
              </a:rPr>
              <a:t> </a:t>
            </a:r>
            <a:r>
              <a:rPr lang="nl-BE" sz="3000" dirty="0" err="1">
                <a:solidFill>
                  <a:srgbClr val="0070C0"/>
                </a:solidFill>
              </a:rPr>
              <a:t>and</a:t>
            </a:r>
            <a:r>
              <a:rPr lang="nl-BE" sz="3000" dirty="0">
                <a:solidFill>
                  <a:srgbClr val="0070C0"/>
                </a:solidFill>
              </a:rPr>
              <a:t> 68 </a:t>
            </a:r>
            <a:r>
              <a:rPr lang="nl-BE" sz="3000" dirty="0" err="1">
                <a:solidFill>
                  <a:srgbClr val="0070C0"/>
                </a:solidFill>
              </a:rPr>
              <a:t>national</a:t>
            </a:r>
            <a:r>
              <a:rPr lang="nl-BE" sz="3000" dirty="0">
                <a:solidFill>
                  <a:srgbClr val="0070C0"/>
                </a:solidFill>
              </a:rPr>
              <a:t> legal systems (codes, </a:t>
            </a:r>
            <a:r>
              <a:rPr lang="nl-BE" sz="3000" dirty="0" err="1">
                <a:solidFill>
                  <a:srgbClr val="0070C0"/>
                </a:solidFill>
              </a:rPr>
              <a:t>statutes</a:t>
            </a:r>
            <a:r>
              <a:rPr lang="nl-BE" sz="3000" dirty="0">
                <a:solidFill>
                  <a:srgbClr val="0070C0"/>
                </a:solidFill>
              </a:rPr>
              <a:t>, case </a:t>
            </a:r>
            <a:r>
              <a:rPr lang="nl-BE" sz="3000" dirty="0" err="1">
                <a:solidFill>
                  <a:srgbClr val="0070C0"/>
                </a:solidFill>
              </a:rPr>
              <a:t>law</a:t>
            </a:r>
            <a:r>
              <a:rPr lang="nl-BE" sz="3000" dirty="0">
                <a:solidFill>
                  <a:srgbClr val="0070C0"/>
                </a:solidFill>
              </a:rPr>
              <a:t>, doctrine, </a:t>
            </a:r>
            <a:r>
              <a:rPr lang="nl-BE" sz="3000" dirty="0" err="1">
                <a:solidFill>
                  <a:srgbClr val="0070C0"/>
                </a:solidFill>
              </a:rPr>
              <a:t>contracts</a:t>
            </a:r>
            <a:r>
              <a:rPr lang="nl-BE" sz="3000" dirty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lang="nl-BE" sz="3000" dirty="0">
                <a:solidFill>
                  <a:srgbClr val="0070C0"/>
                </a:solidFill>
              </a:rPr>
              <a:t>It is </a:t>
            </a:r>
            <a:r>
              <a:rPr lang="nl-BE" sz="3000" dirty="0" err="1">
                <a:solidFill>
                  <a:srgbClr val="0070C0"/>
                </a:solidFill>
              </a:rPr>
              <a:t>an</a:t>
            </a:r>
            <a:r>
              <a:rPr lang="nl-BE" sz="3000" dirty="0">
                <a:solidFill>
                  <a:srgbClr val="0070C0"/>
                </a:solidFill>
              </a:rPr>
              <a:t> </a:t>
            </a:r>
            <a:r>
              <a:rPr lang="nl-BE" sz="3000" dirty="0" err="1">
                <a:solidFill>
                  <a:srgbClr val="0070C0"/>
                </a:solidFill>
              </a:rPr>
              <a:t>objective</a:t>
            </a:r>
            <a:r>
              <a:rPr lang="nl-BE" sz="3000" dirty="0">
                <a:solidFill>
                  <a:srgbClr val="0070C0"/>
                </a:solidFill>
              </a:rPr>
              <a:t>, </a:t>
            </a:r>
            <a:r>
              <a:rPr lang="nl-BE" sz="3000" dirty="0" err="1">
                <a:solidFill>
                  <a:srgbClr val="0070C0"/>
                </a:solidFill>
              </a:rPr>
              <a:t>mechanical</a:t>
            </a:r>
            <a:r>
              <a:rPr lang="nl-BE" sz="3000" dirty="0">
                <a:solidFill>
                  <a:srgbClr val="0070C0"/>
                </a:solidFill>
              </a:rPr>
              <a:t>, ‘</a:t>
            </a:r>
            <a:r>
              <a:rPr lang="nl-BE" sz="3000" dirty="0" err="1">
                <a:solidFill>
                  <a:srgbClr val="0070C0"/>
                </a:solidFill>
              </a:rPr>
              <a:t>scientific</a:t>
            </a:r>
            <a:r>
              <a:rPr lang="nl-BE" sz="3000" dirty="0">
                <a:solidFill>
                  <a:srgbClr val="0070C0"/>
                </a:solidFill>
              </a:rPr>
              <a:t>’ </a:t>
            </a:r>
            <a:r>
              <a:rPr lang="nl-BE" sz="3000" dirty="0" err="1">
                <a:solidFill>
                  <a:srgbClr val="0070C0"/>
                </a:solidFill>
              </a:rPr>
              <a:t>exercise</a:t>
            </a:r>
            <a:r>
              <a:rPr lang="nl-BE" sz="3000" dirty="0">
                <a:solidFill>
                  <a:srgbClr val="0070C0"/>
                </a:solidFill>
              </a:rPr>
              <a:t> </a:t>
            </a:r>
            <a:r>
              <a:rPr lang="nl-BE" sz="3000" dirty="0" err="1">
                <a:solidFill>
                  <a:srgbClr val="0070C0"/>
                </a:solidFill>
              </a:rPr>
              <a:t>based</a:t>
            </a:r>
            <a:r>
              <a:rPr lang="nl-BE" sz="3000" dirty="0">
                <a:solidFill>
                  <a:srgbClr val="0070C0"/>
                </a:solidFill>
              </a:rPr>
              <a:t> on ‘</a:t>
            </a:r>
            <a:r>
              <a:rPr lang="nl-BE" sz="3000" dirty="0" err="1">
                <a:solidFill>
                  <a:srgbClr val="0070C0"/>
                </a:solidFill>
              </a:rPr>
              <a:t>evidence</a:t>
            </a:r>
            <a:r>
              <a:rPr lang="nl-BE" sz="3000" dirty="0">
                <a:solidFill>
                  <a:srgbClr val="0070C0"/>
                </a:solidFill>
              </a:rPr>
              <a:t>’</a:t>
            </a:r>
          </a:p>
          <a:p>
            <a:pPr lvl="1"/>
            <a:r>
              <a:rPr lang="nl-BE" sz="3000" dirty="0">
                <a:solidFill>
                  <a:srgbClr val="0070C0"/>
                </a:solidFill>
              </a:rPr>
              <a:t>National </a:t>
            </a:r>
            <a:r>
              <a:rPr lang="nl-BE" sz="3000" dirty="0" err="1">
                <a:solidFill>
                  <a:srgbClr val="0070C0"/>
                </a:solidFill>
              </a:rPr>
              <a:t>divergences</a:t>
            </a:r>
            <a:r>
              <a:rPr lang="nl-BE" sz="3000" dirty="0">
                <a:solidFill>
                  <a:srgbClr val="0070C0"/>
                </a:solidFill>
              </a:rPr>
              <a:t>, policy </a:t>
            </a:r>
            <a:r>
              <a:rPr lang="nl-BE" sz="3000" dirty="0" err="1">
                <a:solidFill>
                  <a:srgbClr val="0070C0"/>
                </a:solidFill>
              </a:rPr>
              <a:t>preferences</a:t>
            </a:r>
            <a:r>
              <a:rPr lang="nl-BE" sz="3000" dirty="0">
                <a:solidFill>
                  <a:srgbClr val="0070C0"/>
                </a:solidFill>
              </a:rPr>
              <a:t> </a:t>
            </a:r>
            <a:r>
              <a:rPr lang="nl-BE" sz="3000" dirty="0" err="1">
                <a:solidFill>
                  <a:srgbClr val="0070C0"/>
                </a:solidFill>
              </a:rPr>
              <a:t>and</a:t>
            </a:r>
            <a:r>
              <a:rPr lang="nl-BE" sz="3000" dirty="0">
                <a:solidFill>
                  <a:srgbClr val="0070C0"/>
                </a:solidFill>
              </a:rPr>
              <a:t> </a:t>
            </a:r>
            <a:r>
              <a:rPr lang="nl-BE" sz="3000" dirty="0" err="1">
                <a:solidFill>
                  <a:srgbClr val="0070C0"/>
                </a:solidFill>
              </a:rPr>
              <a:t>sectoral</a:t>
            </a:r>
            <a:r>
              <a:rPr lang="nl-BE" sz="3000" dirty="0">
                <a:solidFill>
                  <a:srgbClr val="0070C0"/>
                </a:solidFill>
              </a:rPr>
              <a:t> </a:t>
            </a:r>
            <a:r>
              <a:rPr lang="nl-BE" sz="3000" dirty="0" err="1">
                <a:solidFill>
                  <a:srgbClr val="0070C0"/>
                </a:solidFill>
              </a:rPr>
              <a:t>interests</a:t>
            </a:r>
            <a:r>
              <a:rPr lang="nl-BE" sz="3000" dirty="0">
                <a:solidFill>
                  <a:srgbClr val="0070C0"/>
                </a:solidFill>
              </a:rPr>
              <a:t> </a:t>
            </a:r>
            <a:r>
              <a:rPr lang="nl-BE" sz="3000" dirty="0" err="1">
                <a:solidFill>
                  <a:srgbClr val="0070C0"/>
                </a:solidFill>
              </a:rPr>
              <a:t>were</a:t>
            </a:r>
            <a:r>
              <a:rPr lang="nl-BE" sz="3000" dirty="0">
                <a:solidFill>
                  <a:srgbClr val="0070C0"/>
                </a:solidFill>
              </a:rPr>
              <a:t> </a:t>
            </a:r>
            <a:r>
              <a:rPr lang="nl-BE" sz="3000" dirty="0" err="1">
                <a:solidFill>
                  <a:srgbClr val="0070C0"/>
                </a:solidFill>
              </a:rPr>
              <a:t>eliminated</a:t>
            </a:r>
            <a:endParaRPr lang="nl-BE" sz="3000" dirty="0">
              <a:solidFill>
                <a:srgbClr val="0070C0"/>
              </a:solidFill>
            </a:endParaRPr>
          </a:p>
          <a:p>
            <a:r>
              <a:rPr lang="nl-BE" sz="3000" dirty="0">
                <a:solidFill>
                  <a:srgbClr val="0070C0"/>
                </a:solidFill>
              </a:rPr>
              <a:t>3 </a:t>
            </a:r>
            <a:r>
              <a:rPr lang="nl-BE" sz="3000" dirty="0" err="1">
                <a:solidFill>
                  <a:srgbClr val="0070C0"/>
                </a:solidFill>
              </a:rPr>
              <a:t>categories</a:t>
            </a:r>
            <a:r>
              <a:rPr lang="nl-BE" sz="3000" dirty="0">
                <a:solidFill>
                  <a:srgbClr val="0070C0"/>
                </a:solidFill>
              </a:rPr>
              <a:t> of LM </a:t>
            </a:r>
            <a:r>
              <a:rPr lang="nl-BE" sz="3000" dirty="0" err="1">
                <a:solidFill>
                  <a:srgbClr val="0070C0"/>
                </a:solidFill>
              </a:rPr>
              <a:t>Principles</a:t>
            </a:r>
            <a:endParaRPr lang="nl-BE" sz="3000" dirty="0">
              <a:solidFill>
                <a:srgbClr val="0070C0"/>
              </a:solidFill>
            </a:endParaRPr>
          </a:p>
          <a:p>
            <a:pPr lvl="1"/>
            <a:r>
              <a:rPr lang="nl-BE" sz="3000" dirty="0">
                <a:solidFill>
                  <a:srgbClr val="0070C0"/>
                </a:solidFill>
              </a:rPr>
              <a:t>The ‘instrument as </a:t>
            </a:r>
            <a:r>
              <a:rPr lang="nl-BE" sz="3000" dirty="0" err="1">
                <a:solidFill>
                  <a:srgbClr val="0070C0"/>
                </a:solidFill>
              </a:rPr>
              <a:t>such</a:t>
            </a:r>
            <a:r>
              <a:rPr lang="nl-BE" sz="3000" dirty="0">
                <a:solidFill>
                  <a:srgbClr val="0070C0"/>
                </a:solidFill>
              </a:rPr>
              <a:t>’ </a:t>
            </a:r>
            <a:r>
              <a:rPr lang="nl-BE" sz="3000" dirty="0" err="1">
                <a:solidFill>
                  <a:srgbClr val="0070C0"/>
                </a:solidFill>
              </a:rPr>
              <a:t>Principles</a:t>
            </a:r>
            <a:r>
              <a:rPr lang="nl-BE" sz="3000" dirty="0">
                <a:solidFill>
                  <a:srgbClr val="0070C0"/>
                </a:solidFill>
              </a:rPr>
              <a:t> (</a:t>
            </a:r>
            <a:r>
              <a:rPr lang="nl-BE" sz="3000" dirty="0" err="1">
                <a:solidFill>
                  <a:srgbClr val="0070C0"/>
                </a:solidFill>
              </a:rPr>
              <a:t>COLREG</a:t>
            </a:r>
            <a:r>
              <a:rPr lang="nl-BE" sz="3000" dirty="0">
                <a:solidFill>
                  <a:srgbClr val="0070C0"/>
                </a:solidFill>
              </a:rPr>
              <a:t>, </a:t>
            </a:r>
            <a:r>
              <a:rPr lang="nl-BE" sz="3000" dirty="0" err="1">
                <a:solidFill>
                  <a:srgbClr val="0070C0"/>
                </a:solidFill>
              </a:rPr>
              <a:t>YAR</a:t>
            </a:r>
            <a:r>
              <a:rPr lang="nl-BE" sz="3000" dirty="0">
                <a:solidFill>
                  <a:srgbClr val="0070C0"/>
                </a:solidFill>
              </a:rPr>
              <a:t>) (type 1)</a:t>
            </a:r>
          </a:p>
          <a:p>
            <a:pPr lvl="1"/>
            <a:r>
              <a:rPr lang="nl-BE" sz="3000" dirty="0">
                <a:solidFill>
                  <a:srgbClr val="0070C0"/>
                </a:solidFill>
              </a:rPr>
              <a:t>The full ‘</a:t>
            </a:r>
            <a:r>
              <a:rPr lang="nl-BE" sz="3000" dirty="0" err="1">
                <a:solidFill>
                  <a:srgbClr val="0070C0"/>
                </a:solidFill>
              </a:rPr>
              <a:t>substantive</a:t>
            </a:r>
            <a:r>
              <a:rPr lang="nl-BE" sz="3000" dirty="0">
                <a:solidFill>
                  <a:srgbClr val="0070C0"/>
                </a:solidFill>
              </a:rPr>
              <a:t>’ </a:t>
            </a:r>
            <a:r>
              <a:rPr lang="nl-BE" sz="3000" dirty="0" err="1">
                <a:solidFill>
                  <a:srgbClr val="0070C0"/>
                </a:solidFill>
              </a:rPr>
              <a:t>Principles</a:t>
            </a:r>
            <a:r>
              <a:rPr lang="nl-BE" sz="3000" dirty="0">
                <a:solidFill>
                  <a:srgbClr val="0070C0"/>
                </a:solidFill>
              </a:rPr>
              <a:t> (type 2)</a:t>
            </a:r>
          </a:p>
          <a:p>
            <a:pPr lvl="1"/>
            <a:r>
              <a:rPr lang="nl-BE" sz="3000" dirty="0">
                <a:solidFill>
                  <a:srgbClr val="0070C0"/>
                </a:solidFill>
              </a:rPr>
              <a:t>The ‘common </a:t>
            </a:r>
            <a:r>
              <a:rPr lang="nl-BE" sz="3000" dirty="0" err="1">
                <a:solidFill>
                  <a:srgbClr val="0070C0"/>
                </a:solidFill>
              </a:rPr>
              <a:t>occurrence</a:t>
            </a:r>
            <a:r>
              <a:rPr lang="nl-BE" sz="3000" dirty="0">
                <a:solidFill>
                  <a:srgbClr val="0070C0"/>
                </a:solidFill>
              </a:rPr>
              <a:t>’ </a:t>
            </a:r>
            <a:r>
              <a:rPr lang="nl-BE" sz="3000" dirty="0" err="1">
                <a:solidFill>
                  <a:srgbClr val="0070C0"/>
                </a:solidFill>
              </a:rPr>
              <a:t>Principles</a:t>
            </a:r>
            <a:r>
              <a:rPr lang="nl-BE" sz="3000" dirty="0">
                <a:solidFill>
                  <a:srgbClr val="0070C0"/>
                </a:solidFill>
              </a:rPr>
              <a:t> (type 3)</a:t>
            </a:r>
          </a:p>
          <a:p>
            <a:pPr lvl="1"/>
            <a:endParaRPr lang="nl-BE" sz="3200" dirty="0"/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EDD6666-1100-E08F-218D-82949E25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2623EA-21C5-AA14-0172-F289781EC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9568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456904-D73B-C786-6DFB-C7D688018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An </a:t>
            </a:r>
            <a:r>
              <a:rPr lang="nl-NL" dirty="0" err="1">
                <a:solidFill>
                  <a:srgbClr val="0070C0"/>
                </a:solidFill>
              </a:rPr>
              <a:t>example</a:t>
            </a:r>
            <a:r>
              <a:rPr lang="nl-NL" dirty="0">
                <a:solidFill>
                  <a:srgbClr val="0070C0"/>
                </a:solidFill>
              </a:rPr>
              <a:t> of type 1: COLREG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66913E0-72F7-FF9D-E53A-32B35E34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C712EE9-3669-DA37-00DF-3BC540A3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11</a:t>
            </a:fld>
            <a:endParaRPr lang="es-ES"/>
          </a:p>
        </p:txBody>
      </p:sp>
      <p:pic>
        <p:nvPicPr>
          <p:cNvPr id="17" name="Tijdelijke aanduiding voor inhoud 16">
            <a:extLst>
              <a:ext uri="{FF2B5EF4-FFF2-40B4-BE49-F238E27FC236}">
                <a16:creationId xmlns:a16="http://schemas.microsoft.com/office/drawing/2014/main" id="{D14AF273-FCC6-EB9A-215A-3DF252B40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66" y="2090057"/>
            <a:ext cx="12084868" cy="28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78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E904C6-5C81-43A1-4E81-3F6474B54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An </a:t>
            </a:r>
            <a:r>
              <a:rPr lang="nl-NL" dirty="0" err="1">
                <a:solidFill>
                  <a:srgbClr val="0070C0"/>
                </a:solidFill>
              </a:rPr>
              <a:t>example</a:t>
            </a:r>
            <a:r>
              <a:rPr lang="nl-NL" dirty="0">
                <a:solidFill>
                  <a:srgbClr val="0070C0"/>
                </a:solidFill>
              </a:rPr>
              <a:t> of type 2: </a:t>
            </a:r>
            <a:r>
              <a:rPr lang="nl-NL" dirty="0" err="1">
                <a:solidFill>
                  <a:srgbClr val="0070C0"/>
                </a:solidFill>
              </a:rPr>
              <a:t>the</a:t>
            </a:r>
            <a:r>
              <a:rPr lang="nl-NL" dirty="0">
                <a:solidFill>
                  <a:srgbClr val="0070C0"/>
                </a:solidFill>
              </a:rPr>
              <a:t> pilot (1)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59DDB41-C2CF-02C5-BA4C-F9257642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776C684-40CC-5F43-9CBC-6237AACF9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12</a:t>
            </a:fld>
            <a:endParaRPr lang="es-ES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2C261BD9-79A1-1AC7-A321-04C175918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1" y="2057400"/>
            <a:ext cx="12085317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43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68FF1C-38F9-24F9-AE57-1C33B915E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An </a:t>
            </a:r>
            <a:r>
              <a:rPr lang="nl-NL" dirty="0" err="1">
                <a:solidFill>
                  <a:srgbClr val="0070C0"/>
                </a:solidFill>
              </a:rPr>
              <a:t>example</a:t>
            </a:r>
            <a:r>
              <a:rPr lang="nl-NL" dirty="0">
                <a:solidFill>
                  <a:srgbClr val="0070C0"/>
                </a:solidFill>
              </a:rPr>
              <a:t> of type 2:</a:t>
            </a:r>
            <a:br>
              <a:rPr lang="nl-NL" dirty="0">
                <a:solidFill>
                  <a:srgbClr val="0070C0"/>
                </a:solidFill>
              </a:rPr>
            </a:br>
            <a:r>
              <a:rPr lang="nl-NL" dirty="0" err="1">
                <a:solidFill>
                  <a:srgbClr val="0070C0"/>
                </a:solidFill>
              </a:rPr>
              <a:t>the</a:t>
            </a:r>
            <a:r>
              <a:rPr lang="nl-NL" dirty="0">
                <a:solidFill>
                  <a:srgbClr val="0070C0"/>
                </a:solidFill>
              </a:rPr>
              <a:t> pilot (2)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55017DB-38D1-2C69-85D5-D51C82C28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3A2DE62-B9A8-1584-4ED9-91C83C753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13</a:t>
            </a:fld>
            <a:endParaRPr lang="es-ES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D7EEB8AD-3E53-398A-E627-9D2871F56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0813" y="83023"/>
            <a:ext cx="4541666" cy="669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40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F3E10-D5BD-247C-8DD9-A10A7CA0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An </a:t>
            </a:r>
            <a:r>
              <a:rPr lang="nl-NL" dirty="0" err="1">
                <a:solidFill>
                  <a:srgbClr val="0070C0"/>
                </a:solidFill>
              </a:rPr>
              <a:t>example</a:t>
            </a:r>
            <a:r>
              <a:rPr lang="nl-NL" dirty="0">
                <a:solidFill>
                  <a:srgbClr val="0070C0"/>
                </a:solidFill>
              </a:rPr>
              <a:t> of type 3: Time bars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A9C1F46-98A6-7D65-3BD4-6D138C6AE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76E4DB-105A-B769-7D55-0AF8F0538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14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B92866B-FCA4-6D3B-1E18-388FA843A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5984"/>
            <a:ext cx="12192000" cy="306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94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2F13D-3FC7-64B8-5E6E-B0F00466B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CF1611-EBF1-4914-0A95-9BB25A19D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87"/>
            <a:ext cx="9144000" cy="3362551"/>
          </a:xfrm>
        </p:spPr>
        <p:txBody>
          <a:bodyPr/>
          <a:lstStyle/>
          <a:p>
            <a:r>
              <a:rPr lang="nl-BE" b="1" dirty="0">
                <a:solidFill>
                  <a:srgbClr val="0070C0"/>
                </a:solidFill>
              </a:rPr>
              <a:t>The CMI Lex </a:t>
            </a:r>
            <a:r>
              <a:rPr lang="nl-BE" b="1" dirty="0" err="1">
                <a:solidFill>
                  <a:srgbClr val="0070C0"/>
                </a:solidFill>
              </a:rPr>
              <a:t>Maritima</a:t>
            </a:r>
            <a:r>
              <a:rPr lang="nl-BE" b="1" dirty="0">
                <a:solidFill>
                  <a:srgbClr val="0070C0"/>
                </a:solidFill>
              </a:rPr>
              <a:t> 2025</a:t>
            </a:r>
            <a:br>
              <a:rPr lang="nl-BE" b="1" dirty="0">
                <a:solidFill>
                  <a:srgbClr val="0070C0"/>
                </a:solidFill>
              </a:rPr>
            </a:br>
            <a:r>
              <a:rPr lang="nl-BE" sz="4400" b="1" dirty="0">
                <a:solidFill>
                  <a:srgbClr val="0070C0"/>
                </a:solidFill>
              </a:rPr>
              <a:t>The Tokyo </a:t>
            </a:r>
            <a:r>
              <a:rPr lang="nl-BE" sz="4400" b="1" dirty="0" err="1">
                <a:solidFill>
                  <a:srgbClr val="0070C0"/>
                </a:solidFill>
              </a:rPr>
              <a:t>Principles</a:t>
            </a:r>
            <a:r>
              <a:rPr lang="nl-BE" sz="4400" b="1" dirty="0">
                <a:solidFill>
                  <a:srgbClr val="0070C0"/>
                </a:solidFill>
              </a:rPr>
              <a:t> of </a:t>
            </a:r>
            <a:r>
              <a:rPr lang="nl-BE" sz="4400" b="1" dirty="0" err="1">
                <a:solidFill>
                  <a:srgbClr val="0070C0"/>
                </a:solidFill>
              </a:rPr>
              <a:t>Maritime</a:t>
            </a:r>
            <a:r>
              <a:rPr lang="nl-BE" sz="4400" b="1" dirty="0">
                <a:solidFill>
                  <a:srgbClr val="0070C0"/>
                </a:solidFill>
              </a:rPr>
              <a:t> </a:t>
            </a:r>
            <a:r>
              <a:rPr lang="nl-BE" sz="4400" b="1" dirty="0" err="1">
                <a:solidFill>
                  <a:srgbClr val="0070C0"/>
                </a:solidFill>
              </a:rPr>
              <a:t>Law</a:t>
            </a:r>
            <a:endParaRPr lang="nl-BE" sz="4400" dirty="0">
              <a:solidFill>
                <a:srgbClr val="0070C0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3380EE-C396-65D0-738B-13EC2DBACE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nl-BE" sz="60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endParaRPr lang="nl-BE" dirty="0"/>
          </a:p>
          <a:p>
            <a:r>
              <a:rPr lang="nl-BE" sz="4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How </a:t>
            </a:r>
            <a:r>
              <a:rPr lang="nl-BE" sz="48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it</a:t>
            </a:r>
            <a:r>
              <a:rPr lang="nl-BE" sz="4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was made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62473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E1A4DE-F3D3-8A27-E3CD-61B5034F4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err="1">
                <a:solidFill>
                  <a:srgbClr val="0070C0"/>
                </a:solidFill>
              </a:rPr>
              <a:t>Members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of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the</a:t>
            </a:r>
            <a:r>
              <a:rPr lang="es-ES" b="1" dirty="0">
                <a:solidFill>
                  <a:srgbClr val="0070C0"/>
                </a:solidFill>
              </a:rPr>
              <a:t> IWG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C13C91-B27D-919D-0480-34CDE994E6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Eric Van </a:t>
            </a:r>
            <a:r>
              <a:rPr lang="es-ES" dirty="0" err="1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Hooydonk</a:t>
            </a:r>
            <a:r>
              <a:rPr lang="es-ES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es-ES" dirty="0" err="1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Belgium</a:t>
            </a:r>
            <a:r>
              <a:rPr lang="es-ES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), </a:t>
            </a:r>
            <a:r>
              <a:rPr lang="es-ES" i="1" dirty="0" err="1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Chairman</a:t>
            </a:r>
            <a:r>
              <a:rPr lang="es-ES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r>
              <a:rPr lang="es-ES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Jesús Casas (</a:t>
            </a:r>
            <a:r>
              <a:rPr lang="es-ES" dirty="0" err="1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Spain</a:t>
            </a:r>
            <a:r>
              <a:rPr lang="es-ES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), </a:t>
            </a:r>
            <a:r>
              <a:rPr lang="es-ES" i="1" dirty="0" err="1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Rapporteur</a:t>
            </a:r>
            <a:endParaRPr lang="es-ES" dirty="0">
              <a:solidFill>
                <a:srgbClr val="0070C0"/>
              </a:solidFill>
              <a:effectLst/>
              <a:latin typeface="Calibri" panose="020F0502020204030204" pitchFamily="34" charset="0"/>
            </a:endParaRPr>
          </a:p>
          <a:p>
            <a:r>
              <a:rPr lang="es-ES" dirty="0" err="1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Lijun</a:t>
            </a:r>
            <a:r>
              <a:rPr lang="es-ES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Zhao (Ms) (China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) </a:t>
            </a:r>
          </a:p>
          <a:p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Michael </a:t>
            </a:r>
            <a:r>
              <a:rPr lang="es-ES" dirty="0" err="1">
                <a:solidFill>
                  <a:srgbClr val="0070C0"/>
                </a:solidFill>
                <a:latin typeface="Calibri" panose="020F0502020204030204" pitchFamily="34" charset="0"/>
              </a:rPr>
              <a:t>Sturley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 (USA)</a:t>
            </a:r>
          </a:p>
          <a:p>
            <a:r>
              <a:rPr lang="es-ES" dirty="0" err="1">
                <a:solidFill>
                  <a:srgbClr val="0070C0"/>
                </a:solidFill>
                <a:latin typeface="Calibri" panose="020F0502020204030204" pitchFamily="34" charset="0"/>
              </a:rPr>
              <a:t>Tomotaka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70C0"/>
                </a:solidFill>
                <a:latin typeface="Calibri" panose="020F0502020204030204" pitchFamily="34" charset="0"/>
              </a:rPr>
              <a:t>Fujita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 (</a:t>
            </a:r>
            <a:r>
              <a:rPr lang="es-ES" dirty="0" err="1">
                <a:solidFill>
                  <a:srgbClr val="0070C0"/>
                </a:solidFill>
                <a:latin typeface="Calibri" panose="020F0502020204030204" pitchFamily="34" charset="0"/>
              </a:rPr>
              <a:t>Japan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)</a:t>
            </a:r>
          </a:p>
          <a:p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Andreas Maurer (</a:t>
            </a:r>
            <a:r>
              <a:rPr lang="es-ES" dirty="0" err="1">
                <a:solidFill>
                  <a:srgbClr val="0070C0"/>
                </a:solidFill>
                <a:latin typeface="Calibri" panose="020F0502020204030204" pitchFamily="34" charset="0"/>
              </a:rPr>
              <a:t>Germany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)</a:t>
            </a:r>
            <a:endParaRPr lang="es-ES" dirty="0">
              <a:solidFill>
                <a:srgbClr val="0070C0"/>
              </a:solidFill>
              <a:effectLst/>
              <a:latin typeface="Calibri" panose="020F0502020204030204" pitchFamily="34" charset="0"/>
            </a:endParaRPr>
          </a:p>
          <a:p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Mišo Mudrić (</a:t>
            </a:r>
            <a:r>
              <a:rPr lang="es-ES" dirty="0" err="1">
                <a:solidFill>
                  <a:srgbClr val="0070C0"/>
                </a:solidFill>
                <a:latin typeface="Calibri" panose="020F0502020204030204" pitchFamily="34" charset="0"/>
              </a:rPr>
              <a:t>Croatia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)</a:t>
            </a:r>
          </a:p>
          <a:p>
            <a:r>
              <a:rPr lang="es-ES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Werner Braun </a:t>
            </a:r>
            <a:r>
              <a:rPr lang="es-ES" dirty="0" err="1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Rizk</a:t>
            </a:r>
            <a:r>
              <a:rPr lang="es-ES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es-ES" dirty="0" err="1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Brazil</a:t>
            </a:r>
            <a:r>
              <a:rPr lang="es-ES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Massimiliano </a:t>
            </a:r>
            <a:r>
              <a:rPr lang="es-ES" dirty="0" err="1">
                <a:solidFill>
                  <a:srgbClr val="0070C0"/>
                </a:solidFill>
                <a:latin typeface="Calibri" panose="020F0502020204030204" pitchFamily="34" charset="0"/>
              </a:rPr>
              <a:t>Rimaboschi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 (</a:t>
            </a:r>
            <a:r>
              <a:rPr lang="es-ES" dirty="0" err="1">
                <a:solidFill>
                  <a:srgbClr val="0070C0"/>
                </a:solidFill>
                <a:latin typeface="Calibri" panose="020F0502020204030204" pitchFamily="34" charset="0"/>
              </a:rPr>
              <a:t>Italy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)</a:t>
            </a:r>
          </a:p>
          <a:p>
            <a:endParaRPr lang="es-ES" dirty="0">
              <a:effectLst/>
              <a:latin typeface="Calibri" panose="020F0502020204030204" pitchFamily="34" charset="0"/>
            </a:endParaRP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C33BAD6-50CD-826C-C750-057A902288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Bernardo Melo Graf (</a:t>
            </a:r>
            <a:r>
              <a:rPr lang="es-ES" dirty="0" err="1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Mexico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)</a:t>
            </a:r>
          </a:p>
          <a:p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Eduardo </a:t>
            </a:r>
            <a:r>
              <a:rPr lang="es-ES" dirty="0" err="1">
                <a:solidFill>
                  <a:srgbClr val="0070C0"/>
                </a:solidFill>
                <a:latin typeface="Calibri" panose="020F0502020204030204" pitchFamily="34" charset="0"/>
              </a:rPr>
              <a:t>Adragna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 (Argentina)</a:t>
            </a:r>
            <a:endParaRPr lang="es-ES" dirty="0">
              <a:solidFill>
                <a:srgbClr val="0070C0"/>
              </a:solidFill>
              <a:effectLst/>
              <a:latin typeface="Calibri" panose="020F0502020204030204" pitchFamily="34" charset="0"/>
            </a:endParaRPr>
          </a:p>
          <a:p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Javier Franco (Colombia) </a:t>
            </a:r>
          </a:p>
          <a:p>
            <a:r>
              <a:rPr lang="es-ES" dirty="0" err="1">
                <a:solidFill>
                  <a:srgbClr val="0070C0"/>
                </a:solidFill>
                <a:latin typeface="Calibri" panose="020F0502020204030204" pitchFamily="34" charset="0"/>
              </a:rPr>
              <a:t>Kerim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70C0"/>
                </a:solidFill>
                <a:latin typeface="Calibri" panose="020F0502020204030204" pitchFamily="34" charset="0"/>
              </a:rPr>
              <a:t>Atamer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 (</a:t>
            </a:r>
            <a:r>
              <a:rPr lang="es-ES" dirty="0" err="1">
                <a:solidFill>
                  <a:srgbClr val="0070C0"/>
                </a:solidFill>
                <a:latin typeface="Calibri" panose="020F0502020204030204" pitchFamily="34" charset="0"/>
              </a:rPr>
              <a:t>Turkey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) </a:t>
            </a:r>
          </a:p>
          <a:p>
            <a:r>
              <a:rPr lang="es-ES" dirty="0" err="1">
                <a:solidFill>
                  <a:srgbClr val="0070C0"/>
                </a:solidFill>
                <a:latin typeface="Calibri" panose="020F0502020204030204" pitchFamily="34" charset="0"/>
              </a:rPr>
              <a:t>Aybek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70C0"/>
                </a:solidFill>
                <a:latin typeface="Calibri" panose="020F0502020204030204" pitchFamily="34" charset="0"/>
              </a:rPr>
              <a:t>Ahmedov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 (</a:t>
            </a:r>
            <a:r>
              <a:rPr lang="es-ES" dirty="0" err="1">
                <a:solidFill>
                  <a:srgbClr val="0070C0"/>
                </a:solidFill>
                <a:latin typeface="Calibri" panose="020F0502020204030204" pitchFamily="34" charset="0"/>
              </a:rPr>
              <a:t>Russia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)</a:t>
            </a:r>
          </a:p>
          <a:p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Andrea La </a:t>
            </a:r>
            <a:r>
              <a:rPr lang="es-ES" dirty="0" err="1">
                <a:solidFill>
                  <a:srgbClr val="0070C0"/>
                </a:solidFill>
                <a:latin typeface="Calibri" panose="020F0502020204030204" pitchFamily="34" charset="0"/>
              </a:rPr>
              <a:t>Mattina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 (</a:t>
            </a:r>
            <a:r>
              <a:rPr lang="es-ES" dirty="0" err="1">
                <a:solidFill>
                  <a:srgbClr val="0070C0"/>
                </a:solidFill>
                <a:latin typeface="Calibri" panose="020F0502020204030204" pitchFamily="34" charset="0"/>
              </a:rPr>
              <a:t>Italy</a:t>
            </a:r>
            <a:r>
              <a:rPr lang="es-ES" dirty="0">
                <a:solidFill>
                  <a:srgbClr val="0070C0"/>
                </a:solidFill>
                <a:latin typeface="Calibri" panose="020F0502020204030204" pitchFamily="34" charset="0"/>
              </a:rPr>
              <a:t>)</a:t>
            </a:r>
            <a:endParaRPr lang="es-ES" dirty="0">
              <a:solidFill>
                <a:srgbClr val="0070C0"/>
              </a:solidFill>
              <a:effectLst/>
              <a:latin typeface="Calibri" panose="020F0502020204030204" pitchFamily="34" charset="0"/>
            </a:endParaRPr>
          </a:p>
          <a:p>
            <a:r>
              <a:rPr lang="es-ES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Frank </a:t>
            </a:r>
            <a:r>
              <a:rPr lang="es-ES" dirty="0" err="1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Smeele</a:t>
            </a:r>
            <a:r>
              <a:rPr lang="es-ES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(The </a:t>
            </a:r>
            <a:r>
              <a:rPr lang="es-ES" dirty="0" err="1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Netherlands</a:t>
            </a:r>
            <a:r>
              <a:rPr lang="es-ES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r>
              <a:rPr lang="es-ES" dirty="0" err="1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Luiz</a:t>
            </a:r>
            <a:r>
              <a:rPr lang="es-ES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Roberto Leven </a:t>
            </a:r>
            <a:r>
              <a:rPr lang="es-ES" dirty="0" err="1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Siano</a:t>
            </a:r>
            <a:r>
              <a:rPr lang="es-ES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es-ES" dirty="0" err="1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Brazil</a:t>
            </a:r>
            <a:r>
              <a:rPr lang="es-ES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r>
              <a:rPr lang="es-ES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Filippo </a:t>
            </a:r>
            <a:r>
              <a:rPr lang="es-ES" dirty="0" err="1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Lorenzon</a:t>
            </a:r>
            <a:r>
              <a:rPr lang="es-ES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(UK/</a:t>
            </a:r>
            <a:r>
              <a:rPr lang="es-ES" dirty="0" err="1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Italy</a:t>
            </a:r>
            <a:r>
              <a:rPr lang="es-ES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r>
              <a:rPr lang="es-ES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Gustavo Omaña (Venezuela)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380D949-1F0B-12AD-8B6E-D9CBA51E5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D833F2E-F056-FAC5-8178-8EC6D611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270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610F3-8ECA-4E60-4B3D-485511CD0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0070C0"/>
                </a:solidFill>
              </a:rPr>
              <a:t>Time-line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D7D66F-13B9-3CE4-F6CA-52B344086B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s-ES" sz="3600" dirty="0">
                <a:solidFill>
                  <a:srgbClr val="0070C0"/>
                </a:solidFill>
              </a:rPr>
              <a:t>The IWG </a:t>
            </a:r>
            <a:r>
              <a:rPr lang="es-ES" sz="3600" dirty="0" err="1">
                <a:solidFill>
                  <a:srgbClr val="0070C0"/>
                </a:solidFill>
              </a:rPr>
              <a:t>was</a:t>
            </a:r>
            <a:r>
              <a:rPr lang="es-ES" sz="3600" dirty="0">
                <a:solidFill>
                  <a:srgbClr val="0070C0"/>
                </a:solidFill>
              </a:rPr>
              <a:t> </a:t>
            </a:r>
            <a:r>
              <a:rPr lang="es-ES" sz="3600" dirty="0" err="1">
                <a:solidFill>
                  <a:srgbClr val="0070C0"/>
                </a:solidFill>
              </a:rPr>
              <a:t>established</a:t>
            </a:r>
            <a:r>
              <a:rPr lang="es-ES" sz="3600" dirty="0">
                <a:solidFill>
                  <a:srgbClr val="0070C0"/>
                </a:solidFill>
              </a:rPr>
              <a:t> </a:t>
            </a:r>
            <a:r>
              <a:rPr lang="es-ES" sz="3600" dirty="0" err="1">
                <a:solidFill>
                  <a:srgbClr val="0070C0"/>
                </a:solidFill>
              </a:rPr>
              <a:t>by</a:t>
            </a:r>
            <a:r>
              <a:rPr lang="es-ES" sz="3600" dirty="0">
                <a:solidFill>
                  <a:srgbClr val="0070C0"/>
                </a:solidFill>
              </a:rPr>
              <a:t> </a:t>
            </a:r>
            <a:r>
              <a:rPr lang="es-ES" sz="3600" dirty="0" err="1">
                <a:solidFill>
                  <a:srgbClr val="0070C0"/>
                </a:solidFill>
              </a:rPr>
              <a:t>the</a:t>
            </a:r>
            <a:r>
              <a:rPr lang="es-ES" sz="3600" dirty="0">
                <a:solidFill>
                  <a:srgbClr val="0070C0"/>
                </a:solidFill>
              </a:rPr>
              <a:t> </a:t>
            </a:r>
            <a:r>
              <a:rPr lang="es-ES" sz="3600" dirty="0" err="1">
                <a:solidFill>
                  <a:srgbClr val="0070C0"/>
                </a:solidFill>
              </a:rPr>
              <a:t>ExCo</a:t>
            </a:r>
            <a:r>
              <a:rPr lang="es-ES" sz="3600" dirty="0">
                <a:solidFill>
                  <a:srgbClr val="0070C0"/>
                </a:solidFill>
              </a:rPr>
              <a:t> in 2014 in </a:t>
            </a:r>
            <a:r>
              <a:rPr lang="es-ES" sz="3600" dirty="0" err="1">
                <a:solidFill>
                  <a:srgbClr val="0070C0"/>
                </a:solidFill>
              </a:rPr>
              <a:t>Istanbul</a:t>
            </a:r>
            <a:endParaRPr lang="es-ES" sz="3600" dirty="0">
              <a:solidFill>
                <a:srgbClr val="0070C0"/>
              </a:solidFill>
            </a:endParaRPr>
          </a:p>
          <a:p>
            <a:r>
              <a:rPr lang="es-ES" sz="3600" dirty="0" err="1">
                <a:solidFill>
                  <a:srgbClr val="0070C0"/>
                </a:solidFill>
              </a:rPr>
              <a:t>The</a:t>
            </a:r>
            <a:r>
              <a:rPr lang="es-ES" sz="3600" dirty="0">
                <a:solidFill>
                  <a:srgbClr val="0070C0"/>
                </a:solidFill>
              </a:rPr>
              <a:t> </a:t>
            </a:r>
            <a:r>
              <a:rPr lang="es-ES" sz="3600" dirty="0" err="1">
                <a:solidFill>
                  <a:srgbClr val="0070C0"/>
                </a:solidFill>
              </a:rPr>
              <a:t>IWG</a:t>
            </a:r>
            <a:r>
              <a:rPr lang="es-ES" sz="3600" dirty="0">
                <a:solidFill>
                  <a:srgbClr val="0070C0"/>
                </a:solidFill>
              </a:rPr>
              <a:t> </a:t>
            </a:r>
            <a:r>
              <a:rPr lang="es-ES" sz="3600" dirty="0" err="1">
                <a:solidFill>
                  <a:srgbClr val="0070C0"/>
                </a:solidFill>
              </a:rPr>
              <a:t>reported</a:t>
            </a:r>
            <a:r>
              <a:rPr lang="es-ES" sz="3600" dirty="0">
                <a:solidFill>
                  <a:srgbClr val="0070C0"/>
                </a:solidFill>
              </a:rPr>
              <a:t> </a:t>
            </a:r>
            <a:r>
              <a:rPr lang="es-ES" sz="3600" dirty="0" err="1">
                <a:solidFill>
                  <a:srgbClr val="0070C0"/>
                </a:solidFill>
              </a:rPr>
              <a:t>on</a:t>
            </a:r>
            <a:r>
              <a:rPr lang="es-ES" sz="3600" dirty="0">
                <a:solidFill>
                  <a:srgbClr val="0070C0"/>
                </a:solidFill>
              </a:rPr>
              <a:t> </a:t>
            </a:r>
            <a:r>
              <a:rPr lang="es-ES" sz="3600" dirty="0" err="1">
                <a:solidFill>
                  <a:srgbClr val="0070C0"/>
                </a:solidFill>
              </a:rPr>
              <a:t>its</a:t>
            </a:r>
            <a:r>
              <a:rPr lang="es-ES" sz="3600" dirty="0">
                <a:solidFill>
                  <a:srgbClr val="0070C0"/>
                </a:solidFill>
              </a:rPr>
              <a:t> </a:t>
            </a:r>
            <a:r>
              <a:rPr lang="es-ES" sz="3600" dirty="0" err="1">
                <a:solidFill>
                  <a:srgbClr val="0070C0"/>
                </a:solidFill>
              </a:rPr>
              <a:t>work</a:t>
            </a:r>
            <a:r>
              <a:rPr lang="es-ES" sz="3600" dirty="0">
                <a:solidFill>
                  <a:srgbClr val="0070C0"/>
                </a:solidFill>
              </a:rPr>
              <a:t> in New York 2016, London 2018, </a:t>
            </a:r>
            <a:r>
              <a:rPr lang="es-ES" sz="3600" dirty="0" err="1">
                <a:solidFill>
                  <a:srgbClr val="0070C0"/>
                </a:solidFill>
              </a:rPr>
              <a:t>Mexico</a:t>
            </a:r>
            <a:r>
              <a:rPr lang="es-ES" sz="3600" dirty="0">
                <a:solidFill>
                  <a:srgbClr val="0070C0"/>
                </a:solidFill>
              </a:rPr>
              <a:t> City 2019, Antwerp 2022, Montreal 2023, </a:t>
            </a:r>
            <a:r>
              <a:rPr lang="es-ES" sz="3600" dirty="0" err="1">
                <a:solidFill>
                  <a:srgbClr val="0070C0"/>
                </a:solidFill>
              </a:rPr>
              <a:t>Gothenburg</a:t>
            </a:r>
            <a:r>
              <a:rPr lang="es-ES" sz="3600" dirty="0">
                <a:solidFill>
                  <a:srgbClr val="0070C0"/>
                </a:solidFill>
              </a:rPr>
              <a:t> 2024 and </a:t>
            </a:r>
            <a:r>
              <a:rPr lang="es-ES" sz="3600" dirty="0" err="1">
                <a:solidFill>
                  <a:srgbClr val="0070C0"/>
                </a:solidFill>
              </a:rPr>
              <a:t>Tokyo</a:t>
            </a:r>
            <a:r>
              <a:rPr lang="es-ES" sz="3600" dirty="0">
                <a:solidFill>
                  <a:srgbClr val="0070C0"/>
                </a:solidFill>
              </a:rPr>
              <a:t> 2025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10" name="Marcador de contenido 4" descr="Un grupo de personas con traje formal&#10;&#10;Descripción generada automáticamente">
            <a:extLst>
              <a:ext uri="{FF2B5EF4-FFF2-40B4-BE49-F238E27FC236}">
                <a16:creationId xmlns:a16="http://schemas.microsoft.com/office/drawing/2014/main" id="{3AE9387B-D218-A6B4-8139-B50D5E1EA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56464"/>
            <a:ext cx="4868255" cy="4868255"/>
          </a:xfrm>
          <a:prstGeom prst="rect">
            <a:avLst/>
          </a:prstGeom>
        </p:spPr>
      </p:pic>
      <p:pic>
        <p:nvPicPr>
          <p:cNvPr id="7" name="Marcador de contenido 6" descr="Un grupo de hombres con traje formal&#10;&#10;Descripción generada automáticamente">
            <a:extLst>
              <a:ext uri="{FF2B5EF4-FFF2-40B4-BE49-F238E27FC236}">
                <a16:creationId xmlns:a16="http://schemas.microsoft.com/office/drawing/2014/main" id="{7624B149-20CA-62B5-0836-625626663B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65284" y="3013388"/>
            <a:ext cx="4567378" cy="3342962"/>
          </a:xfr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2A814FC-F865-B6A8-0112-E660BDC99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CCB82C8-9A6E-FC6D-01CB-83805598B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8435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2F6EF1-B5B2-22C7-A260-06DBE8067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b="1" dirty="0">
              <a:solidFill>
                <a:srgbClr val="0070C0"/>
              </a:solidFill>
            </a:endParaRPr>
          </a:p>
        </p:txBody>
      </p:sp>
      <p:pic>
        <p:nvPicPr>
          <p:cNvPr id="6" name="Marcador de contenido 5" descr="Un grupo de personas sentadas frente a una pantalla&#10;&#10;Descripción generada automáticamente">
            <a:extLst>
              <a:ext uri="{FF2B5EF4-FFF2-40B4-BE49-F238E27FC236}">
                <a16:creationId xmlns:a16="http://schemas.microsoft.com/office/drawing/2014/main" id="{22ADF9CA-493D-8E0F-24A3-A77925AEF5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33331" y="1026207"/>
            <a:ext cx="6187305" cy="4918188"/>
          </a:xfr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85DFE18-44B1-35C6-9358-C559EC783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E553EFD-7B3F-41C2-9C2A-9087E8C17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18</a:t>
            </a:fld>
            <a:endParaRPr lang="es-ES"/>
          </a:p>
        </p:txBody>
      </p:sp>
      <p:pic>
        <p:nvPicPr>
          <p:cNvPr id="7" name="Marcador de contenido 7" descr="Un grupo de personas en un salón&#10;&#10;Descripción generada automáticamente con confianza media">
            <a:extLst>
              <a:ext uri="{FF2B5EF4-FFF2-40B4-BE49-F238E27FC236}">
                <a16:creationId xmlns:a16="http://schemas.microsoft.com/office/drawing/2014/main" id="{59ECCCB1-6802-ACA4-9BAB-FC47ED936C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0618" r="-2" b="-2"/>
          <a:stretch/>
        </p:blipFill>
        <p:spPr>
          <a:xfrm>
            <a:off x="290557" y="-1996"/>
            <a:ext cx="4926457" cy="3302531"/>
          </a:xfrm>
          <a:prstGeom prst="rect">
            <a:avLst/>
          </a:prstGeom>
        </p:spPr>
      </p:pic>
      <p:pic>
        <p:nvPicPr>
          <p:cNvPr id="8" name="Imagen 7" descr="Un grupo de personas sentadas en una oficina&#10;&#10;Descripción generada automáticamente">
            <a:extLst>
              <a:ext uri="{FF2B5EF4-FFF2-40B4-BE49-F238E27FC236}">
                <a16:creationId xmlns:a16="http://schemas.microsoft.com/office/drawing/2014/main" id="{25259064-394A-6CFD-9CB1-04B75F90D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816" y="3429000"/>
            <a:ext cx="4796448" cy="29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38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17EEB-0CCB-2DAE-8CFF-A2D372879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0070C0"/>
                </a:solidFill>
              </a:rPr>
              <a:t>Final decision-making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3BD70A-B230-E72E-9D63-CA9384724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>
                <a:solidFill>
                  <a:srgbClr val="0070C0"/>
                </a:solidFill>
              </a:rPr>
              <a:t>The Gothenburg Draft published in the CMI YB 2024</a:t>
            </a:r>
          </a:p>
          <a:p>
            <a:r>
              <a:rPr lang="es-ES" dirty="0">
                <a:solidFill>
                  <a:srgbClr val="0070C0"/>
                </a:solidFill>
              </a:rPr>
              <a:t>Comments from numerous NMLAs</a:t>
            </a:r>
          </a:p>
          <a:p>
            <a:r>
              <a:rPr lang="es-ES" dirty="0">
                <a:solidFill>
                  <a:srgbClr val="0070C0"/>
                </a:solidFill>
              </a:rPr>
              <a:t>All comments, including those received in 2025, were processed</a:t>
            </a:r>
          </a:p>
          <a:p>
            <a:r>
              <a:rPr lang="es-ES" dirty="0">
                <a:solidFill>
                  <a:srgbClr val="0070C0"/>
                </a:solidFill>
              </a:rPr>
              <a:t>A new ‘Tokyo Draft’ was prepared, with track changes</a:t>
            </a:r>
          </a:p>
          <a:p>
            <a:r>
              <a:rPr lang="es-ES" dirty="0">
                <a:solidFill>
                  <a:srgbClr val="0070C0"/>
                </a:solidFill>
              </a:rPr>
              <a:t>CMI Tokyo Conference with 450 delegates</a:t>
            </a:r>
          </a:p>
          <a:p>
            <a:r>
              <a:rPr lang="es-ES" dirty="0">
                <a:solidFill>
                  <a:srgbClr val="0070C0"/>
                </a:solidFill>
              </a:rPr>
              <a:t>Meeting with CMI ExCo</a:t>
            </a:r>
          </a:p>
          <a:p>
            <a:r>
              <a:rPr lang="es-ES" dirty="0">
                <a:solidFill>
                  <a:srgbClr val="0070C0"/>
                </a:solidFill>
              </a:rPr>
              <a:t>Final IWG meeting</a:t>
            </a:r>
          </a:p>
          <a:p>
            <a:r>
              <a:rPr lang="es-ES" dirty="0">
                <a:solidFill>
                  <a:srgbClr val="0070C0"/>
                </a:solidFill>
              </a:rPr>
              <a:t>Presentation and discussion at public sessions</a:t>
            </a:r>
          </a:p>
          <a:p>
            <a:r>
              <a:rPr lang="es-ES" dirty="0">
                <a:solidFill>
                  <a:srgbClr val="0070C0"/>
                </a:solidFill>
              </a:rPr>
              <a:t>Adoption of the ‘Tokyo Principles’ by the CMI Assembly on 17 May 2025</a:t>
            </a:r>
          </a:p>
          <a:p>
            <a:r>
              <a:rPr lang="es-ES" dirty="0">
                <a:solidFill>
                  <a:srgbClr val="0070C0"/>
                </a:solidFill>
              </a:rPr>
              <a:t>Final editing process</a:t>
            </a:r>
          </a:p>
          <a:p>
            <a:r>
              <a:rPr lang="es-ES" dirty="0">
                <a:solidFill>
                  <a:srgbClr val="0070C0"/>
                </a:solidFill>
              </a:rPr>
              <a:t>Publication on the CMI website on 17 November 2025</a:t>
            </a:r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045DD91-403D-7487-D685-1DC8E9167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3CCF2DE-B5C3-0EB9-7108-B46315645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0908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99A708-DC56-6344-A233-9456C444A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87"/>
            <a:ext cx="9144000" cy="3362551"/>
          </a:xfrm>
        </p:spPr>
        <p:txBody>
          <a:bodyPr/>
          <a:lstStyle/>
          <a:p>
            <a:r>
              <a:rPr lang="nl-BE" b="1" dirty="0">
                <a:solidFill>
                  <a:srgbClr val="0070C0"/>
                </a:solidFill>
              </a:rPr>
              <a:t>The CMI Lex </a:t>
            </a:r>
            <a:r>
              <a:rPr lang="nl-BE" b="1" dirty="0" err="1">
                <a:solidFill>
                  <a:srgbClr val="0070C0"/>
                </a:solidFill>
              </a:rPr>
              <a:t>Maritima</a:t>
            </a:r>
            <a:r>
              <a:rPr lang="nl-BE" b="1" dirty="0">
                <a:solidFill>
                  <a:srgbClr val="0070C0"/>
                </a:solidFill>
              </a:rPr>
              <a:t> 2025</a:t>
            </a:r>
            <a:br>
              <a:rPr lang="nl-BE" b="1" dirty="0">
                <a:solidFill>
                  <a:srgbClr val="0070C0"/>
                </a:solidFill>
              </a:rPr>
            </a:br>
            <a:r>
              <a:rPr lang="nl-BE" sz="4400" b="1" dirty="0">
                <a:solidFill>
                  <a:srgbClr val="0070C0"/>
                </a:solidFill>
              </a:rPr>
              <a:t>The Tokyo </a:t>
            </a:r>
            <a:r>
              <a:rPr lang="nl-BE" sz="4400" b="1" dirty="0" err="1">
                <a:solidFill>
                  <a:srgbClr val="0070C0"/>
                </a:solidFill>
              </a:rPr>
              <a:t>Principles</a:t>
            </a:r>
            <a:r>
              <a:rPr lang="nl-BE" sz="4400" b="1" dirty="0">
                <a:solidFill>
                  <a:srgbClr val="0070C0"/>
                </a:solidFill>
              </a:rPr>
              <a:t> of </a:t>
            </a:r>
            <a:r>
              <a:rPr lang="nl-BE" sz="4400" b="1" dirty="0" err="1">
                <a:solidFill>
                  <a:srgbClr val="0070C0"/>
                </a:solidFill>
              </a:rPr>
              <a:t>Maritime</a:t>
            </a:r>
            <a:r>
              <a:rPr lang="nl-BE" sz="4400" b="1" dirty="0">
                <a:solidFill>
                  <a:srgbClr val="0070C0"/>
                </a:solidFill>
              </a:rPr>
              <a:t> </a:t>
            </a:r>
            <a:r>
              <a:rPr lang="nl-BE" sz="4400" b="1" dirty="0" err="1">
                <a:solidFill>
                  <a:srgbClr val="0070C0"/>
                </a:solidFill>
              </a:rPr>
              <a:t>Law</a:t>
            </a:r>
            <a:endParaRPr lang="nl-BE" sz="4400" dirty="0">
              <a:solidFill>
                <a:srgbClr val="0070C0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00A5BAE-AB1C-E8E0-EA64-E16833C7A4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nl-BE" sz="60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endParaRPr lang="nl-BE" dirty="0"/>
          </a:p>
          <a:p>
            <a:r>
              <a:rPr lang="nl-BE" sz="48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Its</a:t>
            </a:r>
            <a:r>
              <a:rPr lang="nl-BE" sz="4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object, </a:t>
            </a:r>
            <a:r>
              <a:rPr lang="nl-BE" sz="48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purpose</a:t>
            </a:r>
            <a:r>
              <a:rPr lang="nl-BE" sz="4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BE" sz="48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and</a:t>
            </a:r>
            <a:r>
              <a:rPr lang="nl-BE" sz="4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status</a:t>
            </a:r>
          </a:p>
        </p:txBody>
      </p:sp>
    </p:spTree>
    <p:extLst>
      <p:ext uri="{BB962C8B-B14F-4D97-AF65-F5344CB8AC3E}">
        <p14:creationId xmlns:p14="http://schemas.microsoft.com/office/powerpoint/2010/main" val="1365021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4493EA-DCDF-96B8-B545-2D62F2A45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5200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</a:br>
            <a:br>
              <a:rPr lang="en-US" sz="5200" dirty="0">
                <a:solidFill>
                  <a:srgbClr val="0070C0"/>
                </a:solidFill>
              </a:rPr>
            </a:br>
            <a:br>
              <a:rPr lang="en-US" sz="5200" dirty="0">
                <a:solidFill>
                  <a:srgbClr val="0070C0"/>
                </a:solidFill>
              </a:rPr>
            </a:br>
            <a:br>
              <a:rPr lang="en-US" sz="5200" dirty="0">
                <a:solidFill>
                  <a:srgbClr val="0070C0"/>
                </a:solidFill>
              </a:rPr>
            </a:br>
            <a:br>
              <a:rPr lang="en-US" sz="5200" dirty="0">
                <a:solidFill>
                  <a:srgbClr val="0070C0"/>
                </a:solidFill>
              </a:rPr>
            </a:br>
            <a:br>
              <a:rPr lang="en-US" sz="5200" dirty="0">
                <a:solidFill>
                  <a:srgbClr val="0070C0"/>
                </a:solidFill>
              </a:rPr>
            </a:br>
            <a:br>
              <a:rPr lang="en-US" sz="5200" dirty="0">
                <a:solidFill>
                  <a:srgbClr val="0070C0"/>
                </a:solidFill>
              </a:rPr>
            </a:br>
            <a:endParaRPr lang="en-US" sz="5200" kern="12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D3E0F-258E-C8C5-9F98-4691B92DA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The CMI Lex Maritima ­­- The Tokyo Principles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CF2C04-6DD4-EFB1-454B-79F7EE1B9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2C419A7-7695-1C4A-BAFC-D06EE76B4A4A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pic>
        <p:nvPicPr>
          <p:cNvPr id="13" name="Marcador de contenido 12" descr="Un grupo de personas con traje formal&#10;&#10;El contenido generado por IA puede ser incorrecto.">
            <a:extLst>
              <a:ext uri="{FF2B5EF4-FFF2-40B4-BE49-F238E27FC236}">
                <a16:creationId xmlns:a16="http://schemas.microsoft.com/office/drawing/2014/main" id="{41913B12-7277-F47B-BAC7-294D2D389F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927003" cy="4445252"/>
          </a:xfrm>
        </p:spPr>
      </p:pic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19873270-0C61-9CD9-64EA-1683952057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74326" y="3300692"/>
            <a:ext cx="7517674" cy="357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59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66A5D7E-D643-C23B-14BD-55417D18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5247185-E80D-8212-8A71-64C7899F8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21</a:t>
            </a:fld>
            <a:endParaRPr lang="es-E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F1A8FC4-ED46-5704-0548-7490DF6ED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39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7863DB21-1E59-05DB-9B93-F16C6578D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F2BCE50-40A9-F93A-58F4-86DDDDB70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22</a:t>
            </a:fld>
            <a:endParaRPr lang="es-E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34C1D00-F624-CB3C-3743-CC768F9C4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99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C9CEDCE-A7D6-782E-6FCF-1C1978401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4ABFB98-ADB2-2DEB-5E0F-A04EB29F8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23</a:t>
            </a:fld>
            <a:endParaRPr lang="es-E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3CA723-BE87-E6D9-0A42-9512A3F8F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3866"/>
            <a:ext cx="12192000" cy="553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14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4018E-DEBC-31B5-C703-43B93EBF8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15D5D-BED5-2296-EAFA-4468210FD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87"/>
            <a:ext cx="9144000" cy="3362551"/>
          </a:xfrm>
        </p:spPr>
        <p:txBody>
          <a:bodyPr/>
          <a:lstStyle/>
          <a:p>
            <a:r>
              <a:rPr lang="nl-BE" b="1" dirty="0">
                <a:solidFill>
                  <a:srgbClr val="0070C0"/>
                </a:solidFill>
              </a:rPr>
              <a:t>The CMI Lex </a:t>
            </a:r>
            <a:r>
              <a:rPr lang="nl-BE" b="1" dirty="0" err="1">
                <a:solidFill>
                  <a:srgbClr val="0070C0"/>
                </a:solidFill>
              </a:rPr>
              <a:t>Maritima</a:t>
            </a:r>
            <a:r>
              <a:rPr lang="nl-BE" b="1" dirty="0">
                <a:solidFill>
                  <a:srgbClr val="0070C0"/>
                </a:solidFill>
              </a:rPr>
              <a:t> 2025</a:t>
            </a:r>
            <a:br>
              <a:rPr lang="nl-BE" b="1" dirty="0">
                <a:solidFill>
                  <a:srgbClr val="0070C0"/>
                </a:solidFill>
              </a:rPr>
            </a:br>
            <a:r>
              <a:rPr lang="nl-BE" sz="4400" b="1" dirty="0">
                <a:solidFill>
                  <a:srgbClr val="0070C0"/>
                </a:solidFill>
              </a:rPr>
              <a:t>The Tokyo </a:t>
            </a:r>
            <a:r>
              <a:rPr lang="nl-BE" sz="4400" b="1" dirty="0" err="1">
                <a:solidFill>
                  <a:srgbClr val="0070C0"/>
                </a:solidFill>
              </a:rPr>
              <a:t>Principles</a:t>
            </a:r>
            <a:r>
              <a:rPr lang="nl-BE" sz="4400" b="1" dirty="0">
                <a:solidFill>
                  <a:srgbClr val="0070C0"/>
                </a:solidFill>
              </a:rPr>
              <a:t> of </a:t>
            </a:r>
            <a:r>
              <a:rPr lang="nl-BE" sz="4400" b="1" dirty="0" err="1">
                <a:solidFill>
                  <a:srgbClr val="0070C0"/>
                </a:solidFill>
              </a:rPr>
              <a:t>Maritime</a:t>
            </a:r>
            <a:r>
              <a:rPr lang="nl-BE" sz="4400" b="1" dirty="0">
                <a:solidFill>
                  <a:srgbClr val="0070C0"/>
                </a:solidFill>
              </a:rPr>
              <a:t> </a:t>
            </a:r>
            <a:r>
              <a:rPr lang="nl-BE" sz="4400" b="1" dirty="0" err="1">
                <a:solidFill>
                  <a:srgbClr val="0070C0"/>
                </a:solidFill>
              </a:rPr>
              <a:t>Law</a:t>
            </a:r>
            <a:endParaRPr lang="nl-BE" sz="4400" dirty="0">
              <a:solidFill>
                <a:srgbClr val="0070C0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49FCC19-98D3-E53D-EBC0-1B242E7426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nl-BE" sz="60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endParaRPr lang="nl-BE" dirty="0"/>
          </a:p>
          <a:p>
            <a:r>
              <a:rPr lang="nl-BE" sz="48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Where</a:t>
            </a:r>
            <a:r>
              <a:rPr lang="nl-BE" sz="4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BE" sz="48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it</a:t>
            </a:r>
            <a:r>
              <a:rPr lang="nl-BE" sz="4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BE" sz="48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can</a:t>
            </a:r>
            <a:r>
              <a:rPr lang="nl-BE" sz="4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BE" sz="48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be</a:t>
            </a:r>
            <a:r>
              <a:rPr lang="nl-BE" sz="4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found &amp; </a:t>
            </a:r>
            <a:r>
              <a:rPr lang="nl-BE" sz="48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Latest</a:t>
            </a:r>
            <a:r>
              <a:rPr lang="nl-BE" sz="4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BE" sz="48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news</a:t>
            </a:r>
            <a:endParaRPr lang="nl-BE" sz="48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5096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E620E8-39E5-45F1-05D5-4AD768D1B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>
                <a:solidFill>
                  <a:srgbClr val="0070C0"/>
                </a:solidFill>
              </a:rPr>
              <a:t>Websites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307C10-4668-F3DC-A308-C365F761B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86943" cy="4351338"/>
          </a:xfrm>
        </p:spPr>
        <p:txBody>
          <a:bodyPr>
            <a:normAutofit/>
          </a:bodyPr>
          <a:lstStyle/>
          <a:p>
            <a:r>
              <a:rPr lang="nl-BE" sz="2600" dirty="0">
                <a:solidFill>
                  <a:srgbClr val="0070C0"/>
                </a:solidFill>
              </a:rPr>
              <a:t>The official document: </a:t>
            </a:r>
            <a:r>
              <a:rPr lang="nl-BE" sz="2600" u="sng" dirty="0" err="1">
                <a:solidFill>
                  <a:srgbClr val="0070C0"/>
                </a:solidFill>
              </a:rPr>
              <a:t>https</a:t>
            </a:r>
            <a:r>
              <a:rPr lang="nl-BE" sz="2600" u="sng" dirty="0">
                <a:solidFill>
                  <a:srgbClr val="0070C0"/>
                </a:solidFill>
              </a:rPr>
              <a:t>://</a:t>
            </a:r>
            <a:r>
              <a:rPr lang="nl-BE" sz="2600" u="sng" dirty="0" err="1">
                <a:solidFill>
                  <a:srgbClr val="0070C0"/>
                </a:solidFill>
              </a:rPr>
              <a:t>comitemaritime.org</a:t>
            </a:r>
            <a:r>
              <a:rPr lang="nl-BE" sz="2600" u="sng" dirty="0">
                <a:solidFill>
                  <a:srgbClr val="0070C0"/>
                </a:solidFill>
              </a:rPr>
              <a:t>/</a:t>
            </a:r>
            <a:r>
              <a:rPr lang="nl-BE" sz="2600" u="sng" dirty="0" err="1">
                <a:solidFill>
                  <a:srgbClr val="0070C0"/>
                </a:solidFill>
              </a:rPr>
              <a:t>work</a:t>
            </a:r>
            <a:r>
              <a:rPr lang="nl-BE" sz="2600" u="sng" dirty="0">
                <a:solidFill>
                  <a:srgbClr val="0070C0"/>
                </a:solidFill>
              </a:rPr>
              <a:t>/lex-</a:t>
            </a:r>
            <a:r>
              <a:rPr lang="nl-BE" sz="2600" u="sng" dirty="0" err="1">
                <a:solidFill>
                  <a:srgbClr val="0070C0"/>
                </a:solidFill>
              </a:rPr>
              <a:t>maritima</a:t>
            </a:r>
            <a:r>
              <a:rPr lang="nl-BE" sz="2600" u="sng" dirty="0">
                <a:solidFill>
                  <a:srgbClr val="0070C0"/>
                </a:solidFill>
              </a:rPr>
              <a:t>/</a:t>
            </a:r>
          </a:p>
          <a:p>
            <a:r>
              <a:rPr lang="nl-BE" sz="2600" dirty="0">
                <a:solidFill>
                  <a:srgbClr val="0070C0"/>
                </a:solidFill>
              </a:rPr>
              <a:t>Background, </a:t>
            </a:r>
            <a:r>
              <a:rPr lang="nl-BE" sz="2600" dirty="0" err="1">
                <a:solidFill>
                  <a:srgbClr val="0070C0"/>
                </a:solidFill>
              </a:rPr>
              <a:t>publications</a:t>
            </a:r>
            <a:r>
              <a:rPr lang="nl-BE" sz="2600" dirty="0">
                <a:solidFill>
                  <a:srgbClr val="0070C0"/>
                </a:solidFill>
              </a:rPr>
              <a:t>, </a:t>
            </a:r>
            <a:r>
              <a:rPr lang="nl-BE" sz="2600" dirty="0" err="1">
                <a:solidFill>
                  <a:srgbClr val="0070C0"/>
                </a:solidFill>
              </a:rPr>
              <a:t>translations</a:t>
            </a:r>
            <a:r>
              <a:rPr lang="nl-BE" sz="2600" dirty="0">
                <a:solidFill>
                  <a:srgbClr val="0070C0"/>
                </a:solidFill>
              </a:rPr>
              <a:t>, </a:t>
            </a:r>
            <a:r>
              <a:rPr lang="nl-BE" sz="2600" dirty="0" err="1">
                <a:solidFill>
                  <a:srgbClr val="0070C0"/>
                </a:solidFill>
              </a:rPr>
              <a:t>news</a:t>
            </a:r>
            <a:r>
              <a:rPr lang="nl-BE" sz="2600" dirty="0">
                <a:solidFill>
                  <a:srgbClr val="0070C0"/>
                </a:solidFill>
              </a:rPr>
              <a:t>: </a:t>
            </a:r>
            <a:r>
              <a:rPr lang="nl-BE" sz="2600" u="sng" dirty="0" err="1">
                <a:solidFill>
                  <a:srgbClr val="0070C0"/>
                </a:solidFill>
              </a:rPr>
              <a:t>www.lexmaritima.world</a:t>
            </a:r>
            <a:endParaRPr lang="nl-BE" sz="2600" u="sng" dirty="0">
              <a:solidFill>
                <a:srgbClr val="0070C0"/>
              </a:solidFill>
            </a:endParaRPr>
          </a:p>
          <a:p>
            <a:endParaRPr lang="nl-BE" sz="2600" dirty="0">
              <a:solidFill>
                <a:srgbClr val="0070C0"/>
              </a:solidFill>
            </a:endParaRPr>
          </a:p>
          <a:p>
            <a:endParaRPr lang="nl-BE" sz="2600" dirty="0">
              <a:solidFill>
                <a:srgbClr val="0070C0"/>
              </a:solidFill>
            </a:endParaRP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87AC89D1-AB95-1747-827A-70A6AE89AA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32F64CD-143F-89FE-F7ED-5531BE703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B6FC0C7-386C-1BF8-59DC-74CDA188F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25</a:t>
            </a:fld>
            <a:endParaRPr lang="es-E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400CBD7-B457-5A50-FF36-4948EDA7D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855" y="681625"/>
            <a:ext cx="6935489" cy="55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21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3BDAC-B34D-475B-4977-A3CA8FE46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0070C0"/>
                </a:solidFill>
              </a:rPr>
              <a:t>Latest</a:t>
            </a:r>
            <a:r>
              <a:rPr lang="nl-NL" b="1" dirty="0">
                <a:solidFill>
                  <a:srgbClr val="0070C0"/>
                </a:solidFill>
              </a:rPr>
              <a:t> </a:t>
            </a:r>
            <a:r>
              <a:rPr lang="nl-NL" b="1" dirty="0" err="1">
                <a:solidFill>
                  <a:srgbClr val="0070C0"/>
                </a:solidFill>
              </a:rPr>
              <a:t>news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8E030F-38F0-D230-A710-DBD4B929C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600" dirty="0" err="1">
                <a:solidFill>
                  <a:srgbClr val="0070C0"/>
                </a:solidFill>
              </a:rPr>
              <a:t>Further</a:t>
            </a:r>
            <a:r>
              <a:rPr lang="nl-NL" sz="2600" dirty="0">
                <a:solidFill>
                  <a:srgbClr val="0070C0"/>
                </a:solidFill>
              </a:rPr>
              <a:t> </a:t>
            </a:r>
            <a:r>
              <a:rPr lang="nl-NL" sz="2600" dirty="0" err="1">
                <a:solidFill>
                  <a:srgbClr val="0070C0"/>
                </a:solidFill>
              </a:rPr>
              <a:t>comments</a:t>
            </a:r>
            <a:r>
              <a:rPr lang="nl-NL" sz="2600" dirty="0">
                <a:solidFill>
                  <a:srgbClr val="0070C0"/>
                </a:solidFill>
              </a:rPr>
              <a:t> </a:t>
            </a:r>
            <a:r>
              <a:rPr lang="nl-NL" sz="2600" dirty="0" err="1">
                <a:solidFill>
                  <a:srgbClr val="0070C0"/>
                </a:solidFill>
              </a:rPr>
              <a:t>from</a:t>
            </a:r>
            <a:r>
              <a:rPr lang="nl-NL" sz="2600" dirty="0">
                <a:solidFill>
                  <a:srgbClr val="0070C0"/>
                </a:solidFill>
              </a:rPr>
              <a:t> </a:t>
            </a:r>
            <a:r>
              <a:rPr lang="nl-NL" sz="2600" dirty="0" err="1">
                <a:solidFill>
                  <a:srgbClr val="0070C0"/>
                </a:solidFill>
              </a:rPr>
              <a:t>MLAs</a:t>
            </a:r>
            <a:endParaRPr lang="nl-NL" sz="2600" dirty="0">
              <a:solidFill>
                <a:srgbClr val="0070C0"/>
              </a:solidFill>
            </a:endParaRPr>
          </a:p>
          <a:p>
            <a:r>
              <a:rPr lang="nl-NL" sz="2600" dirty="0" err="1">
                <a:solidFill>
                  <a:srgbClr val="0070C0"/>
                </a:solidFill>
              </a:rPr>
              <a:t>Translations</a:t>
            </a:r>
            <a:endParaRPr lang="nl-NL" sz="2600" dirty="0">
              <a:solidFill>
                <a:srgbClr val="0070C0"/>
              </a:solidFill>
            </a:endParaRPr>
          </a:p>
          <a:p>
            <a:r>
              <a:rPr lang="nl-NL" sz="2600" dirty="0">
                <a:solidFill>
                  <a:srgbClr val="0070C0"/>
                </a:solidFill>
              </a:rPr>
              <a:t>Legal doctrine</a:t>
            </a:r>
          </a:p>
          <a:p>
            <a:r>
              <a:rPr lang="nl-NL" sz="2600" dirty="0">
                <a:solidFill>
                  <a:srgbClr val="0070C0"/>
                </a:solidFill>
              </a:rPr>
              <a:t>Events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ABCFBC3-7A3C-50A1-11EE-6A487C46C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3D4B132-891B-4191-F927-252B187E5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979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697A9-3FB9-29D8-B0E9-64E7E3FAF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3ECDA-2BB9-50E1-CD48-1E8F1CCF5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87"/>
            <a:ext cx="9144000" cy="3362551"/>
          </a:xfrm>
        </p:spPr>
        <p:txBody>
          <a:bodyPr/>
          <a:lstStyle/>
          <a:p>
            <a:r>
              <a:rPr lang="nl-BE" b="1" dirty="0">
                <a:solidFill>
                  <a:srgbClr val="0070C0"/>
                </a:solidFill>
              </a:rPr>
              <a:t>The CMI Lex </a:t>
            </a:r>
            <a:r>
              <a:rPr lang="nl-BE" b="1" dirty="0" err="1">
                <a:solidFill>
                  <a:srgbClr val="0070C0"/>
                </a:solidFill>
              </a:rPr>
              <a:t>Maritima</a:t>
            </a:r>
            <a:r>
              <a:rPr lang="nl-BE" b="1" dirty="0">
                <a:solidFill>
                  <a:srgbClr val="0070C0"/>
                </a:solidFill>
              </a:rPr>
              <a:t> 2025</a:t>
            </a:r>
            <a:br>
              <a:rPr lang="nl-BE" b="1" dirty="0">
                <a:solidFill>
                  <a:srgbClr val="0070C0"/>
                </a:solidFill>
              </a:rPr>
            </a:br>
            <a:r>
              <a:rPr lang="nl-BE" sz="4400" b="1" dirty="0">
                <a:solidFill>
                  <a:srgbClr val="0070C0"/>
                </a:solidFill>
              </a:rPr>
              <a:t>The Tokyo </a:t>
            </a:r>
            <a:r>
              <a:rPr lang="nl-BE" sz="4400" b="1" dirty="0" err="1">
                <a:solidFill>
                  <a:srgbClr val="0070C0"/>
                </a:solidFill>
              </a:rPr>
              <a:t>Principles</a:t>
            </a:r>
            <a:r>
              <a:rPr lang="nl-BE" sz="4400" b="1" dirty="0">
                <a:solidFill>
                  <a:srgbClr val="0070C0"/>
                </a:solidFill>
              </a:rPr>
              <a:t> of </a:t>
            </a:r>
            <a:r>
              <a:rPr lang="nl-BE" sz="4400" b="1" dirty="0" err="1">
                <a:solidFill>
                  <a:srgbClr val="0070C0"/>
                </a:solidFill>
              </a:rPr>
              <a:t>Maritime</a:t>
            </a:r>
            <a:r>
              <a:rPr lang="nl-BE" sz="4400" b="1" dirty="0">
                <a:solidFill>
                  <a:srgbClr val="0070C0"/>
                </a:solidFill>
              </a:rPr>
              <a:t> </a:t>
            </a:r>
            <a:r>
              <a:rPr lang="nl-BE" sz="4400" b="1" dirty="0" err="1">
                <a:solidFill>
                  <a:srgbClr val="0070C0"/>
                </a:solidFill>
              </a:rPr>
              <a:t>Law</a:t>
            </a:r>
            <a:endParaRPr lang="nl-BE" sz="4400" dirty="0">
              <a:solidFill>
                <a:srgbClr val="0070C0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33C69E-8C67-CEAC-9D59-7A33FC8A2A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nl-BE" sz="60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endParaRPr lang="nl-BE" dirty="0"/>
          </a:p>
          <a:p>
            <a:r>
              <a:rPr lang="nl-BE" sz="4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The 5 Rules </a:t>
            </a:r>
            <a:r>
              <a:rPr lang="nl-BE" sz="48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and</a:t>
            </a:r>
            <a:r>
              <a:rPr lang="nl-BE" sz="4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BE" sz="48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nl-BE" sz="4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25 </a:t>
            </a:r>
            <a:r>
              <a:rPr lang="nl-BE" sz="48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Principles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78824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91E30E-88E7-4007-2C34-D472498B6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>
                <a:solidFill>
                  <a:srgbClr val="0070C0"/>
                </a:solidFill>
              </a:rPr>
              <a:t>The CMI Lex </a:t>
            </a:r>
            <a:r>
              <a:rPr lang="nl-BE" dirty="0" err="1">
                <a:solidFill>
                  <a:srgbClr val="0070C0"/>
                </a:solidFill>
              </a:rPr>
              <a:t>Maritima</a:t>
            </a:r>
            <a:r>
              <a:rPr lang="nl-BE" dirty="0">
                <a:solidFill>
                  <a:srgbClr val="0070C0"/>
                </a:solidFill>
              </a:rPr>
              <a:t>:</a:t>
            </a:r>
            <a:br>
              <a:rPr lang="nl-BE" dirty="0">
                <a:solidFill>
                  <a:srgbClr val="0070C0"/>
                </a:solidFill>
              </a:rPr>
            </a:br>
            <a:r>
              <a:rPr lang="nl-BE" b="1" dirty="0" err="1">
                <a:solidFill>
                  <a:srgbClr val="0070C0"/>
                </a:solidFill>
              </a:rPr>
              <a:t>Its</a:t>
            </a:r>
            <a:r>
              <a:rPr lang="nl-BE" b="1" dirty="0">
                <a:solidFill>
                  <a:srgbClr val="0070C0"/>
                </a:solidFill>
              </a:rPr>
              <a:t> </a:t>
            </a:r>
            <a:r>
              <a:rPr lang="nl-BE" b="1" dirty="0" err="1">
                <a:solidFill>
                  <a:srgbClr val="0070C0"/>
                </a:solidFill>
              </a:rPr>
              <a:t>structure</a:t>
            </a:r>
            <a:endParaRPr lang="nl-BE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1FD550-A2E2-6390-4FC0-071305487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General introduction</a:t>
            </a:r>
          </a:p>
          <a:p>
            <a:r>
              <a:rPr lang="en-US" b="1" dirty="0"/>
              <a:t>Part 1 − Preliminary rules</a:t>
            </a:r>
          </a:p>
          <a:p>
            <a:r>
              <a:rPr lang="en-US" b="1" dirty="0"/>
              <a:t>Part 2 − Sources of maritime law</a:t>
            </a:r>
          </a:p>
          <a:p>
            <a:r>
              <a:rPr lang="en-US" b="1" dirty="0"/>
              <a:t>Part 3 − Ships</a:t>
            </a:r>
          </a:p>
          <a:p>
            <a:r>
              <a:rPr lang="en-US" b="1" dirty="0"/>
              <a:t>Part 4 − Maritime responsibilities and liabilities</a:t>
            </a:r>
          </a:p>
          <a:p>
            <a:r>
              <a:rPr lang="en-US" b="1" dirty="0"/>
              <a:t>Part 5 − Maritime contracts</a:t>
            </a:r>
          </a:p>
          <a:p>
            <a:r>
              <a:rPr lang="en-US" b="1" dirty="0"/>
              <a:t>Part 6 − Maritime incidents</a:t>
            </a:r>
          </a:p>
          <a:p>
            <a:r>
              <a:rPr lang="en-US" b="1" dirty="0"/>
              <a:t>Part 7 − Maritime claims</a:t>
            </a:r>
          </a:p>
          <a:p>
            <a:r>
              <a:rPr lang="en-US" dirty="0"/>
              <a:t>Citations and abbreviations</a:t>
            </a:r>
          </a:p>
          <a:p>
            <a:endParaRPr lang="nl-BE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D1DD6E7-6C47-5A07-857A-2E8098B53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E3A84C-4C6E-5A07-3AAD-2672C6FC1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8175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559AE06-CF55-5E5C-6A26-9AE6C028F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95FF709-25B7-6EBA-6FF5-D42C6EBA0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29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FB33193-898D-6593-C3A7-FEE4FDDE6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2055"/>
            <a:ext cx="12192000" cy="36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6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EB0D2F-F0D1-26D2-52FF-84C699965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>
                <a:solidFill>
                  <a:srgbClr val="0070C0"/>
                </a:solidFill>
              </a:rPr>
              <a:t>The CMI Lex </a:t>
            </a:r>
            <a:r>
              <a:rPr lang="nl-BE" dirty="0" err="1">
                <a:solidFill>
                  <a:srgbClr val="0070C0"/>
                </a:solidFill>
              </a:rPr>
              <a:t>Maritima</a:t>
            </a:r>
            <a:r>
              <a:rPr lang="nl-BE" dirty="0">
                <a:solidFill>
                  <a:srgbClr val="0070C0"/>
                </a:solidFill>
              </a:rPr>
              <a:t>:</a:t>
            </a:r>
            <a:br>
              <a:rPr lang="nl-BE" dirty="0">
                <a:solidFill>
                  <a:srgbClr val="0070C0"/>
                </a:solidFill>
              </a:rPr>
            </a:br>
            <a:r>
              <a:rPr lang="nl-BE" sz="4400" b="1" dirty="0">
                <a:solidFill>
                  <a:srgbClr val="0070C0"/>
                </a:solidFill>
              </a:rPr>
              <a:t>Turning belief in </a:t>
            </a:r>
            <a:r>
              <a:rPr lang="nl-BE" sz="4400" b="1" dirty="0" err="1">
                <a:solidFill>
                  <a:srgbClr val="0070C0"/>
                </a:solidFill>
              </a:rPr>
              <a:t>the</a:t>
            </a:r>
            <a:r>
              <a:rPr lang="nl-BE" sz="4400" b="1" dirty="0">
                <a:solidFill>
                  <a:srgbClr val="0070C0"/>
                </a:solidFill>
              </a:rPr>
              <a:t> Lex </a:t>
            </a:r>
            <a:r>
              <a:rPr lang="nl-BE" sz="4400" b="1" dirty="0" err="1">
                <a:solidFill>
                  <a:srgbClr val="0070C0"/>
                </a:solidFill>
              </a:rPr>
              <a:t>Maritima</a:t>
            </a:r>
            <a:r>
              <a:rPr lang="nl-BE" sz="4400" b="1" dirty="0">
                <a:solidFill>
                  <a:srgbClr val="0070C0"/>
                </a:solidFill>
              </a:rPr>
              <a:t> </a:t>
            </a:r>
            <a:r>
              <a:rPr lang="nl-BE" sz="4400" b="1" dirty="0" err="1">
                <a:solidFill>
                  <a:srgbClr val="0070C0"/>
                </a:solidFill>
              </a:rPr>
              <a:t>into</a:t>
            </a:r>
            <a:r>
              <a:rPr lang="nl-BE" sz="4400" b="1" dirty="0">
                <a:solidFill>
                  <a:srgbClr val="0070C0"/>
                </a:solidFill>
              </a:rPr>
              <a:t> </a:t>
            </a:r>
            <a:r>
              <a:rPr lang="nl-BE" sz="4400" b="1" dirty="0" err="1">
                <a:solidFill>
                  <a:srgbClr val="0070C0"/>
                </a:solidFill>
              </a:rPr>
              <a:t>facts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A00FAB-4790-D54D-2096-79525CE18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err="1"/>
              <a:t>What</a:t>
            </a:r>
            <a:r>
              <a:rPr lang="nl-NL" dirty="0"/>
              <a:t> is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mythical</a:t>
            </a:r>
            <a:r>
              <a:rPr lang="nl-NL" dirty="0"/>
              <a:t> Lex </a:t>
            </a:r>
            <a:r>
              <a:rPr lang="nl-NL" dirty="0" err="1"/>
              <a:t>Maritima</a:t>
            </a:r>
            <a:r>
              <a:rPr lang="nl-NL" dirty="0"/>
              <a:t>?</a:t>
            </a:r>
          </a:p>
          <a:p>
            <a:r>
              <a:rPr lang="nl-NL" dirty="0"/>
              <a:t>Prof Bill </a:t>
            </a:r>
            <a:r>
              <a:rPr lang="nl-NL" dirty="0" err="1"/>
              <a:t>Tetley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Montreal, </a:t>
            </a:r>
            <a:r>
              <a:rPr lang="nl-NL" dirty="0" err="1"/>
              <a:t>one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great</a:t>
            </a:r>
            <a:r>
              <a:rPr lang="nl-NL" dirty="0"/>
              <a:t> </a:t>
            </a:r>
            <a:r>
              <a:rPr lang="nl-NL" dirty="0" err="1"/>
              <a:t>champions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Lex </a:t>
            </a:r>
            <a:r>
              <a:rPr lang="nl-NL" dirty="0" err="1"/>
              <a:t>Maritima</a:t>
            </a:r>
            <a:r>
              <a:rPr lang="nl-NL" dirty="0"/>
              <a:t> </a:t>
            </a:r>
            <a:r>
              <a:rPr lang="nl-NL" dirty="0" err="1"/>
              <a:t>idea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en-GB" dirty="0"/>
              <a:t>Chief Justice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Allsop (CMI NYC 2016): ‘the common international heritage of values, rules and principles governing maritime matters’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46CFEB6-050D-CD09-81A3-0B9336E29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65F3F06-C607-8F27-FC67-9A9989A9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3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484D736-A126-781D-CBEB-C62FF471C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762" y="2607258"/>
            <a:ext cx="7746021" cy="15586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C9A6B54-5E77-73CE-87CF-4BC8F8AEE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263" y="4165908"/>
            <a:ext cx="7746021" cy="106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23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392664A-2B78-3DBE-5983-8519B7D4D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7F7E570-141A-F53A-6984-81D8C305B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30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F14497A-FF47-589A-4BB9-03C91A160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9" y="0"/>
            <a:ext cx="11902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8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706BF3B-6C53-0321-498A-58D80D6A4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FE82972-7B8E-8414-4B7E-60E59CF8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31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571B9FF-EBC6-EBA5-F4EE-62ADA1573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5315"/>
            <a:ext cx="12192000" cy="258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32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1E88F75-BF43-7EF5-A17D-A328DA4CA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45B9E2C-4BE4-9824-A55D-CD72E5FB4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32</a:t>
            </a:fld>
            <a:endParaRPr lang="es-E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4120850-B8B1-48DF-5FCA-C7E6E4DBC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77" y="0"/>
            <a:ext cx="11235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41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0986531-C7DC-EE45-EF08-08732097D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CE8E657-5D72-5A72-F987-B78D7FD6F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33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3AFE16D-E400-DFD5-CC7D-EE6DC906B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3923"/>
            <a:ext cx="12192000" cy="377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99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54537A4-34DA-F6EC-5A29-5B7663EF5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F81A87B-DBE3-187C-0B31-7D2D32F5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34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85DDB67-C235-3C02-54F8-D69AA89E1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8789"/>
            <a:ext cx="12192000" cy="398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543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483AEE0-78A6-9E97-E6C6-72AAE032E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9642091-1D73-F712-4981-CC9075C8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35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4C0273F-CECF-6619-56C7-29861B54A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473"/>
            <a:ext cx="12192000" cy="619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80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22E012B-6F89-8A7B-A4D1-5B4681CFF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315D3CC-B7CD-9569-D1C0-D591B935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36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3D5FC77-F2FD-DF61-8862-18BF8B1B1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0052"/>
            <a:ext cx="12192000" cy="427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620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EC94337-E96C-CFEE-B24A-81D5D863F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971796D-28EF-DBF7-D58B-E22C49A3B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37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3A8A6C7-CCB9-87DC-184F-08ED1A46C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9682"/>
            <a:ext cx="12192000" cy="21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54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5BC4587-FDCA-5BF6-96FF-769CF373E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04091F3-1D5C-D1BA-9397-FF40AEF2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38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EE9A94D-80C3-2C72-2EAE-A23134C0F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5" y="0"/>
            <a:ext cx="12107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61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C9ACBE53-ECFD-7408-EF83-F471525FF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E80E5DB-52C8-8B27-3CB4-C900921F2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39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525567E-9367-D215-6A8B-854B324B5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2770"/>
            <a:ext cx="12192000" cy="349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95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8C856376-0B33-E181-1956-B79D63057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CMI Lex </a:t>
            </a:r>
            <a:r>
              <a:rPr kumimoji="0" lang="nl-B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Maritima</a:t>
            </a:r>
            <a: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</a:t>
            </a:r>
            <a:b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lang="nl-BE" b="1" dirty="0" err="1">
                <a:solidFill>
                  <a:srgbClr val="0070C0"/>
                </a:solidFill>
              </a:rPr>
              <a:t>Its</a:t>
            </a:r>
            <a:r>
              <a:rPr lang="nl-BE" b="1" dirty="0">
                <a:solidFill>
                  <a:srgbClr val="0070C0"/>
                </a:solidFill>
              </a:rPr>
              <a:t> </a:t>
            </a:r>
            <a:r>
              <a:rPr lang="nl-BE" b="1" dirty="0" err="1">
                <a:solidFill>
                  <a:srgbClr val="0070C0"/>
                </a:solidFill>
              </a:rPr>
              <a:t>Belgian</a:t>
            </a:r>
            <a:r>
              <a:rPr lang="nl-BE" b="1" dirty="0">
                <a:solidFill>
                  <a:srgbClr val="0070C0"/>
                </a:solidFill>
              </a:rPr>
              <a:t> </a:t>
            </a:r>
            <a:r>
              <a:rPr lang="nl-BE" b="1" dirty="0" err="1">
                <a:solidFill>
                  <a:srgbClr val="0070C0"/>
                </a:solidFill>
              </a:rPr>
              <a:t>and</a:t>
            </a:r>
            <a:r>
              <a:rPr lang="nl-BE" b="1" dirty="0">
                <a:solidFill>
                  <a:srgbClr val="0070C0"/>
                </a:solidFill>
              </a:rPr>
              <a:t> Antwerp </a:t>
            </a:r>
            <a:r>
              <a:rPr lang="nl-BE" b="1" dirty="0" err="1">
                <a:solidFill>
                  <a:srgbClr val="0070C0"/>
                </a:solidFill>
              </a:rPr>
              <a:t>origin</a:t>
            </a:r>
            <a:br>
              <a:rPr lang="nl-BE" b="1" dirty="0">
                <a:solidFill>
                  <a:srgbClr val="0070C0"/>
                </a:solidFill>
              </a:rPr>
            </a:br>
            <a:br>
              <a:rPr kumimoji="0" lang="nl-BE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lang="nl-BE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834E9A2-778A-0C84-73DA-95F07D1A4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Belgian</a:t>
            </a:r>
            <a:r>
              <a:rPr lang="nl-BE" dirty="0"/>
              <a:t> </a:t>
            </a:r>
            <a:r>
              <a:rPr lang="nl-BE" dirty="0" err="1"/>
              <a:t>Shipping</a:t>
            </a:r>
            <a:r>
              <a:rPr lang="nl-BE" dirty="0"/>
              <a:t> Code, 2007-2019</a:t>
            </a:r>
          </a:p>
          <a:p>
            <a:r>
              <a:rPr lang="nl-BE" dirty="0"/>
              <a:t>CMI Lex </a:t>
            </a:r>
            <a:r>
              <a:rPr lang="nl-BE" dirty="0" err="1"/>
              <a:t>Maritima</a:t>
            </a:r>
            <a:r>
              <a:rPr lang="nl-BE" dirty="0"/>
              <a:t>, 2014-2025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C907101D-6A93-B0B7-20EB-4A2B2B892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35EAFC5-B4A7-F26E-FF0D-AB5F23DFA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4</a:t>
            </a:fld>
            <a:endParaRPr lang="es-E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F597C9F-DA48-375A-5B9E-FF326413B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36525"/>
            <a:ext cx="4780721" cy="677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587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2FD819A-16A9-4643-51B5-53BFA4BE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5A58807-D532-6032-5871-1FE02BE5C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40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BE60C95-9497-EDAB-2660-2DF28D0FC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8036"/>
            <a:ext cx="12192000" cy="16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140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0BDC886-64A8-E6FA-6A0A-EF426E89C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1312026-F067-6A9F-D5B2-7D0CFDEB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41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117A5B-276C-05B7-6AD0-83A22FCEC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64" y="0"/>
            <a:ext cx="10765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963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7EFD2799-1D22-9346-D470-34EA7D00A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B7453B1-F7F6-C9B4-D9FA-14388E3B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42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37437F8-EB3B-56C6-BE8A-6729B740B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6462"/>
            <a:ext cx="12192000" cy="162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3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35978FF-D310-732B-786F-2B2D1EAF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BE77E36-C152-04A0-A498-E450CCB87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43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D89F29B-2797-FE09-8576-D2DF719F6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7975"/>
            <a:ext cx="12192000" cy="212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667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A8995F6-6E3A-43DB-D5F2-42C55BE97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86B3CC2-E909-72A5-1B49-11DFB8832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44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5EB1E02-919F-7C9F-EA66-C9BE9BA4F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635"/>
            <a:ext cx="12192000" cy="57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748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FE1AA73-6771-D59E-6698-3B3BFDCD5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FB4ABFE-6D12-0F9B-4EEB-57381ED6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45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8CCE158-2B61-1BB8-1010-B15E5C137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774" y="0"/>
            <a:ext cx="7622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901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6C65150-F396-CACB-F050-123FD6897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66D9C2F-8CD0-C2E3-8970-A1D38B1D1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46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EFBF804-EADF-038B-2CB8-80B6CEC75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9010"/>
            <a:ext cx="12192000" cy="391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350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15728F0-1C6E-72E4-81D9-E21E73AE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7EADDDA-C855-F9EC-7A55-14C02FE95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47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5B1F566-C24D-3A5A-1DC2-B9C5F6BE8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019" y="0"/>
            <a:ext cx="7663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330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7E52D8C-6522-51C7-F263-87A77476E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FC30F34-191E-D230-DCC3-B91E94DD2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48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965C552-8F20-1C52-F807-9CC69891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0"/>
            <a:ext cx="723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564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26438F8-5565-1662-997C-A3912E48F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399A080-2382-3190-4380-85203C549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49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2C6EA24-4C0F-D969-EC28-0E90B2954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572" y="0"/>
            <a:ext cx="7246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08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170B94-21CF-E4F7-D4CB-A8052AE65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>
                <a:solidFill>
                  <a:srgbClr val="0070C0"/>
                </a:solidFill>
              </a:rPr>
              <a:t>The CMI Lex </a:t>
            </a:r>
            <a:r>
              <a:rPr lang="nl-BE" dirty="0" err="1">
                <a:solidFill>
                  <a:srgbClr val="0070C0"/>
                </a:solidFill>
              </a:rPr>
              <a:t>Maritima</a:t>
            </a:r>
            <a:r>
              <a:rPr lang="nl-BE" dirty="0">
                <a:solidFill>
                  <a:srgbClr val="0070C0"/>
                </a:solidFill>
              </a:rPr>
              <a:t>:</a:t>
            </a:r>
            <a:br>
              <a:rPr lang="nl-BE" dirty="0">
                <a:solidFill>
                  <a:srgbClr val="0070C0"/>
                </a:solidFill>
              </a:rPr>
            </a:br>
            <a:r>
              <a:rPr lang="nl-BE" b="1" dirty="0" err="1">
                <a:solidFill>
                  <a:srgbClr val="0070C0"/>
                </a:solidFill>
              </a:rPr>
              <a:t>What</a:t>
            </a:r>
            <a:r>
              <a:rPr lang="nl-BE" b="1" dirty="0">
                <a:solidFill>
                  <a:srgbClr val="0070C0"/>
                </a:solidFill>
              </a:rPr>
              <a:t> </a:t>
            </a:r>
            <a:r>
              <a:rPr lang="nl-BE" b="1" dirty="0" err="1">
                <a:solidFill>
                  <a:srgbClr val="0070C0"/>
                </a:solidFill>
              </a:rPr>
              <a:t>it</a:t>
            </a:r>
            <a:r>
              <a:rPr lang="nl-BE" b="1" dirty="0">
                <a:solidFill>
                  <a:srgbClr val="0070C0"/>
                </a:solidFill>
              </a:rPr>
              <a:t> is, </a:t>
            </a:r>
            <a:r>
              <a:rPr lang="nl-BE" b="1" dirty="0" err="1">
                <a:solidFill>
                  <a:srgbClr val="0070C0"/>
                </a:solidFill>
              </a:rPr>
              <a:t>and</a:t>
            </a:r>
            <a:r>
              <a:rPr lang="nl-BE" b="1" dirty="0">
                <a:solidFill>
                  <a:srgbClr val="0070C0"/>
                </a:solidFill>
              </a:rPr>
              <a:t> </a:t>
            </a:r>
            <a:r>
              <a:rPr lang="nl-BE" b="1" dirty="0" err="1">
                <a:solidFill>
                  <a:srgbClr val="0070C0"/>
                </a:solidFill>
              </a:rPr>
              <a:t>what</a:t>
            </a:r>
            <a:r>
              <a:rPr lang="nl-BE" b="1" dirty="0">
                <a:solidFill>
                  <a:srgbClr val="0070C0"/>
                </a:solidFill>
              </a:rPr>
              <a:t> </a:t>
            </a:r>
            <a:r>
              <a:rPr lang="nl-BE" b="1" dirty="0" err="1">
                <a:solidFill>
                  <a:srgbClr val="0070C0"/>
                </a:solidFill>
              </a:rPr>
              <a:t>it</a:t>
            </a:r>
            <a:r>
              <a:rPr lang="nl-BE" b="1" dirty="0">
                <a:solidFill>
                  <a:srgbClr val="0070C0"/>
                </a:solidFill>
              </a:rPr>
              <a:t> is </a:t>
            </a:r>
            <a:r>
              <a:rPr lang="nl-BE" b="1" dirty="0" err="1">
                <a:solidFill>
                  <a:srgbClr val="0070C0"/>
                </a:solidFill>
              </a:rPr>
              <a:t>not</a:t>
            </a:r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299655-326C-1A9D-115E-1F2655196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sz="3600" dirty="0">
                <a:solidFill>
                  <a:srgbClr val="0070C0"/>
                </a:solidFill>
              </a:rPr>
              <a:t>It is a </a:t>
            </a:r>
            <a:r>
              <a:rPr lang="nl-BE" sz="3600" dirty="0" err="1">
                <a:solidFill>
                  <a:srgbClr val="0070C0"/>
                </a:solidFill>
              </a:rPr>
              <a:t>compilation</a:t>
            </a:r>
            <a:r>
              <a:rPr lang="nl-BE" sz="3600" dirty="0">
                <a:solidFill>
                  <a:srgbClr val="0070C0"/>
                </a:solidFill>
              </a:rPr>
              <a:t> of </a:t>
            </a:r>
            <a:r>
              <a:rPr lang="nl-BE" sz="3600" dirty="0" err="1">
                <a:solidFill>
                  <a:srgbClr val="0070C0"/>
                </a:solidFill>
              </a:rPr>
              <a:t>universally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applicable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principles</a:t>
            </a:r>
            <a:r>
              <a:rPr lang="nl-BE" sz="3600" dirty="0">
                <a:solidFill>
                  <a:srgbClr val="0070C0"/>
                </a:solidFill>
              </a:rPr>
              <a:t> of </a:t>
            </a:r>
            <a:r>
              <a:rPr lang="nl-BE" sz="3600" dirty="0" err="1">
                <a:solidFill>
                  <a:srgbClr val="0070C0"/>
                </a:solidFill>
              </a:rPr>
              <a:t>maritime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law</a:t>
            </a:r>
            <a:endParaRPr lang="nl-BE" sz="3600" dirty="0">
              <a:solidFill>
                <a:srgbClr val="0070C0"/>
              </a:solidFill>
            </a:endParaRPr>
          </a:p>
          <a:p>
            <a:r>
              <a:rPr lang="nl-BE" sz="3600" dirty="0">
                <a:solidFill>
                  <a:srgbClr val="0070C0"/>
                </a:solidFill>
              </a:rPr>
              <a:t>It takes stock of </a:t>
            </a:r>
            <a:r>
              <a:rPr lang="nl-BE" sz="3600" dirty="0" err="1">
                <a:solidFill>
                  <a:srgbClr val="0070C0"/>
                </a:solidFill>
              </a:rPr>
              <a:t>what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already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unites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us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today</a:t>
            </a:r>
            <a:r>
              <a:rPr lang="nl-BE" sz="3600" dirty="0">
                <a:solidFill>
                  <a:srgbClr val="0070C0"/>
                </a:solidFill>
              </a:rPr>
              <a:t>, </a:t>
            </a:r>
            <a:r>
              <a:rPr lang="nl-BE" sz="3600" dirty="0" err="1">
                <a:solidFill>
                  <a:srgbClr val="0070C0"/>
                </a:solidFill>
              </a:rPr>
              <a:t>not</a:t>
            </a:r>
            <a:r>
              <a:rPr lang="nl-BE" sz="3600" dirty="0">
                <a:solidFill>
                  <a:srgbClr val="0070C0"/>
                </a:solidFill>
              </a:rPr>
              <a:t> of </a:t>
            </a:r>
            <a:r>
              <a:rPr lang="nl-BE" sz="3600" dirty="0" err="1">
                <a:solidFill>
                  <a:srgbClr val="0070C0"/>
                </a:solidFill>
              </a:rPr>
              <a:t>what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divides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us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and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still</a:t>
            </a:r>
            <a:r>
              <a:rPr lang="nl-BE" sz="3600" dirty="0">
                <a:solidFill>
                  <a:srgbClr val="0070C0"/>
                </a:solidFill>
              </a:rPr>
              <a:t> has </a:t>
            </a:r>
            <a:r>
              <a:rPr lang="nl-BE" sz="3600" dirty="0" err="1">
                <a:solidFill>
                  <a:srgbClr val="0070C0"/>
                </a:solidFill>
              </a:rPr>
              <a:t>to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be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harmonised</a:t>
            </a:r>
            <a:endParaRPr lang="nl-BE" sz="3600" dirty="0">
              <a:solidFill>
                <a:srgbClr val="0070C0"/>
              </a:solidFill>
            </a:endParaRPr>
          </a:p>
          <a:p>
            <a:r>
              <a:rPr lang="nl-BE" sz="3600" dirty="0">
                <a:solidFill>
                  <a:srgbClr val="0070C0"/>
                </a:solidFill>
              </a:rPr>
              <a:t>It is </a:t>
            </a:r>
            <a:r>
              <a:rPr lang="nl-BE" sz="3600" dirty="0" err="1">
                <a:solidFill>
                  <a:srgbClr val="0070C0"/>
                </a:solidFill>
              </a:rPr>
              <a:t>not</a:t>
            </a:r>
            <a:r>
              <a:rPr lang="nl-BE" sz="3600" dirty="0">
                <a:solidFill>
                  <a:srgbClr val="0070C0"/>
                </a:solidFill>
              </a:rPr>
              <a:t> a </a:t>
            </a:r>
            <a:r>
              <a:rPr lang="nl-BE" sz="3600" dirty="0" err="1">
                <a:solidFill>
                  <a:srgbClr val="0070C0"/>
                </a:solidFill>
              </a:rPr>
              <a:t>convention</a:t>
            </a:r>
            <a:endParaRPr lang="nl-BE" sz="3600" dirty="0">
              <a:solidFill>
                <a:srgbClr val="0070C0"/>
              </a:solidFill>
            </a:endParaRPr>
          </a:p>
          <a:p>
            <a:r>
              <a:rPr lang="nl-BE" sz="3600" dirty="0">
                <a:solidFill>
                  <a:srgbClr val="0070C0"/>
                </a:solidFill>
              </a:rPr>
              <a:t>It is </a:t>
            </a:r>
            <a:r>
              <a:rPr lang="nl-BE" sz="3600" dirty="0" err="1">
                <a:solidFill>
                  <a:srgbClr val="0070C0"/>
                </a:solidFill>
              </a:rPr>
              <a:t>not</a:t>
            </a:r>
            <a:r>
              <a:rPr lang="nl-BE" sz="3600" dirty="0">
                <a:solidFill>
                  <a:srgbClr val="0070C0"/>
                </a:solidFill>
              </a:rPr>
              <a:t> a model </a:t>
            </a:r>
            <a:r>
              <a:rPr lang="nl-BE" sz="3600" dirty="0" err="1">
                <a:solidFill>
                  <a:srgbClr val="0070C0"/>
                </a:solidFill>
              </a:rPr>
              <a:t>law</a:t>
            </a:r>
            <a:endParaRPr lang="nl-BE" sz="3600" dirty="0">
              <a:solidFill>
                <a:srgbClr val="0070C0"/>
              </a:solidFill>
            </a:endParaRPr>
          </a:p>
          <a:p>
            <a:r>
              <a:rPr lang="nl-BE" sz="3600" dirty="0">
                <a:solidFill>
                  <a:srgbClr val="0070C0"/>
                </a:solidFill>
              </a:rPr>
              <a:t>It is </a:t>
            </a:r>
            <a:r>
              <a:rPr lang="nl-BE" sz="3600" dirty="0" err="1">
                <a:solidFill>
                  <a:srgbClr val="0070C0"/>
                </a:solidFill>
              </a:rPr>
              <a:t>not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guidelines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about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an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existing</a:t>
            </a:r>
            <a:r>
              <a:rPr lang="nl-BE" sz="3600" dirty="0">
                <a:solidFill>
                  <a:srgbClr val="0070C0"/>
                </a:solidFill>
              </a:rPr>
              <a:t> instrument</a:t>
            </a:r>
          </a:p>
          <a:p>
            <a:r>
              <a:rPr lang="nl-BE" sz="3600" dirty="0">
                <a:solidFill>
                  <a:srgbClr val="0070C0"/>
                </a:solidFill>
              </a:rPr>
              <a:t>It is a </a:t>
            </a:r>
            <a:r>
              <a:rPr lang="nl-BE" sz="3600" i="1" dirty="0" err="1">
                <a:solidFill>
                  <a:srgbClr val="0070C0"/>
                </a:solidFill>
              </a:rPr>
              <a:t>sui</a:t>
            </a:r>
            <a:r>
              <a:rPr lang="nl-BE" sz="3600" i="1" dirty="0">
                <a:solidFill>
                  <a:srgbClr val="0070C0"/>
                </a:solidFill>
              </a:rPr>
              <a:t> </a:t>
            </a:r>
            <a:r>
              <a:rPr lang="nl-BE" sz="3600" i="1" dirty="0" err="1">
                <a:solidFill>
                  <a:srgbClr val="0070C0"/>
                </a:solidFill>
              </a:rPr>
              <a:t>generis</a:t>
            </a:r>
            <a:r>
              <a:rPr lang="nl-BE" sz="3600" i="1" dirty="0">
                <a:solidFill>
                  <a:srgbClr val="0070C0"/>
                </a:solidFill>
              </a:rPr>
              <a:t> </a:t>
            </a:r>
            <a:r>
              <a:rPr lang="nl-BE" sz="3600" dirty="0">
                <a:solidFill>
                  <a:srgbClr val="0070C0"/>
                </a:solidFill>
              </a:rPr>
              <a:t>document</a:t>
            </a:r>
          </a:p>
          <a:p>
            <a:r>
              <a:rPr lang="nl-BE" sz="3600" dirty="0">
                <a:solidFill>
                  <a:srgbClr val="0070C0"/>
                </a:solidFill>
              </a:rPr>
              <a:t>It has never been </a:t>
            </a:r>
            <a:r>
              <a:rPr lang="nl-BE" sz="3600" dirty="0" err="1">
                <a:solidFill>
                  <a:srgbClr val="0070C0"/>
                </a:solidFill>
              </a:rPr>
              <a:t>done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before</a:t>
            </a:r>
            <a:endParaRPr lang="nl-BE" sz="3600" dirty="0">
              <a:solidFill>
                <a:srgbClr val="0070C0"/>
              </a:solidFill>
            </a:endParaRPr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3A20AB8-A48B-9E39-299E-C3554E37F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163A2A8-4E78-246E-399A-3F01FE241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29820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47E0C82-5229-1AA2-9BAC-E7CCEF5A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7B44004-A288-1528-917A-5AFE9C854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50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223F624-533D-EA3C-1611-834FD3B6D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097" y="0"/>
            <a:ext cx="8373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089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029ECCB-205A-31BF-22CA-7DA2FBBEB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0ACCC3B-D029-3EF1-73B5-63CB4DFE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51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2785C62-D0E4-C908-F623-310810AE4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35" y="85656"/>
            <a:ext cx="10894422" cy="668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502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69FFD33-4817-1007-D8A3-31B1B5D48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051FC29-BC94-C321-963F-E9C166A1D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52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29D4E44-C766-A155-C87A-FFB7B9857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-28427"/>
            <a:ext cx="10898062" cy="674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989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561B4D9-2E18-04F8-03F0-B9A841B5C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EACF01F-D3A8-A7B2-BE70-EE6434B83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53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535BAD1-EB36-2887-0736-01E304466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6" y="592183"/>
            <a:ext cx="11982273" cy="568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312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2FE8FFC-3B27-9821-D0A8-621B879D0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1F41FBF-E39C-E258-DC6F-ADC3F1211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54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99F8212-0A08-EA80-1F26-C64B4153B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" y="1384916"/>
            <a:ext cx="12067256" cy="405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38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EEA1CA45-BE27-6AE5-F14B-E8C532C47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A41483F-94B3-5A08-27E7-B171D8075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55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14CD2DD-E7F2-CC1B-346C-CF3F1446E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356"/>
            <a:ext cx="12005579" cy="608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297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740BED50-CA7A-AE6C-63F1-D6022C730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1E37E3A-FA5D-687F-9321-BE3E3D7B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56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2C40289-F114-1DFC-80BF-3EEF74CF0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558" y="352304"/>
            <a:ext cx="12349115" cy="63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681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B7DB331-AEE1-8E37-E4D3-8D5E8ADB4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A3C4ADD-16CD-ACA2-F856-5C10D1489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57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91571F4-9B89-E05C-8C42-8ED86E192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06" y="0"/>
            <a:ext cx="11164388" cy="672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439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A159596-EC6E-980A-EA0B-B5639E065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E3B5660-1EF4-2BD2-A42B-CC5EC0E07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58</a:t>
            </a:fld>
            <a:endParaRPr lang="es-E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5AB383-F19F-D724-73DE-4D80A3588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9916"/>
            <a:ext cx="12192000" cy="259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138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0EF36-7EE6-E1CD-5B5F-7B0234295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3E33E9-D80B-2656-855C-D1C276908E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0070C0"/>
                </a:solidFill>
              </a:rPr>
              <a:t>Thank</a:t>
            </a:r>
            <a:r>
              <a:rPr lang="nl-NL" b="1" dirty="0">
                <a:solidFill>
                  <a:srgbClr val="0070C0"/>
                </a:solidFill>
              </a:rPr>
              <a:t> </a:t>
            </a:r>
            <a:r>
              <a:rPr lang="nl-NL" b="1" dirty="0" err="1">
                <a:solidFill>
                  <a:srgbClr val="0070C0"/>
                </a:solidFill>
              </a:rPr>
              <a:t>you</a:t>
            </a:r>
            <a:r>
              <a:rPr lang="nl-NL" b="1" dirty="0">
                <a:solidFill>
                  <a:srgbClr val="0070C0"/>
                </a:solidFill>
              </a:rPr>
              <a:t> 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7783992-4443-971F-B407-3085F6BAA6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2517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A2154-6314-7FEF-288F-4849ED92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>
                <a:solidFill>
                  <a:srgbClr val="0070C0"/>
                </a:solidFill>
              </a:rPr>
              <a:t>The CMI Lex </a:t>
            </a:r>
            <a:r>
              <a:rPr lang="nl-BE" dirty="0" err="1">
                <a:solidFill>
                  <a:srgbClr val="0070C0"/>
                </a:solidFill>
              </a:rPr>
              <a:t>Maritima</a:t>
            </a:r>
            <a:r>
              <a:rPr lang="nl-BE" dirty="0">
                <a:solidFill>
                  <a:srgbClr val="0070C0"/>
                </a:solidFill>
              </a:rPr>
              <a:t>:</a:t>
            </a:r>
            <a:br>
              <a:rPr lang="nl-BE" dirty="0">
                <a:solidFill>
                  <a:srgbClr val="0070C0"/>
                </a:solidFill>
              </a:rPr>
            </a:br>
            <a:r>
              <a:rPr lang="nl-BE" b="1" dirty="0" err="1">
                <a:solidFill>
                  <a:srgbClr val="0070C0"/>
                </a:solidFill>
              </a:rPr>
              <a:t>Its</a:t>
            </a:r>
            <a:r>
              <a:rPr lang="nl-BE" b="1" dirty="0">
                <a:solidFill>
                  <a:srgbClr val="0070C0"/>
                </a:solidFill>
              </a:rPr>
              <a:t> </a:t>
            </a:r>
            <a:r>
              <a:rPr lang="nl-BE" b="1" dirty="0" err="1">
                <a:solidFill>
                  <a:srgbClr val="0070C0"/>
                </a:solidFill>
              </a:rPr>
              <a:t>objectives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62CE6C-2FDC-4C75-A779-60EA0E17E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3600" dirty="0" err="1">
                <a:solidFill>
                  <a:srgbClr val="0070C0"/>
                </a:solidFill>
              </a:rPr>
              <a:t>Identify</a:t>
            </a:r>
            <a:r>
              <a:rPr lang="nl-BE" sz="3600" dirty="0">
                <a:solidFill>
                  <a:srgbClr val="0070C0"/>
                </a:solidFill>
              </a:rPr>
              <a:t>, </a:t>
            </a:r>
            <a:r>
              <a:rPr lang="nl-BE" sz="3600" dirty="0" err="1">
                <a:solidFill>
                  <a:srgbClr val="0070C0"/>
                </a:solidFill>
              </a:rPr>
              <a:t>compile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and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spell</a:t>
            </a:r>
            <a:r>
              <a:rPr lang="nl-BE" sz="3600" dirty="0">
                <a:solidFill>
                  <a:srgbClr val="0070C0"/>
                </a:solidFill>
              </a:rPr>
              <a:t> out </a:t>
            </a:r>
            <a:r>
              <a:rPr lang="nl-BE" sz="3600" dirty="0" err="1">
                <a:solidFill>
                  <a:srgbClr val="0070C0"/>
                </a:solidFill>
              </a:rPr>
              <a:t>the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universally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accepted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principles</a:t>
            </a:r>
            <a:r>
              <a:rPr lang="nl-BE" sz="3600" dirty="0">
                <a:solidFill>
                  <a:srgbClr val="0070C0"/>
                </a:solidFill>
              </a:rPr>
              <a:t> of </a:t>
            </a:r>
            <a:r>
              <a:rPr lang="nl-BE" sz="3600" dirty="0" err="1">
                <a:solidFill>
                  <a:srgbClr val="0070C0"/>
                </a:solidFill>
              </a:rPr>
              <a:t>maritime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law</a:t>
            </a:r>
            <a:endParaRPr lang="nl-BE" sz="3600" dirty="0">
              <a:solidFill>
                <a:srgbClr val="0070C0"/>
              </a:solidFill>
            </a:endParaRPr>
          </a:p>
          <a:p>
            <a:r>
              <a:rPr lang="nl-BE" sz="3600" dirty="0" err="1">
                <a:solidFill>
                  <a:srgbClr val="0070C0"/>
                </a:solidFill>
              </a:rPr>
              <a:t>Clarify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the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specificities</a:t>
            </a:r>
            <a:r>
              <a:rPr lang="nl-BE" sz="3600" dirty="0">
                <a:solidFill>
                  <a:srgbClr val="0070C0"/>
                </a:solidFill>
              </a:rPr>
              <a:t> of </a:t>
            </a:r>
            <a:r>
              <a:rPr lang="nl-BE" sz="3600" dirty="0" err="1">
                <a:solidFill>
                  <a:srgbClr val="0070C0"/>
                </a:solidFill>
              </a:rPr>
              <a:t>maritime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law</a:t>
            </a:r>
            <a:r>
              <a:rPr lang="nl-BE" sz="3600" dirty="0">
                <a:solidFill>
                  <a:srgbClr val="0070C0"/>
                </a:solidFill>
              </a:rPr>
              <a:t> (</a:t>
            </a:r>
            <a:r>
              <a:rPr lang="nl-BE" sz="3600" dirty="0" err="1">
                <a:solidFill>
                  <a:srgbClr val="0070C0"/>
                </a:solidFill>
              </a:rPr>
              <a:t>also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to</a:t>
            </a:r>
            <a:r>
              <a:rPr lang="nl-BE" sz="3600" dirty="0">
                <a:solidFill>
                  <a:srgbClr val="0070C0"/>
                </a:solidFill>
              </a:rPr>
              <a:t> non-</a:t>
            </a:r>
            <a:r>
              <a:rPr lang="nl-BE" sz="3600" dirty="0" err="1">
                <a:solidFill>
                  <a:srgbClr val="0070C0"/>
                </a:solidFill>
              </a:rPr>
              <a:t>specialists</a:t>
            </a:r>
            <a:r>
              <a:rPr lang="nl-BE" sz="3600" dirty="0">
                <a:solidFill>
                  <a:srgbClr val="0070C0"/>
                </a:solidFill>
              </a:rPr>
              <a:t>)</a:t>
            </a:r>
          </a:p>
          <a:p>
            <a:r>
              <a:rPr lang="nl-BE" sz="3600" dirty="0" err="1">
                <a:solidFill>
                  <a:srgbClr val="0070C0"/>
                </a:solidFill>
              </a:rPr>
              <a:t>Contribute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to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err="1">
                <a:solidFill>
                  <a:srgbClr val="0070C0"/>
                </a:solidFill>
              </a:rPr>
              <a:t>unification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F7C2FE6-CD49-B4FD-BA6A-0D3A5B49D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The CMI Lex Maritima ­­- The Tokyo Principles</a:t>
            </a:r>
            <a:endParaRPr lang="es-ES">
              <a:solidFill>
                <a:srgbClr val="0070C0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3403727-9BF6-C7D4-FA42-20A406606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>
                <a:solidFill>
                  <a:srgbClr val="0070C0"/>
                </a:solidFill>
              </a:rPr>
              <a:t>6</a:t>
            </a:fld>
            <a:endParaRPr lang="es-E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16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C465A8-E392-E171-5A84-F338263DD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solidFill>
                  <a:srgbClr val="0070C0"/>
                </a:solidFill>
              </a:rPr>
              <a:t>The CMI Lex </a:t>
            </a:r>
            <a:r>
              <a:rPr lang="nl-NL" dirty="0" err="1">
                <a:solidFill>
                  <a:srgbClr val="0070C0"/>
                </a:solidFill>
              </a:rPr>
              <a:t>Maritima</a:t>
            </a:r>
            <a:r>
              <a:rPr lang="nl-NL" dirty="0">
                <a:solidFill>
                  <a:srgbClr val="0070C0"/>
                </a:solidFill>
              </a:rPr>
              <a:t>:</a:t>
            </a:r>
            <a:br>
              <a:rPr lang="nl-NL" dirty="0">
                <a:solidFill>
                  <a:srgbClr val="0070C0"/>
                </a:solidFill>
              </a:rPr>
            </a:br>
            <a:r>
              <a:rPr lang="nl-NL" b="1" dirty="0" err="1">
                <a:solidFill>
                  <a:srgbClr val="0070C0"/>
                </a:solidFill>
              </a:rPr>
              <a:t>Its</a:t>
            </a:r>
            <a:r>
              <a:rPr lang="nl-NL" b="1" dirty="0">
                <a:solidFill>
                  <a:srgbClr val="0070C0"/>
                </a:solidFill>
              </a:rPr>
              <a:t> </a:t>
            </a:r>
            <a:r>
              <a:rPr lang="nl-NL" b="1" dirty="0" err="1">
                <a:solidFill>
                  <a:srgbClr val="0070C0"/>
                </a:solidFill>
              </a:rPr>
              <a:t>potential</a:t>
            </a:r>
            <a:r>
              <a:rPr lang="nl-NL" b="1" dirty="0">
                <a:solidFill>
                  <a:srgbClr val="0070C0"/>
                </a:solidFill>
              </a:rPr>
              <a:t> </a:t>
            </a:r>
            <a:r>
              <a:rPr lang="nl-NL" b="1" dirty="0" err="1">
                <a:solidFill>
                  <a:srgbClr val="0070C0"/>
                </a:solidFill>
              </a:rPr>
              <a:t>uses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E11AD2-6A70-3963-3EDA-ED31915FF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sz="3600" dirty="0">
                <a:solidFill>
                  <a:srgbClr val="0070C0"/>
                </a:solidFill>
              </a:rPr>
              <a:t>Information</a:t>
            </a:r>
          </a:p>
          <a:p>
            <a:r>
              <a:rPr lang="nl-NL" sz="3600" dirty="0" err="1">
                <a:solidFill>
                  <a:srgbClr val="0070C0"/>
                </a:solidFill>
              </a:rPr>
              <a:t>Education</a:t>
            </a:r>
            <a:endParaRPr lang="nl-NL" sz="3600" dirty="0">
              <a:solidFill>
                <a:srgbClr val="0070C0"/>
              </a:solidFill>
            </a:endParaRPr>
          </a:p>
          <a:p>
            <a:r>
              <a:rPr lang="nl-NL" sz="3600" dirty="0" err="1">
                <a:solidFill>
                  <a:srgbClr val="0070C0"/>
                </a:solidFill>
              </a:rPr>
              <a:t>Inspiration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for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legislators</a:t>
            </a:r>
            <a:endParaRPr lang="nl-NL" sz="3600" dirty="0">
              <a:solidFill>
                <a:srgbClr val="0070C0"/>
              </a:solidFill>
            </a:endParaRPr>
          </a:p>
          <a:p>
            <a:r>
              <a:rPr lang="nl-NL" sz="3600" dirty="0">
                <a:solidFill>
                  <a:srgbClr val="0070C0"/>
                </a:solidFill>
              </a:rPr>
              <a:t>A </a:t>
            </a:r>
            <a:r>
              <a:rPr lang="nl-NL" sz="3600" dirty="0" err="1">
                <a:solidFill>
                  <a:srgbClr val="0070C0"/>
                </a:solidFill>
              </a:rPr>
              <a:t>supplementary</a:t>
            </a:r>
            <a:r>
              <a:rPr lang="nl-NL" sz="3600" dirty="0">
                <a:solidFill>
                  <a:srgbClr val="0070C0"/>
                </a:solidFill>
              </a:rPr>
              <a:t> source of </a:t>
            </a:r>
            <a:r>
              <a:rPr lang="nl-NL" sz="3600" dirty="0" err="1">
                <a:solidFill>
                  <a:srgbClr val="0070C0"/>
                </a:solidFill>
              </a:rPr>
              <a:t>the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law</a:t>
            </a:r>
            <a:r>
              <a:rPr lang="nl-NL" sz="3600" dirty="0">
                <a:solidFill>
                  <a:srgbClr val="0070C0"/>
                </a:solidFill>
              </a:rPr>
              <a:t> (but </a:t>
            </a:r>
            <a:r>
              <a:rPr lang="nl-NL" sz="3600" dirty="0" err="1">
                <a:solidFill>
                  <a:srgbClr val="0070C0"/>
                </a:solidFill>
              </a:rPr>
              <a:t>only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if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the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positive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maritime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law</a:t>
            </a:r>
            <a:r>
              <a:rPr lang="nl-NL" sz="3600" dirty="0">
                <a:solidFill>
                  <a:srgbClr val="0070C0"/>
                </a:solidFill>
              </a:rPr>
              <a:t> </a:t>
            </a:r>
            <a:r>
              <a:rPr lang="nl-NL" sz="3600" dirty="0" err="1">
                <a:solidFill>
                  <a:srgbClr val="0070C0"/>
                </a:solidFill>
              </a:rPr>
              <a:t>so</a:t>
            </a:r>
            <a:r>
              <a:rPr lang="nl-NL" sz="3600" dirty="0">
                <a:solidFill>
                  <a:srgbClr val="0070C0"/>
                </a:solidFill>
              </a:rPr>
              <a:t> permits)</a:t>
            </a:r>
          </a:p>
          <a:p>
            <a:pPr lvl="1"/>
            <a:r>
              <a:rPr lang="nl-NL" sz="3200" dirty="0">
                <a:solidFill>
                  <a:srgbClr val="0070C0"/>
                </a:solidFill>
              </a:rPr>
              <a:t>e.g. </a:t>
            </a:r>
            <a:r>
              <a:rPr lang="nl-NL" sz="3200" dirty="0" err="1">
                <a:solidFill>
                  <a:srgbClr val="0070C0"/>
                </a:solidFill>
              </a:rPr>
              <a:t>Belgian</a:t>
            </a:r>
            <a:r>
              <a:rPr lang="nl-NL" sz="3200" dirty="0">
                <a:solidFill>
                  <a:srgbClr val="0070C0"/>
                </a:solidFill>
              </a:rPr>
              <a:t> </a:t>
            </a:r>
            <a:r>
              <a:rPr lang="nl-NL" sz="3200" dirty="0" err="1">
                <a:solidFill>
                  <a:srgbClr val="0070C0"/>
                </a:solidFill>
              </a:rPr>
              <a:t>Shipping</a:t>
            </a:r>
            <a:r>
              <a:rPr lang="nl-NL" sz="3200" dirty="0">
                <a:solidFill>
                  <a:srgbClr val="0070C0"/>
                </a:solidFill>
              </a:rPr>
              <a:t> Code</a:t>
            </a:r>
          </a:p>
          <a:p>
            <a:pPr marL="457200" lvl="1" indent="0">
              <a:buNone/>
            </a:pPr>
            <a:r>
              <a:rPr lang="nl-NL" sz="2000" i="1" dirty="0">
                <a:solidFill>
                  <a:srgbClr val="0070C0"/>
                </a:solidFill>
              </a:rPr>
              <a:t>	</a:t>
            </a:r>
            <a:r>
              <a:rPr lang="nl-NL" sz="2000" b="1" i="1" dirty="0">
                <a:solidFill>
                  <a:srgbClr val="0070C0"/>
                </a:solidFill>
              </a:rPr>
              <a:t>Art. 1.1.2.4. Gebruiken en algemene scheepvaartrechtelijke beginselen</a:t>
            </a:r>
          </a:p>
          <a:p>
            <a:pPr marL="457200" lvl="1" indent="0">
              <a:buNone/>
            </a:pPr>
            <a:r>
              <a:rPr lang="nl-NL" sz="2000" i="1" dirty="0">
                <a:solidFill>
                  <a:srgbClr val="0070C0"/>
                </a:solidFill>
              </a:rPr>
              <a:t>	§ 1. De gebruiken en de algemene scheepvaartrechtelijke beginselen zijn bijzondere bronnen van 	scheepvaartrecht.</a:t>
            </a:r>
          </a:p>
          <a:p>
            <a:pPr marL="457200" lvl="1" indent="0">
              <a:buNone/>
            </a:pPr>
            <a:r>
              <a:rPr lang="fr-FR" sz="2000" i="1" dirty="0">
                <a:solidFill>
                  <a:srgbClr val="0070C0"/>
                </a:solidFill>
              </a:rPr>
              <a:t>  	</a:t>
            </a:r>
            <a:r>
              <a:rPr lang="fr-FR" sz="2000" b="1" i="1" dirty="0">
                <a:solidFill>
                  <a:srgbClr val="0070C0"/>
                </a:solidFill>
              </a:rPr>
              <a:t>Art. 1.1.2.4. Usages et principes généraux du droit de la navigation</a:t>
            </a:r>
          </a:p>
          <a:p>
            <a:pPr marL="457200" lvl="1" indent="0">
              <a:buNone/>
            </a:pPr>
            <a:r>
              <a:rPr lang="fr-FR" sz="2000" i="1" dirty="0">
                <a:solidFill>
                  <a:srgbClr val="0070C0"/>
                </a:solidFill>
              </a:rPr>
              <a:t>  	§ 1er. Les usages et principes généraux du droit de la navigation sont des sources particulières 	du droit de la navigation.</a:t>
            </a:r>
          </a:p>
          <a:p>
            <a:r>
              <a:rPr lang="nl-NL" sz="4000" dirty="0" err="1">
                <a:solidFill>
                  <a:srgbClr val="0070C0"/>
                </a:solidFill>
              </a:rPr>
              <a:t>Interpretation</a:t>
            </a:r>
            <a:endParaRPr lang="nl-NL" sz="4000" dirty="0">
              <a:solidFill>
                <a:srgbClr val="0070C0"/>
              </a:solidFill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356F9D5-1A9C-5B80-7829-356C2A277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4D017D-26E1-FC7B-DE76-AFCA55D93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9844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FED66E-A557-3778-8777-0B3A00DD1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70C0"/>
                </a:solidFill>
              </a:rPr>
              <a:t>The CMI Lex </a:t>
            </a:r>
            <a:r>
              <a:rPr lang="nl-NL" dirty="0" err="1">
                <a:solidFill>
                  <a:srgbClr val="0070C0"/>
                </a:solidFill>
              </a:rPr>
              <a:t>Maritima</a:t>
            </a:r>
            <a:r>
              <a:rPr lang="nl-NL" dirty="0">
                <a:solidFill>
                  <a:srgbClr val="0070C0"/>
                </a:solidFill>
              </a:rPr>
              <a:t>:</a:t>
            </a:r>
            <a:br>
              <a:rPr lang="nl-NL" dirty="0">
                <a:solidFill>
                  <a:srgbClr val="0070C0"/>
                </a:solidFill>
              </a:rPr>
            </a:br>
            <a:r>
              <a:rPr lang="nl-NL" b="1" dirty="0" err="1">
                <a:solidFill>
                  <a:srgbClr val="0070C0"/>
                </a:solidFill>
              </a:rPr>
              <a:t>Its</a:t>
            </a:r>
            <a:r>
              <a:rPr lang="nl-NL" b="1" dirty="0">
                <a:solidFill>
                  <a:srgbClr val="0070C0"/>
                </a:solidFill>
              </a:rPr>
              <a:t> legal status (1)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7212B4-7C11-6C5B-B193-D2875D94E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A CMI Assembly </a:t>
            </a:r>
            <a:r>
              <a:rPr lang="nl-NL" dirty="0" err="1">
                <a:solidFill>
                  <a:srgbClr val="0070C0"/>
                </a:solidFill>
              </a:rPr>
              <a:t>Resolution</a:t>
            </a:r>
            <a:endParaRPr lang="nl-NL" dirty="0">
              <a:solidFill>
                <a:srgbClr val="0070C0"/>
              </a:solidFill>
            </a:endParaRPr>
          </a:p>
          <a:p>
            <a:r>
              <a:rPr lang="nl-NL" dirty="0">
                <a:solidFill>
                  <a:srgbClr val="0070C0"/>
                </a:solidFill>
              </a:rPr>
              <a:t>A soft </a:t>
            </a:r>
            <a:r>
              <a:rPr lang="nl-NL" dirty="0" err="1">
                <a:solidFill>
                  <a:srgbClr val="0070C0"/>
                </a:solidFill>
              </a:rPr>
              <a:t>law</a:t>
            </a:r>
            <a:r>
              <a:rPr lang="nl-NL" dirty="0">
                <a:solidFill>
                  <a:srgbClr val="0070C0"/>
                </a:solidFill>
              </a:rPr>
              <a:t> ‘instrument’ </a:t>
            </a:r>
            <a:r>
              <a:rPr lang="nl-NL" dirty="0" err="1">
                <a:solidFill>
                  <a:srgbClr val="0070C0"/>
                </a:solidFill>
              </a:rPr>
              <a:t>adopted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by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an</a:t>
            </a:r>
            <a:r>
              <a:rPr lang="nl-NL" dirty="0">
                <a:solidFill>
                  <a:srgbClr val="0070C0"/>
                </a:solidFill>
              </a:rPr>
              <a:t> NGO</a:t>
            </a:r>
          </a:p>
          <a:p>
            <a:r>
              <a:rPr lang="nl-NL" dirty="0">
                <a:solidFill>
                  <a:srgbClr val="0070C0"/>
                </a:solidFill>
              </a:rPr>
              <a:t>The CMI </a:t>
            </a:r>
            <a:r>
              <a:rPr lang="nl-NL" dirty="0" err="1">
                <a:solidFill>
                  <a:srgbClr val="0070C0"/>
                </a:solidFill>
              </a:rPr>
              <a:t>can</a:t>
            </a:r>
            <a:r>
              <a:rPr lang="nl-NL" dirty="0">
                <a:solidFill>
                  <a:srgbClr val="0070C0"/>
                </a:solidFill>
              </a:rPr>
              <a:t> do </a:t>
            </a:r>
            <a:r>
              <a:rPr lang="nl-NL" dirty="0" err="1">
                <a:solidFill>
                  <a:srgbClr val="0070C0"/>
                </a:solidFill>
              </a:rPr>
              <a:t>this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itself</a:t>
            </a:r>
            <a:r>
              <a:rPr lang="nl-NL" dirty="0">
                <a:solidFill>
                  <a:srgbClr val="0070C0"/>
                </a:solidFill>
              </a:rPr>
              <a:t>, without </a:t>
            </a:r>
            <a:r>
              <a:rPr lang="nl-NL" dirty="0" err="1">
                <a:solidFill>
                  <a:srgbClr val="0070C0"/>
                </a:solidFill>
              </a:rPr>
              <a:t>the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governments</a:t>
            </a:r>
            <a:r>
              <a:rPr lang="nl-NL" dirty="0">
                <a:solidFill>
                  <a:srgbClr val="0070C0"/>
                </a:solidFill>
              </a:rPr>
              <a:t>, </a:t>
            </a:r>
            <a:r>
              <a:rPr lang="nl-NL" dirty="0" err="1">
                <a:solidFill>
                  <a:srgbClr val="0070C0"/>
                </a:solidFill>
              </a:rPr>
              <a:t>the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IMO</a:t>
            </a:r>
            <a:r>
              <a:rPr lang="nl-NL" dirty="0">
                <a:solidFill>
                  <a:srgbClr val="0070C0"/>
                </a:solidFill>
              </a:rPr>
              <a:t> etc.</a:t>
            </a:r>
          </a:p>
          <a:p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2E2D8EC-24B4-075C-5276-28EE82B19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4AF110D-2FC3-F713-0941-D81998A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2305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85B52E-2AAC-FE3F-0CBB-8702BD65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70C0"/>
                </a:solidFill>
              </a:rPr>
              <a:t>The CMI Lex </a:t>
            </a:r>
            <a:r>
              <a:rPr lang="nl-NL" dirty="0" err="1">
                <a:solidFill>
                  <a:srgbClr val="0070C0"/>
                </a:solidFill>
              </a:rPr>
              <a:t>Maritima</a:t>
            </a:r>
            <a:r>
              <a:rPr lang="nl-NL" dirty="0">
                <a:solidFill>
                  <a:srgbClr val="0070C0"/>
                </a:solidFill>
              </a:rPr>
              <a:t>:</a:t>
            </a:r>
            <a:br>
              <a:rPr lang="nl-NL" dirty="0">
                <a:solidFill>
                  <a:srgbClr val="0070C0"/>
                </a:solidFill>
              </a:rPr>
            </a:br>
            <a:r>
              <a:rPr lang="nl-NL" b="1" dirty="0" err="1">
                <a:solidFill>
                  <a:srgbClr val="0070C0"/>
                </a:solidFill>
              </a:rPr>
              <a:t>Its</a:t>
            </a:r>
            <a:r>
              <a:rPr lang="nl-NL" b="1" dirty="0">
                <a:solidFill>
                  <a:srgbClr val="0070C0"/>
                </a:solidFill>
              </a:rPr>
              <a:t> legal status (2)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22027B-575A-2485-C9E9-C2AD4B655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>
                <a:solidFill>
                  <a:srgbClr val="0070C0"/>
                </a:solidFill>
              </a:rPr>
              <a:t>No legal </a:t>
            </a:r>
            <a:r>
              <a:rPr lang="nl-NL" dirty="0" err="1">
                <a:solidFill>
                  <a:srgbClr val="0070C0"/>
                </a:solidFill>
              </a:rPr>
              <a:t>authority</a:t>
            </a:r>
            <a:r>
              <a:rPr lang="nl-NL" dirty="0">
                <a:solidFill>
                  <a:srgbClr val="0070C0"/>
                </a:solidFill>
              </a:rPr>
              <a:t>, </a:t>
            </a:r>
            <a:r>
              <a:rPr lang="nl-NL" dirty="0" err="1">
                <a:solidFill>
                  <a:srgbClr val="0070C0"/>
                </a:solidFill>
              </a:rPr>
              <a:t>except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if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the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positive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maritime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law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decides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otherwise</a:t>
            </a:r>
            <a:endParaRPr lang="nl-NL" dirty="0">
              <a:solidFill>
                <a:srgbClr val="0070C0"/>
              </a:solidFill>
            </a:endParaRPr>
          </a:p>
          <a:p>
            <a:r>
              <a:rPr lang="nl-NL" dirty="0">
                <a:solidFill>
                  <a:srgbClr val="0070C0"/>
                </a:solidFill>
              </a:rPr>
              <a:t>Non-</a:t>
            </a:r>
            <a:r>
              <a:rPr lang="nl-NL" dirty="0" err="1">
                <a:solidFill>
                  <a:srgbClr val="0070C0"/>
                </a:solidFill>
              </a:rPr>
              <a:t>supremacy</a:t>
            </a:r>
            <a:r>
              <a:rPr lang="nl-NL" dirty="0">
                <a:solidFill>
                  <a:srgbClr val="0070C0"/>
                </a:solidFill>
              </a:rPr>
              <a:t>: </a:t>
            </a:r>
            <a:r>
              <a:rPr lang="nl-NL" dirty="0" err="1">
                <a:solidFill>
                  <a:srgbClr val="0070C0"/>
                </a:solidFill>
              </a:rPr>
              <a:t>the</a:t>
            </a:r>
            <a:r>
              <a:rPr lang="nl-NL" dirty="0">
                <a:solidFill>
                  <a:srgbClr val="0070C0"/>
                </a:solidFill>
              </a:rPr>
              <a:t> CMI Lex </a:t>
            </a:r>
            <a:r>
              <a:rPr lang="nl-NL" dirty="0" err="1">
                <a:solidFill>
                  <a:srgbClr val="0070C0"/>
                </a:solidFill>
              </a:rPr>
              <a:t>Maritima</a:t>
            </a:r>
            <a:r>
              <a:rPr lang="nl-NL" dirty="0">
                <a:solidFill>
                  <a:srgbClr val="0070C0"/>
                </a:solidFill>
              </a:rPr>
              <a:t> is </a:t>
            </a:r>
            <a:r>
              <a:rPr lang="nl-NL" dirty="0" err="1">
                <a:solidFill>
                  <a:srgbClr val="0070C0"/>
                </a:solidFill>
              </a:rPr>
              <a:t>always</a:t>
            </a:r>
            <a:r>
              <a:rPr lang="nl-NL" dirty="0">
                <a:solidFill>
                  <a:srgbClr val="0070C0"/>
                </a:solidFill>
              </a:rPr>
              <a:t> subordinate </a:t>
            </a:r>
            <a:r>
              <a:rPr lang="nl-NL" dirty="0" err="1">
                <a:solidFill>
                  <a:srgbClr val="0070C0"/>
                </a:solidFill>
              </a:rPr>
              <a:t>to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positive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maritime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law</a:t>
            </a:r>
            <a:endParaRPr lang="nl-NL" dirty="0">
              <a:solidFill>
                <a:srgbClr val="0070C0"/>
              </a:solidFill>
            </a:endParaRPr>
          </a:p>
          <a:p>
            <a:r>
              <a:rPr lang="nl-NL" dirty="0">
                <a:solidFill>
                  <a:srgbClr val="0070C0"/>
                </a:solidFill>
              </a:rPr>
              <a:t>Non-</a:t>
            </a:r>
            <a:r>
              <a:rPr lang="nl-NL" dirty="0" err="1">
                <a:solidFill>
                  <a:srgbClr val="0070C0"/>
                </a:solidFill>
              </a:rPr>
              <a:t>exclusivity</a:t>
            </a:r>
            <a:r>
              <a:rPr lang="nl-NL" dirty="0">
                <a:solidFill>
                  <a:srgbClr val="0070C0"/>
                </a:solidFill>
              </a:rPr>
              <a:t>: </a:t>
            </a:r>
            <a:r>
              <a:rPr lang="nl-NL" dirty="0" err="1">
                <a:solidFill>
                  <a:srgbClr val="0070C0"/>
                </a:solidFill>
              </a:rPr>
              <a:t>other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Principles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and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other</a:t>
            </a:r>
            <a:r>
              <a:rPr lang="nl-NL" dirty="0">
                <a:solidFill>
                  <a:srgbClr val="0070C0"/>
                </a:solidFill>
              </a:rPr>
              <a:t> sources of Lex </a:t>
            </a:r>
            <a:r>
              <a:rPr lang="nl-NL" dirty="0" err="1">
                <a:solidFill>
                  <a:srgbClr val="0070C0"/>
                </a:solidFill>
              </a:rPr>
              <a:t>Maritima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etc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may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be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acknowledged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and</a:t>
            </a:r>
            <a:r>
              <a:rPr lang="nl-NL" dirty="0">
                <a:solidFill>
                  <a:srgbClr val="0070C0"/>
                </a:solidFill>
              </a:rPr>
              <a:t> put </a:t>
            </a:r>
            <a:r>
              <a:rPr lang="nl-NL" dirty="0" err="1">
                <a:solidFill>
                  <a:srgbClr val="0070C0"/>
                </a:solidFill>
              </a:rPr>
              <a:t>into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use</a:t>
            </a:r>
            <a:endParaRPr lang="nl-NL" dirty="0">
              <a:solidFill>
                <a:srgbClr val="0070C0"/>
              </a:solidFill>
            </a:endParaRPr>
          </a:p>
          <a:p>
            <a:r>
              <a:rPr lang="nl-NL" dirty="0">
                <a:solidFill>
                  <a:srgbClr val="0070C0"/>
                </a:solidFill>
              </a:rPr>
              <a:t>The CMI Lex </a:t>
            </a:r>
            <a:r>
              <a:rPr lang="nl-NL" dirty="0" err="1">
                <a:solidFill>
                  <a:srgbClr val="0070C0"/>
                </a:solidFill>
              </a:rPr>
              <a:t>Maritima</a:t>
            </a:r>
            <a:r>
              <a:rPr lang="nl-NL" dirty="0">
                <a:solidFill>
                  <a:srgbClr val="0070C0"/>
                </a:solidFill>
              </a:rPr>
              <a:t> is modest </a:t>
            </a:r>
            <a:r>
              <a:rPr lang="nl-NL" dirty="0" err="1">
                <a:solidFill>
                  <a:srgbClr val="0070C0"/>
                </a:solidFill>
              </a:rPr>
              <a:t>and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flexible</a:t>
            </a:r>
            <a:endParaRPr lang="nl-NL" dirty="0">
              <a:solidFill>
                <a:srgbClr val="0070C0"/>
              </a:solidFill>
            </a:endParaRPr>
          </a:p>
          <a:p>
            <a:r>
              <a:rPr lang="nl-NL" sz="2800" dirty="0">
                <a:solidFill>
                  <a:srgbClr val="0070C0"/>
                </a:solidFill>
              </a:rPr>
              <a:t>The LM </a:t>
            </a:r>
            <a:r>
              <a:rPr lang="nl-NL" sz="2800" dirty="0" err="1">
                <a:solidFill>
                  <a:srgbClr val="0070C0"/>
                </a:solidFill>
              </a:rPr>
              <a:t>compilation</a:t>
            </a:r>
            <a:r>
              <a:rPr lang="nl-NL" sz="2800" dirty="0">
                <a:solidFill>
                  <a:srgbClr val="0070C0"/>
                </a:solidFill>
              </a:rPr>
              <a:t> is </a:t>
            </a:r>
            <a:r>
              <a:rPr lang="nl-NL" sz="2800" i="1" dirty="0">
                <a:solidFill>
                  <a:srgbClr val="0070C0"/>
                </a:solidFill>
              </a:rPr>
              <a:t>made </a:t>
            </a:r>
            <a:r>
              <a:rPr lang="nl-NL" sz="2800" i="1" dirty="0" err="1">
                <a:solidFill>
                  <a:srgbClr val="0070C0"/>
                </a:solidFill>
              </a:rPr>
              <a:t>available</a:t>
            </a:r>
            <a:r>
              <a:rPr lang="nl-NL" sz="2800" dirty="0">
                <a:solidFill>
                  <a:srgbClr val="0070C0"/>
                </a:solidFill>
              </a:rPr>
              <a:t> </a:t>
            </a:r>
            <a:r>
              <a:rPr lang="nl-NL" sz="2800" dirty="0" err="1">
                <a:solidFill>
                  <a:srgbClr val="0070C0"/>
                </a:solidFill>
              </a:rPr>
              <a:t>to</a:t>
            </a:r>
            <a:r>
              <a:rPr lang="nl-NL" sz="2800" dirty="0">
                <a:solidFill>
                  <a:srgbClr val="0070C0"/>
                </a:solidFill>
              </a:rPr>
              <a:t> end users </a:t>
            </a:r>
            <a:r>
              <a:rPr lang="nl-NL" sz="2800" dirty="0" err="1">
                <a:solidFill>
                  <a:srgbClr val="0070C0"/>
                </a:solidFill>
              </a:rPr>
              <a:t>for</a:t>
            </a:r>
            <a:r>
              <a:rPr lang="nl-NL" sz="2800" dirty="0">
                <a:solidFill>
                  <a:srgbClr val="0070C0"/>
                </a:solidFill>
              </a:rPr>
              <a:t> </a:t>
            </a:r>
            <a:r>
              <a:rPr lang="nl-NL" sz="2800" dirty="0" err="1">
                <a:solidFill>
                  <a:srgbClr val="0070C0"/>
                </a:solidFill>
              </a:rPr>
              <a:t>whatever</a:t>
            </a:r>
            <a:r>
              <a:rPr lang="nl-NL" sz="2800" dirty="0">
                <a:solidFill>
                  <a:srgbClr val="0070C0"/>
                </a:solidFill>
              </a:rPr>
              <a:t> </a:t>
            </a:r>
            <a:r>
              <a:rPr lang="nl-NL" sz="2800" dirty="0" err="1">
                <a:solidFill>
                  <a:srgbClr val="0070C0"/>
                </a:solidFill>
              </a:rPr>
              <a:t>role</a:t>
            </a:r>
            <a:r>
              <a:rPr lang="nl-NL" sz="2800" dirty="0">
                <a:solidFill>
                  <a:srgbClr val="0070C0"/>
                </a:solidFill>
              </a:rPr>
              <a:t> or status </a:t>
            </a:r>
            <a:r>
              <a:rPr lang="nl-NL" sz="2800" dirty="0" err="1">
                <a:solidFill>
                  <a:srgbClr val="0070C0"/>
                </a:solidFill>
              </a:rPr>
              <a:t>they</a:t>
            </a:r>
            <a:r>
              <a:rPr lang="nl-NL" sz="2800" dirty="0">
                <a:solidFill>
                  <a:srgbClr val="0070C0"/>
                </a:solidFill>
              </a:rPr>
              <a:t> </a:t>
            </a:r>
            <a:r>
              <a:rPr lang="nl-NL" sz="2800" dirty="0" err="1">
                <a:solidFill>
                  <a:srgbClr val="0070C0"/>
                </a:solidFill>
              </a:rPr>
              <a:t>might</a:t>
            </a:r>
            <a:r>
              <a:rPr lang="nl-NL" sz="2800" dirty="0">
                <a:solidFill>
                  <a:srgbClr val="0070C0"/>
                </a:solidFill>
              </a:rPr>
              <a:t> want </a:t>
            </a:r>
            <a:r>
              <a:rPr lang="nl-NL" sz="2800" dirty="0" err="1">
                <a:solidFill>
                  <a:srgbClr val="0070C0"/>
                </a:solidFill>
              </a:rPr>
              <a:t>to</a:t>
            </a:r>
            <a:r>
              <a:rPr lang="nl-NL" sz="2800" dirty="0">
                <a:solidFill>
                  <a:srgbClr val="0070C0"/>
                </a:solidFill>
              </a:rPr>
              <a:t> </a:t>
            </a:r>
            <a:r>
              <a:rPr lang="nl-NL" sz="2800" dirty="0" err="1">
                <a:solidFill>
                  <a:srgbClr val="0070C0"/>
                </a:solidFill>
              </a:rPr>
              <a:t>assign</a:t>
            </a:r>
            <a:r>
              <a:rPr lang="nl-NL" sz="2800" dirty="0">
                <a:solidFill>
                  <a:srgbClr val="0070C0"/>
                </a:solidFill>
              </a:rPr>
              <a:t> </a:t>
            </a:r>
            <a:r>
              <a:rPr lang="nl-NL" sz="2800" dirty="0" err="1">
                <a:solidFill>
                  <a:srgbClr val="0070C0"/>
                </a:solidFill>
              </a:rPr>
              <a:t>to</a:t>
            </a:r>
            <a:r>
              <a:rPr lang="nl-NL" sz="2800" dirty="0">
                <a:solidFill>
                  <a:srgbClr val="0070C0"/>
                </a:solidFill>
              </a:rPr>
              <a:t> </a:t>
            </a:r>
            <a:r>
              <a:rPr lang="nl-NL" sz="2800" dirty="0" err="1">
                <a:solidFill>
                  <a:srgbClr val="0070C0"/>
                </a:solidFill>
              </a:rPr>
              <a:t>it</a:t>
            </a:r>
            <a:r>
              <a:rPr lang="nl-NL" sz="2800" dirty="0">
                <a:solidFill>
                  <a:srgbClr val="0070C0"/>
                </a:solidFill>
              </a:rPr>
              <a:t> (or </a:t>
            </a:r>
            <a:r>
              <a:rPr lang="nl-NL" sz="2800" dirty="0" err="1">
                <a:solidFill>
                  <a:srgbClr val="0070C0"/>
                </a:solidFill>
              </a:rPr>
              <a:t>not</a:t>
            </a:r>
            <a:r>
              <a:rPr lang="nl-NL" sz="2800" dirty="0">
                <a:solidFill>
                  <a:srgbClr val="0070C0"/>
                </a:solidFill>
              </a:rPr>
              <a:t>)</a:t>
            </a:r>
          </a:p>
          <a:p>
            <a:r>
              <a:rPr lang="nl-NL" dirty="0" err="1">
                <a:solidFill>
                  <a:srgbClr val="0070C0"/>
                </a:solidFill>
              </a:rPr>
              <a:t>Future</a:t>
            </a:r>
            <a:r>
              <a:rPr lang="nl-NL" dirty="0">
                <a:solidFill>
                  <a:srgbClr val="0070C0"/>
                </a:solidFill>
              </a:rPr>
              <a:t> updates are </a:t>
            </a:r>
            <a:r>
              <a:rPr lang="nl-NL" dirty="0" err="1">
                <a:solidFill>
                  <a:srgbClr val="0070C0"/>
                </a:solidFill>
              </a:rPr>
              <a:t>advisable</a:t>
            </a:r>
            <a:r>
              <a:rPr lang="nl-NL" dirty="0">
                <a:solidFill>
                  <a:srgbClr val="0070C0"/>
                </a:solidFill>
              </a:rPr>
              <a:t> (no </a:t>
            </a:r>
            <a:r>
              <a:rPr lang="nl-NL" dirty="0" err="1">
                <a:solidFill>
                  <a:srgbClr val="0070C0"/>
                </a:solidFill>
              </a:rPr>
              <a:t>Principles</a:t>
            </a:r>
            <a:r>
              <a:rPr lang="nl-NL" dirty="0">
                <a:solidFill>
                  <a:srgbClr val="0070C0"/>
                </a:solidFill>
              </a:rPr>
              <a:t> ‘</a:t>
            </a:r>
            <a:r>
              <a:rPr lang="nl-NL" dirty="0" err="1">
                <a:solidFill>
                  <a:srgbClr val="0070C0"/>
                </a:solidFill>
              </a:rPr>
              <a:t>once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and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for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all</a:t>
            </a:r>
            <a:r>
              <a:rPr lang="nl-NL" dirty="0">
                <a:solidFill>
                  <a:srgbClr val="0070C0"/>
                </a:solidFill>
              </a:rPr>
              <a:t>’)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C311B93-A241-CB37-7108-11333EB61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CMI Lex Maritima ­­- The Tokyo Principles</a:t>
            </a:r>
            <a:endParaRPr lang="es-E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95D9ADD-D29E-D20E-36EB-6AE0D0690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19A7-7695-1C4A-BAFC-D06EE76B4A4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77916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1533</Words>
  <Application>Microsoft Office PowerPoint</Application>
  <PresentationFormat>Breedbeeld</PresentationFormat>
  <Paragraphs>247</Paragraphs>
  <Slides>59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59</vt:i4>
      </vt:variant>
    </vt:vector>
  </HeadingPairs>
  <TitlesOfParts>
    <vt:vector size="64" baseType="lpstr">
      <vt:lpstr>Aptos</vt:lpstr>
      <vt:lpstr>Arial</vt:lpstr>
      <vt:lpstr>Calibri</vt:lpstr>
      <vt:lpstr>Calibri Light</vt:lpstr>
      <vt:lpstr>Tema de Office</vt:lpstr>
      <vt:lpstr>  </vt:lpstr>
      <vt:lpstr>The CMI Lex Maritima 2025 The Tokyo Principles of Maritime Law</vt:lpstr>
      <vt:lpstr>The CMI Lex Maritima: Turning belief in the Lex Maritima into facts</vt:lpstr>
      <vt:lpstr>  The CMI Lex Maritima: Its Belgian and Antwerp origin  </vt:lpstr>
      <vt:lpstr>The CMI Lex Maritima: What it is, and what it is not</vt:lpstr>
      <vt:lpstr>The CMI Lex Maritima: Its objectives</vt:lpstr>
      <vt:lpstr>The CMI Lex Maritima: Its potential uses</vt:lpstr>
      <vt:lpstr>The CMI Lex Maritima: Its legal status (1)</vt:lpstr>
      <vt:lpstr>The CMI Lex Maritima: Its legal status (2)</vt:lpstr>
      <vt:lpstr>The CMI Lex Maritima: The methodology</vt:lpstr>
      <vt:lpstr>An example of type 1: COLREG</vt:lpstr>
      <vt:lpstr>An example of type 2: the pilot (1)</vt:lpstr>
      <vt:lpstr>An example of type 2: the pilot (2)</vt:lpstr>
      <vt:lpstr>An example of type 3: Time bars</vt:lpstr>
      <vt:lpstr>The CMI Lex Maritima 2025 The Tokyo Principles of Maritime Law</vt:lpstr>
      <vt:lpstr>Members of the IWG</vt:lpstr>
      <vt:lpstr>Time-line</vt:lpstr>
      <vt:lpstr>PowerPoint-presentatie</vt:lpstr>
      <vt:lpstr>Final decision-making</vt:lpstr>
      <vt:lpstr>       </vt:lpstr>
      <vt:lpstr>PowerPoint-presentatie</vt:lpstr>
      <vt:lpstr>PowerPoint-presentatie</vt:lpstr>
      <vt:lpstr>PowerPoint-presentatie</vt:lpstr>
      <vt:lpstr>The CMI Lex Maritima 2025 The Tokyo Principles of Maritime Law</vt:lpstr>
      <vt:lpstr>Websites</vt:lpstr>
      <vt:lpstr>Latest news</vt:lpstr>
      <vt:lpstr>The CMI Lex Maritima 2025 The Tokyo Principles of Maritime Law</vt:lpstr>
      <vt:lpstr>The CMI Lex Maritima: Its structure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Thank you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IWG on the Restatement of Lex Maritima</dc:title>
  <dc:creator>Jesús Casas</dc:creator>
  <cp:lastModifiedBy>Eric Van Hooydonk</cp:lastModifiedBy>
  <cp:revision>65</cp:revision>
  <dcterms:created xsi:type="dcterms:W3CDTF">2023-06-15T20:43:59Z</dcterms:created>
  <dcterms:modified xsi:type="dcterms:W3CDTF">2026-05-14T12:31:07Z</dcterms:modified>
</cp:coreProperties>
</file>