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75" r:id="rId7"/>
    <p:sldId id="262" r:id="rId8"/>
    <p:sldId id="263" r:id="rId9"/>
    <p:sldId id="264" r:id="rId10"/>
    <p:sldId id="266" r:id="rId11"/>
    <p:sldId id="267" r:id="rId12"/>
    <p:sldId id="276" r:id="rId13"/>
    <p:sldId id="278" r:id="rId14"/>
    <p:sldId id="279" r:id="rId15"/>
    <p:sldId id="268" r:id="rId16"/>
    <p:sldId id="270" r:id="rId17"/>
    <p:sldId id="269" r:id="rId18"/>
    <p:sldId id="271" r:id="rId19"/>
    <p:sldId id="273" r:id="rId20"/>
    <p:sldId id="274" r:id="rId2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49"/>
    <p:restoredTop sz="94610"/>
  </p:normalViewPr>
  <p:slideViewPr>
    <p:cSldViewPr snapToGrid="0" snapToObjects="1">
      <p:cViewPr varScale="1">
        <p:scale>
          <a:sx n="93" d="100"/>
          <a:sy n="93" d="100"/>
        </p:scale>
        <p:origin x="24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48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18D0-ED9A-CF5D-C41A-658CE6E1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B3B09-2EB5-DC7C-02B0-410E50C84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8AEF6-CCB4-CEC5-EC0C-3342257135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483A1A-ACBF-2802-35F2-9008817A1EAA}"/>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46047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foto.wuestenigel.com/beef-burger-close-up-flip-2019/" TargetMode="External"/><Relationship Id="rId3" Type="http://schemas.openxmlformats.org/officeDocument/2006/relationships/image" Target="../media/image3.jp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belezaesaude.com/beneficios-banana/" TargetMode="External"/><Relationship Id="rId5" Type="http://schemas.openxmlformats.org/officeDocument/2006/relationships/image" Target="../media/image4.jpg"/><Relationship Id="rId4" Type="http://schemas.openxmlformats.org/officeDocument/2006/relationships/hyperlink" Target="https://commons.wikimedia.org/wiki/File:Bluefin-big.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2342"/>
        </a:solidFill>
        <a:effectLst/>
      </p:bgPr>
    </p:bg>
    <p:spTree>
      <p:nvGrpSpPr>
        <p:cNvPr id="1" name=""/>
        <p:cNvGrpSpPr/>
        <p:nvPr/>
      </p:nvGrpSpPr>
      <p:grpSpPr>
        <a:xfrm>
          <a:off x="0" y="0"/>
          <a:ext cx="0" cy="0"/>
          <a:chOff x="0" y="0"/>
          <a:chExt cx="0" cy="0"/>
        </a:xfrm>
      </p:grpSpPr>
      <p:sp>
        <p:nvSpPr>
          <p:cNvPr id="2" name="Shape 0"/>
          <p:cNvSpPr/>
          <p:nvPr/>
        </p:nvSpPr>
        <p:spPr>
          <a:xfrm>
            <a:off x="548640" y="548640"/>
            <a:ext cx="1280160" cy="36576"/>
          </a:xfrm>
          <a:prstGeom prst="rect">
            <a:avLst/>
          </a:prstGeom>
          <a:solidFill>
            <a:srgbClr val="D4A24C"/>
          </a:solidFill>
          <a:ln w="12700">
            <a:solidFill>
              <a:srgbClr val="D4A24C"/>
            </a:solidFill>
            <a:prstDash val="solid"/>
          </a:ln>
        </p:spPr>
        <p:txBody>
          <a:bodyPr/>
          <a:lstStyle/>
          <a:p>
            <a:endParaRPr lang="en-EC"/>
          </a:p>
        </p:txBody>
      </p:sp>
      <p:sp>
        <p:nvSpPr>
          <p:cNvPr id="3" name="Text 1"/>
          <p:cNvSpPr/>
          <p:nvPr/>
        </p:nvSpPr>
        <p:spPr>
          <a:xfrm>
            <a:off x="548640" y="658368"/>
            <a:ext cx="5486400" cy="274320"/>
          </a:xfrm>
          <a:prstGeom prst="rect">
            <a:avLst/>
          </a:prstGeom>
          <a:noFill/>
          <a:ln/>
        </p:spPr>
        <p:txBody>
          <a:bodyPr wrap="square" lIns="0" tIns="0" rIns="0" bIns="0" rtlCol="0" anchor="ctr"/>
          <a:lstStyle/>
          <a:p>
            <a:pPr marL="0" indent="0">
              <a:buNone/>
            </a:pPr>
            <a:r>
              <a:rPr lang="en-US" sz="1100" b="1" kern="0" spc="800" dirty="0">
                <a:solidFill>
                  <a:srgbClr val="D4A24C"/>
                </a:solidFill>
                <a:latin typeface="Calibri" pitchFamily="34" charset="0"/>
                <a:ea typeface="Calibri" pitchFamily="34" charset="-122"/>
                <a:cs typeface="Calibri" pitchFamily="34" charset="-120"/>
              </a:rPr>
              <a:t>CMI · ECUADOR · 2026</a:t>
            </a:r>
            <a:endParaRPr lang="en-US" sz="1100" dirty="0"/>
          </a:p>
        </p:txBody>
      </p:sp>
      <p:sp>
        <p:nvSpPr>
          <p:cNvPr id="4" name="Text 2"/>
          <p:cNvSpPr/>
          <p:nvPr/>
        </p:nvSpPr>
        <p:spPr>
          <a:xfrm>
            <a:off x="548640" y="1645920"/>
            <a:ext cx="10058400" cy="2377440"/>
          </a:xfrm>
          <a:prstGeom prst="rect">
            <a:avLst/>
          </a:prstGeom>
          <a:noFill/>
          <a:ln/>
        </p:spPr>
        <p:txBody>
          <a:bodyPr wrap="square" lIns="0" tIns="0" rIns="0" bIns="0" rtlCol="0" anchor="t"/>
          <a:lstStyle/>
          <a:p>
            <a:pPr marL="0" indent="0" algn="l">
              <a:buNone/>
            </a:pPr>
            <a:r>
              <a:rPr lang="en-US" sz="6400" dirty="0">
                <a:solidFill>
                  <a:srgbClr val="FFFFFF"/>
                </a:solidFill>
                <a:latin typeface="Georgia" pitchFamily="34" charset="0"/>
                <a:ea typeface="Georgia" pitchFamily="34" charset="-122"/>
                <a:cs typeface="Georgia" pitchFamily="34" charset="-120"/>
              </a:rPr>
              <a:t>Ecuador and the</a:t>
            </a:r>
            <a:endParaRPr lang="en-US" sz="6400" dirty="0"/>
          </a:p>
          <a:p>
            <a:pPr marL="0" indent="0" algn="l">
              <a:buNone/>
            </a:pPr>
            <a:r>
              <a:rPr lang="en-US" sz="6400" dirty="0">
                <a:solidFill>
                  <a:srgbClr val="FFFFFF"/>
                </a:solidFill>
                <a:latin typeface="Georgia" pitchFamily="34" charset="0"/>
                <a:ea typeface="Georgia" pitchFamily="34" charset="-122"/>
                <a:cs typeface="Georgia" pitchFamily="34" charset="-120"/>
              </a:rPr>
              <a:t>Hamburg Rules</a:t>
            </a:r>
            <a:endParaRPr lang="en-US" sz="6400" dirty="0"/>
          </a:p>
        </p:txBody>
      </p:sp>
      <p:sp>
        <p:nvSpPr>
          <p:cNvPr id="5" name="Text 3"/>
          <p:cNvSpPr/>
          <p:nvPr/>
        </p:nvSpPr>
        <p:spPr>
          <a:xfrm>
            <a:off x="548640" y="4114800"/>
            <a:ext cx="9144000" cy="548640"/>
          </a:xfrm>
          <a:prstGeom prst="rect">
            <a:avLst/>
          </a:prstGeom>
          <a:noFill/>
          <a:ln/>
        </p:spPr>
        <p:txBody>
          <a:bodyPr wrap="square" lIns="0" tIns="0" rIns="0" bIns="0" rtlCol="0" anchor="ctr"/>
          <a:lstStyle/>
          <a:p>
            <a:pPr marL="0" indent="0" algn="l">
              <a:buNone/>
            </a:pPr>
            <a:r>
              <a:rPr lang="en-US" sz="2600" i="1" dirty="0">
                <a:solidFill>
                  <a:srgbClr val="E8C77E"/>
                </a:solidFill>
                <a:latin typeface="Georgia" pitchFamily="34" charset="0"/>
                <a:ea typeface="Georgia" pitchFamily="34" charset="-122"/>
                <a:cs typeface="Georgia" pitchFamily="34" charset="-120"/>
              </a:rPr>
              <a:t>A transition laboratory.</a:t>
            </a:r>
            <a:endParaRPr lang="en-US" sz="2600" dirty="0"/>
          </a:p>
        </p:txBody>
      </p:sp>
      <p:sp>
        <p:nvSpPr>
          <p:cNvPr id="6" name="Shape 4"/>
          <p:cNvSpPr/>
          <p:nvPr/>
        </p:nvSpPr>
        <p:spPr>
          <a:xfrm>
            <a:off x="548640" y="4892040"/>
            <a:ext cx="640080" cy="18288"/>
          </a:xfrm>
          <a:prstGeom prst="rect">
            <a:avLst/>
          </a:prstGeom>
          <a:solidFill>
            <a:srgbClr val="D4A24C"/>
          </a:solidFill>
          <a:ln w="12700">
            <a:solidFill>
              <a:srgbClr val="D4A24C"/>
            </a:solidFill>
            <a:prstDash val="solid"/>
          </a:ln>
        </p:spPr>
        <p:txBody>
          <a:bodyPr/>
          <a:lstStyle/>
          <a:p>
            <a:endParaRPr lang="en-EC"/>
          </a:p>
        </p:txBody>
      </p:sp>
      <p:sp>
        <p:nvSpPr>
          <p:cNvPr id="7" name="Text 5"/>
          <p:cNvSpPr/>
          <p:nvPr/>
        </p:nvSpPr>
        <p:spPr>
          <a:xfrm>
            <a:off x="548640" y="5074920"/>
            <a:ext cx="6400800" cy="1188720"/>
          </a:xfrm>
          <a:prstGeom prst="rect">
            <a:avLst/>
          </a:prstGeom>
          <a:noFill/>
          <a:ln/>
        </p:spPr>
        <p:txBody>
          <a:bodyPr wrap="square" lIns="0" tIns="0" rIns="0" bIns="0" rtlCol="0" anchor="t"/>
          <a:lstStyle/>
          <a:p>
            <a:pPr marL="0" indent="0" algn="l">
              <a:buNone/>
            </a:pPr>
            <a:r>
              <a:rPr lang="en-US" sz="1400" b="1" dirty="0">
                <a:solidFill>
                  <a:srgbClr val="FFFFFF"/>
                </a:solidFill>
                <a:latin typeface="Calibri" pitchFamily="34" charset="0"/>
                <a:ea typeface="Calibri" pitchFamily="34" charset="-122"/>
                <a:cs typeface="Calibri" pitchFamily="34" charset="-120"/>
              </a:rPr>
              <a:t>Javier Cardoso</a:t>
            </a:r>
            <a:endParaRPr lang="en-US" sz="1400" dirty="0"/>
          </a:p>
          <a:p>
            <a:pPr marL="0" indent="0" algn="l">
              <a:buNone/>
            </a:pPr>
            <a:r>
              <a:rPr lang="en-US" sz="1200" dirty="0">
                <a:solidFill>
                  <a:srgbClr val="8896A8"/>
                </a:solidFill>
                <a:latin typeface="Calibri" pitchFamily="34" charset="0"/>
                <a:ea typeface="Calibri" pitchFamily="34" charset="-122"/>
                <a:cs typeface="Calibri" pitchFamily="34" charset="-120"/>
              </a:rPr>
              <a:t>Comité Maritime International</a:t>
            </a:r>
            <a:endParaRPr lang="en-US" sz="1400" dirty="0"/>
          </a:p>
          <a:p>
            <a:pPr marL="0" indent="0" algn="l">
              <a:buNone/>
            </a:pPr>
            <a:r>
              <a:rPr lang="en-US" sz="1200" dirty="0">
                <a:solidFill>
                  <a:srgbClr val="8896A8"/>
                </a:solidFill>
                <a:latin typeface="Calibri" pitchFamily="34" charset="0"/>
                <a:ea typeface="Calibri" pitchFamily="34" charset="-122"/>
                <a:cs typeface="Calibri" pitchFamily="34" charset="-120"/>
              </a:rPr>
              <a:t>Entry into force · 1 August 2026</a:t>
            </a:r>
            <a:endParaRPr lang="en-US" sz="1400" dirty="0"/>
          </a:p>
        </p:txBody>
      </p:sp>
      <p:sp>
        <p:nvSpPr>
          <p:cNvPr id="8" name="Text 6"/>
          <p:cNvSpPr/>
          <p:nvPr/>
        </p:nvSpPr>
        <p:spPr>
          <a:xfrm>
            <a:off x="8778240" y="3017520"/>
            <a:ext cx="2926080" cy="2743200"/>
          </a:xfrm>
          <a:prstGeom prst="rect">
            <a:avLst/>
          </a:prstGeom>
          <a:noFill/>
          <a:ln/>
        </p:spPr>
        <p:txBody>
          <a:bodyPr wrap="square" lIns="0" tIns="0" rIns="0" bIns="0" rtlCol="0" anchor="ctr"/>
          <a:lstStyle/>
          <a:p>
            <a:pPr marL="0" indent="0" algn="r">
              <a:buNone/>
            </a:pPr>
            <a:r>
              <a:rPr lang="en-US" sz="13000" b="1" dirty="0">
                <a:solidFill>
                  <a:schemeClr val="tx1">
                    <a:lumMod val="65000"/>
                    <a:lumOff val="35000"/>
                  </a:schemeClr>
                </a:solidFill>
                <a:latin typeface="Georgia" pitchFamily="34" charset="0"/>
                <a:ea typeface="Georgia" pitchFamily="34" charset="-122"/>
                <a:cs typeface="Georgia" pitchFamily="34" charset="-120"/>
              </a:rPr>
              <a:t>36</a:t>
            </a:r>
            <a:endParaRPr lang="en-US" sz="13000" dirty="0">
              <a:solidFill>
                <a:schemeClr val="tx1">
                  <a:lumMod val="65000"/>
                  <a:lumOff val="35000"/>
                </a:schemeClr>
              </a:solidFill>
            </a:endParaRPr>
          </a:p>
        </p:txBody>
      </p:sp>
      <p:sp>
        <p:nvSpPr>
          <p:cNvPr id="9" name="Text 7"/>
          <p:cNvSpPr/>
          <p:nvPr/>
        </p:nvSpPr>
        <p:spPr>
          <a:xfrm>
            <a:off x="7955280" y="5897880"/>
            <a:ext cx="3657600" cy="274320"/>
          </a:xfrm>
          <a:prstGeom prst="rect">
            <a:avLst/>
          </a:prstGeom>
          <a:noFill/>
          <a:ln/>
        </p:spPr>
        <p:txBody>
          <a:bodyPr wrap="square" lIns="0" tIns="0" rIns="0" bIns="0" rtlCol="0" anchor="ctr"/>
          <a:lstStyle/>
          <a:p>
            <a:pPr marL="0" indent="0" algn="r">
              <a:buNone/>
            </a:pPr>
            <a:r>
              <a:rPr lang="en-US" sz="1100" i="1" dirty="0">
                <a:solidFill>
                  <a:srgbClr val="E8C77E"/>
                </a:solidFill>
                <a:latin typeface="Calibri" pitchFamily="34" charset="0"/>
                <a:ea typeface="Calibri" pitchFamily="34" charset="-122"/>
                <a:cs typeface="Calibri" pitchFamily="34" charset="-120"/>
              </a:rPr>
              <a:t>the 36ᵗʰ State to accede</a:t>
            </a:r>
            <a:endParaRPr lang="en-US" sz="1100" dirty="0"/>
          </a:p>
        </p:txBody>
      </p:sp>
      <p:pic>
        <p:nvPicPr>
          <p:cNvPr id="10" name="Picture 9">
            <a:extLst>
              <a:ext uri="{FF2B5EF4-FFF2-40B4-BE49-F238E27FC236}">
                <a16:creationId xmlns:a16="http://schemas.microsoft.com/office/drawing/2014/main" id="{9C00C3BE-88AA-2FDE-F80E-1DE993EC8A03}"/>
              </a:ext>
            </a:extLst>
          </p:cNvPr>
          <p:cNvPicPr>
            <a:picLocks noChangeAspect="1"/>
          </p:cNvPicPr>
          <p:nvPr/>
        </p:nvPicPr>
        <p:blipFill>
          <a:blip r:embed="rId3"/>
          <a:stretch>
            <a:fillRect/>
          </a:stretch>
        </p:blipFill>
        <p:spPr>
          <a:xfrm>
            <a:off x="9947553" y="0"/>
            <a:ext cx="2244447" cy="8949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1280160"/>
            <a:ext cx="5486400" cy="3291840"/>
          </a:xfrm>
          <a:prstGeom prst="rect">
            <a:avLst/>
          </a:prstGeom>
          <a:noFill/>
          <a:ln/>
        </p:spPr>
        <p:txBody>
          <a:bodyPr wrap="square" lIns="0" tIns="0" rIns="0" bIns="0" rtlCol="0" anchor="t"/>
          <a:lstStyle/>
          <a:p>
            <a:pPr marL="0" indent="0" algn="l">
              <a:buNone/>
            </a:pPr>
            <a:r>
              <a:rPr lang="en-US" sz="28000" dirty="0">
                <a:solidFill>
                  <a:srgbClr val="D4A24C"/>
                </a:solidFill>
                <a:latin typeface="Georgia" pitchFamily="34" charset="0"/>
                <a:ea typeface="Georgia" pitchFamily="34" charset="-122"/>
                <a:cs typeface="Georgia" pitchFamily="34" charset="-120"/>
              </a:rPr>
              <a:t>03</a:t>
            </a:r>
            <a:endParaRPr lang="en-US" sz="28000" dirty="0"/>
          </a:p>
        </p:txBody>
      </p:sp>
      <p:sp>
        <p:nvSpPr>
          <p:cNvPr id="3" name="Shape 1"/>
          <p:cNvSpPr/>
          <p:nvPr/>
        </p:nvSpPr>
        <p:spPr>
          <a:xfrm>
            <a:off x="6400800" y="2743200"/>
            <a:ext cx="18288" cy="1371600"/>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675120" y="2651760"/>
            <a:ext cx="5029200" cy="1097280"/>
          </a:xfrm>
          <a:prstGeom prst="rect">
            <a:avLst/>
          </a:prstGeom>
          <a:noFill/>
          <a:ln/>
        </p:spPr>
        <p:txBody>
          <a:bodyPr wrap="square" lIns="0" tIns="0" rIns="0" bIns="0" rtlCol="0" anchor="t"/>
          <a:lstStyle/>
          <a:p>
            <a:pPr marL="0" indent="0" algn="l">
              <a:buNone/>
            </a:pPr>
            <a:r>
              <a:rPr lang="en-US" sz="3000" dirty="0">
                <a:solidFill>
                  <a:srgbClr val="FFFFFF"/>
                </a:solidFill>
                <a:latin typeface="Georgia" pitchFamily="34" charset="0"/>
                <a:ea typeface="Georgia" pitchFamily="34" charset="-122"/>
                <a:cs typeface="Georgia" pitchFamily="34" charset="-120"/>
              </a:rPr>
              <a:t>First foreseeable</a:t>
            </a:r>
            <a:endParaRPr lang="en-US" sz="3000" dirty="0"/>
          </a:p>
          <a:p>
            <a:pPr marL="0" indent="0" algn="l">
              <a:buNone/>
            </a:pPr>
            <a:r>
              <a:rPr lang="en-US" sz="3000" dirty="0">
                <a:solidFill>
                  <a:srgbClr val="FFFFFF"/>
                </a:solidFill>
                <a:latin typeface="Georgia" pitchFamily="34" charset="0"/>
                <a:ea typeface="Georgia" pitchFamily="34" charset="-122"/>
                <a:cs typeface="Georgia" pitchFamily="34" charset="-120"/>
              </a:rPr>
              <a:t>legal controversies</a:t>
            </a:r>
            <a:endParaRPr lang="en-US" sz="3000" dirty="0"/>
          </a:p>
        </p:txBody>
      </p:sp>
      <p:sp>
        <p:nvSpPr>
          <p:cNvPr id="5" name="Text 3"/>
          <p:cNvSpPr/>
          <p:nvPr/>
        </p:nvSpPr>
        <p:spPr>
          <a:xfrm>
            <a:off x="6675120" y="3639710"/>
            <a:ext cx="5029200" cy="1371600"/>
          </a:xfrm>
          <a:prstGeom prst="rect">
            <a:avLst/>
          </a:prstGeom>
          <a:noFill/>
          <a:ln/>
        </p:spPr>
        <p:txBody>
          <a:bodyPr wrap="square" lIns="0" tIns="0" rIns="0" bIns="0" rtlCol="0" anchor="t"/>
          <a:lstStyle/>
          <a:p>
            <a:pPr marL="0" indent="0" algn="l">
              <a:buNone/>
            </a:pPr>
            <a:r>
              <a:rPr lang="en-US" sz="1400" i="1" dirty="0">
                <a:solidFill>
                  <a:srgbClr val="8896A8"/>
                </a:solidFill>
                <a:latin typeface="Calibri" pitchFamily="34" charset="0"/>
                <a:ea typeface="Calibri" pitchFamily="34" charset="-122"/>
                <a:cs typeface="Calibri" pitchFamily="34" charset="-120"/>
              </a:rPr>
              <a:t>Four institutional fronts where the friction</a:t>
            </a:r>
            <a:endParaRPr lang="en-US" sz="1400" dirty="0"/>
          </a:p>
          <a:p>
            <a:pPr marL="0" indent="0" algn="l">
              <a:buNone/>
            </a:pPr>
            <a:r>
              <a:rPr lang="en-US" sz="1400" i="1" dirty="0">
                <a:solidFill>
                  <a:srgbClr val="8896A8"/>
                </a:solidFill>
                <a:latin typeface="Calibri" pitchFamily="34" charset="0"/>
                <a:ea typeface="Calibri" pitchFamily="34" charset="-122"/>
                <a:cs typeface="Calibri" pitchFamily="34" charset="-120"/>
              </a:rPr>
              <a:t>will surface in the absence of local case law.</a:t>
            </a:r>
            <a:endParaRPr lang="en-US" sz="1400" dirty="0"/>
          </a:p>
        </p:txBody>
      </p:sp>
      <p:sp>
        <p:nvSpPr>
          <p:cNvPr id="6" name="Text 4"/>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7" name="Text 5"/>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11</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FOUR INSTITUTIONAL FRONTS</a:t>
            </a:r>
            <a:endParaRPr lang="en-US" sz="1000" dirty="0"/>
          </a:p>
        </p:txBody>
      </p:sp>
      <p:sp>
        <p:nvSpPr>
          <p:cNvPr id="3" name="Text 1"/>
          <p:cNvSpPr/>
          <p:nvPr/>
        </p:nvSpPr>
        <p:spPr>
          <a:xfrm>
            <a:off x="579120" y="1315941"/>
            <a:ext cx="10972800" cy="640080"/>
          </a:xfrm>
          <a:prstGeom prst="rect">
            <a:avLst/>
          </a:prstGeom>
          <a:noFill/>
          <a:ln/>
        </p:spPr>
        <p:txBody>
          <a:bodyPr wrap="square" lIns="0" tIns="0" rIns="0" bIns="0" rtlCol="0" anchor="ctr"/>
          <a:lstStyle/>
          <a:p>
            <a:pPr marL="0" indent="0" algn="l">
              <a:buNone/>
            </a:pPr>
            <a:r>
              <a:rPr lang="en-US" sz="3000" dirty="0">
                <a:solidFill>
                  <a:srgbClr val="0A2342"/>
                </a:solidFill>
                <a:latin typeface="Georgia" pitchFamily="34" charset="0"/>
                <a:ea typeface="Georgia" pitchFamily="34" charset="-122"/>
                <a:cs typeface="Georgia" pitchFamily="34" charset="-120"/>
              </a:rPr>
              <a:t>Where the first conflicts will appear</a:t>
            </a:r>
            <a:endParaRPr lang="en-US" sz="3000" dirty="0"/>
          </a:p>
        </p:txBody>
      </p:sp>
      <p:sp>
        <p:nvSpPr>
          <p:cNvPr id="4" name="Shape 2"/>
          <p:cNvSpPr/>
          <p:nvPr/>
        </p:nvSpPr>
        <p:spPr>
          <a:xfrm>
            <a:off x="1149901" y="2698793"/>
            <a:ext cx="5440680" cy="2286000"/>
          </a:xfrm>
          <a:prstGeom prst="rect">
            <a:avLst/>
          </a:prstGeom>
          <a:solidFill>
            <a:srgbClr val="F5F7FA"/>
          </a:solidFill>
          <a:ln w="12700">
            <a:solidFill>
              <a:srgbClr val="F5F7FA"/>
            </a:solidFill>
            <a:prstDash val="solid"/>
          </a:ln>
        </p:spPr>
        <p:txBody>
          <a:bodyPr/>
          <a:lstStyle/>
          <a:p>
            <a:endParaRPr lang="en-EC"/>
          </a:p>
        </p:txBody>
      </p:sp>
      <p:sp>
        <p:nvSpPr>
          <p:cNvPr id="5" name="Shape 3"/>
          <p:cNvSpPr/>
          <p:nvPr/>
        </p:nvSpPr>
        <p:spPr>
          <a:xfrm>
            <a:off x="1515661" y="3110273"/>
            <a:ext cx="777240" cy="777240"/>
          </a:xfrm>
          <a:prstGeom prst="ellipse">
            <a:avLst/>
          </a:prstGeom>
          <a:solidFill>
            <a:srgbClr val="0A2342"/>
          </a:solidFill>
          <a:ln w="12700">
            <a:solidFill>
              <a:srgbClr val="0A2342"/>
            </a:solidFill>
            <a:prstDash val="solid"/>
          </a:ln>
        </p:spPr>
        <p:txBody>
          <a:bodyPr/>
          <a:lstStyle/>
          <a:p>
            <a:endParaRPr lang="en-EC"/>
          </a:p>
        </p:txBody>
      </p:sp>
      <p:sp>
        <p:nvSpPr>
          <p:cNvPr id="6" name="Text 4"/>
          <p:cNvSpPr/>
          <p:nvPr/>
        </p:nvSpPr>
        <p:spPr>
          <a:xfrm>
            <a:off x="1515661" y="3110273"/>
            <a:ext cx="777240" cy="777240"/>
          </a:xfrm>
          <a:prstGeom prst="rect">
            <a:avLst/>
          </a:prstGeom>
          <a:noFill/>
          <a:ln/>
        </p:spPr>
        <p:txBody>
          <a:bodyPr wrap="square" lIns="0" tIns="0" rIns="0" bIns="0" rtlCol="0" anchor="ctr"/>
          <a:lstStyle/>
          <a:p>
            <a:pPr marL="0" indent="0" algn="ctr">
              <a:buNone/>
            </a:pPr>
            <a:r>
              <a:rPr lang="en-US" sz="2200" b="1" dirty="0">
                <a:solidFill>
                  <a:srgbClr val="D4A24C"/>
                </a:solidFill>
                <a:latin typeface="Georgia" pitchFamily="34" charset="0"/>
                <a:ea typeface="Georgia" pitchFamily="34" charset="-122"/>
                <a:cs typeface="Georgia" pitchFamily="34" charset="-120"/>
              </a:rPr>
              <a:t>I</a:t>
            </a:r>
            <a:endParaRPr lang="en-US" sz="2200" dirty="0"/>
          </a:p>
        </p:txBody>
      </p:sp>
      <p:sp>
        <p:nvSpPr>
          <p:cNvPr id="17" name="Text 15"/>
          <p:cNvSpPr/>
          <p:nvPr/>
        </p:nvSpPr>
        <p:spPr>
          <a:xfrm>
            <a:off x="2864401" y="2973113"/>
            <a:ext cx="3886200" cy="640080"/>
          </a:xfrm>
          <a:prstGeom prst="rect">
            <a:avLst/>
          </a:prstGeom>
          <a:noFill/>
          <a:ln/>
        </p:spPr>
        <p:txBody>
          <a:bodyPr wrap="square" lIns="0" tIns="0" rIns="0" bIns="0" rtlCol="0" anchor="t"/>
          <a:lstStyle/>
          <a:p>
            <a:pPr marL="0" indent="0" algn="l">
              <a:buNone/>
            </a:pPr>
            <a:r>
              <a:rPr lang="en-US" sz="1800" b="1" dirty="0">
                <a:solidFill>
                  <a:srgbClr val="0A2342"/>
                </a:solidFill>
                <a:latin typeface="Georgia" pitchFamily="34" charset="0"/>
                <a:ea typeface="Georgia" pitchFamily="34" charset="-122"/>
                <a:cs typeface="Georgia" pitchFamily="34" charset="-120"/>
              </a:rPr>
              <a:t>Jurisdiction &amp; arbitration</a:t>
            </a:r>
            <a:endParaRPr lang="en-US" sz="1800" dirty="0"/>
          </a:p>
        </p:txBody>
      </p:sp>
      <p:sp>
        <p:nvSpPr>
          <p:cNvPr id="18" name="Text 16"/>
          <p:cNvSpPr/>
          <p:nvPr/>
        </p:nvSpPr>
        <p:spPr>
          <a:xfrm>
            <a:off x="2750101" y="3658913"/>
            <a:ext cx="3886200" cy="1188720"/>
          </a:xfrm>
          <a:prstGeom prst="rect">
            <a:avLst/>
          </a:prstGeom>
          <a:noFill/>
          <a:ln/>
        </p:spPr>
        <p:txBody>
          <a:bodyPr wrap="square" lIns="0" tIns="0" rIns="0" bIns="0" rtlCol="0" anchor="t"/>
          <a:lstStyle/>
          <a:p>
            <a:pPr marL="0" indent="0" algn="l">
              <a:buNone/>
            </a:pPr>
            <a:r>
              <a:rPr lang="en-US" sz="1200" dirty="0">
                <a:solidFill>
                  <a:srgbClr val="3A4654"/>
                </a:solidFill>
                <a:latin typeface="Calibri" pitchFamily="34" charset="0"/>
                <a:ea typeface="Calibri" pitchFamily="34" charset="-122"/>
                <a:cs typeface="Calibri" pitchFamily="34" charset="-120"/>
              </a:rPr>
              <a:t>Article 21 confronts pre-printed exclusive English or Swiss forum clauses. The first wave of objections — and possibly foreign anti-suit reactions — is coming.</a:t>
            </a:r>
            <a:endParaRPr lang="en-US" sz="1200" dirty="0"/>
          </a:p>
        </p:txBody>
      </p:sp>
      <p:sp>
        <p:nvSpPr>
          <p:cNvPr id="24" name="Text 22"/>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25" name="Text 23"/>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12</a:t>
            </a:r>
            <a:endParaRPr lang="en-US" sz="900" dirty="0"/>
          </a:p>
        </p:txBody>
      </p:sp>
      <p:sp>
        <p:nvSpPr>
          <p:cNvPr id="7" name="TextBox 6">
            <a:extLst>
              <a:ext uri="{FF2B5EF4-FFF2-40B4-BE49-F238E27FC236}">
                <a16:creationId xmlns:a16="http://schemas.microsoft.com/office/drawing/2014/main" id="{A990F9FF-3063-D6AB-2E06-0C7EE6A144CA}"/>
              </a:ext>
            </a:extLst>
          </p:cNvPr>
          <p:cNvSpPr txBox="1"/>
          <p:nvPr/>
        </p:nvSpPr>
        <p:spPr>
          <a:xfrm>
            <a:off x="6590581" y="5020574"/>
            <a:ext cx="184731" cy="369332"/>
          </a:xfrm>
          <a:prstGeom prst="rect">
            <a:avLst/>
          </a:prstGeom>
          <a:noFill/>
        </p:spPr>
        <p:txBody>
          <a:bodyPr wrap="none" rtlCol="0">
            <a:spAutoFit/>
          </a:bodyPr>
          <a:lstStyle/>
          <a:p>
            <a:endParaRPr lang="en-EC" dirty="0"/>
          </a:p>
        </p:txBody>
      </p:sp>
      <p:pic>
        <p:nvPicPr>
          <p:cNvPr id="15" name="Picture 14">
            <a:extLst>
              <a:ext uri="{FF2B5EF4-FFF2-40B4-BE49-F238E27FC236}">
                <a16:creationId xmlns:a16="http://schemas.microsoft.com/office/drawing/2014/main" id="{74E23D30-EBA7-8B65-AF43-EAD66AAAF3D5}"/>
              </a:ext>
            </a:extLst>
          </p:cNvPr>
          <p:cNvPicPr>
            <a:picLocks noChangeAspect="1"/>
          </p:cNvPicPr>
          <p:nvPr/>
        </p:nvPicPr>
        <p:blipFill>
          <a:blip r:embed="rId3"/>
          <a:stretch>
            <a:fillRect/>
          </a:stretch>
        </p:blipFill>
        <p:spPr>
          <a:xfrm>
            <a:off x="7589520" y="1241823"/>
            <a:ext cx="3886200" cy="48275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40080" y="41148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A DEEPER LOOK · JURISDICTION &amp; ARBITRATION</a:t>
            </a:r>
            <a:endParaRPr lang="en-US" sz="1000" dirty="0"/>
          </a:p>
        </p:txBody>
      </p:sp>
      <p:sp>
        <p:nvSpPr>
          <p:cNvPr id="3" name="Text 1"/>
          <p:cNvSpPr/>
          <p:nvPr/>
        </p:nvSpPr>
        <p:spPr>
          <a:xfrm>
            <a:off x="640080" y="713232"/>
            <a:ext cx="10972800" cy="640080"/>
          </a:xfrm>
          <a:prstGeom prst="rect">
            <a:avLst/>
          </a:prstGeom>
          <a:noFill/>
          <a:ln/>
        </p:spPr>
        <p:txBody>
          <a:bodyPr wrap="square" lIns="0" tIns="0" rIns="0" bIns="0" rtlCol="0" anchor="ctr"/>
          <a:lstStyle/>
          <a:p>
            <a:pPr marL="0" indent="0" algn="l">
              <a:buNone/>
            </a:pPr>
            <a:r>
              <a:rPr lang="en-US" sz="2600" dirty="0">
                <a:solidFill>
                  <a:srgbClr val="0A2342"/>
                </a:solidFill>
                <a:latin typeface="Georgia" pitchFamily="34" charset="0"/>
                <a:ea typeface="Georgia" pitchFamily="34" charset="-122"/>
                <a:cs typeface="Georgia" pitchFamily="34" charset="-120"/>
              </a:rPr>
              <a:t>Forum as policy choice, not procedural technicality</a:t>
            </a:r>
            <a:endParaRPr lang="en-US" sz="2600" dirty="0"/>
          </a:p>
        </p:txBody>
      </p:sp>
      <p:sp>
        <p:nvSpPr>
          <p:cNvPr id="4" name="Text 2"/>
          <p:cNvSpPr/>
          <p:nvPr/>
        </p:nvSpPr>
        <p:spPr>
          <a:xfrm>
            <a:off x="640080" y="1325880"/>
            <a:ext cx="10972800" cy="365760"/>
          </a:xfrm>
          <a:prstGeom prst="rect">
            <a:avLst/>
          </a:prstGeom>
          <a:noFill/>
          <a:ln/>
        </p:spPr>
        <p:txBody>
          <a:bodyPr wrap="square" lIns="0" tIns="0" rIns="0" bIns="0" rtlCol="0" anchor="ctr"/>
          <a:lstStyle/>
          <a:p>
            <a:pPr marL="0" indent="0" algn="l">
              <a:buNone/>
            </a:pPr>
            <a:r>
              <a:rPr lang="en-US" sz="1300" i="1" dirty="0">
                <a:solidFill>
                  <a:srgbClr val="6B7280"/>
                </a:solidFill>
                <a:latin typeface="Calibri" pitchFamily="34" charset="0"/>
                <a:ea typeface="Calibri" pitchFamily="34" charset="-122"/>
                <a:cs typeface="Calibri" pitchFamily="34" charset="-120"/>
              </a:rPr>
              <a:t>Hamburg gives the claimant a menu of forums — and refuses to let an arbitration clause neutralise it.</a:t>
            </a:r>
            <a:endParaRPr lang="en-US" sz="1300" dirty="0"/>
          </a:p>
        </p:txBody>
      </p:sp>
      <p:sp>
        <p:nvSpPr>
          <p:cNvPr id="5" name="Shape 3"/>
          <p:cNvSpPr/>
          <p:nvPr/>
        </p:nvSpPr>
        <p:spPr>
          <a:xfrm>
            <a:off x="640080" y="1874520"/>
            <a:ext cx="5440680" cy="3611880"/>
          </a:xfrm>
          <a:prstGeom prst="rect">
            <a:avLst/>
          </a:prstGeom>
          <a:solidFill>
            <a:srgbClr val="F5F7FA"/>
          </a:solidFill>
          <a:ln w="12700">
            <a:solidFill>
              <a:srgbClr val="F5F7FA"/>
            </a:solidFill>
            <a:prstDash val="solid"/>
          </a:ln>
        </p:spPr>
        <p:txBody>
          <a:bodyPr/>
          <a:lstStyle/>
          <a:p>
            <a:endParaRPr lang="en-EC"/>
          </a:p>
        </p:txBody>
      </p:sp>
      <p:sp>
        <p:nvSpPr>
          <p:cNvPr id="6" name="Shape 4"/>
          <p:cNvSpPr/>
          <p:nvPr/>
        </p:nvSpPr>
        <p:spPr>
          <a:xfrm>
            <a:off x="640080" y="1874520"/>
            <a:ext cx="5440680" cy="777240"/>
          </a:xfrm>
          <a:prstGeom prst="rect">
            <a:avLst/>
          </a:prstGeom>
          <a:solidFill>
            <a:srgbClr val="0A2342"/>
          </a:solidFill>
          <a:ln w="12700">
            <a:solidFill>
              <a:srgbClr val="0A2342"/>
            </a:solidFill>
            <a:prstDash val="solid"/>
          </a:ln>
        </p:spPr>
        <p:txBody>
          <a:bodyPr/>
          <a:lstStyle/>
          <a:p>
            <a:endParaRPr lang="en-EC"/>
          </a:p>
        </p:txBody>
      </p:sp>
      <p:sp>
        <p:nvSpPr>
          <p:cNvPr id="7" name="Shape 5"/>
          <p:cNvSpPr/>
          <p:nvPr/>
        </p:nvSpPr>
        <p:spPr>
          <a:xfrm>
            <a:off x="640080" y="1874520"/>
            <a:ext cx="73152" cy="777240"/>
          </a:xfrm>
          <a:prstGeom prst="rect">
            <a:avLst/>
          </a:prstGeom>
          <a:solidFill>
            <a:srgbClr val="D4A24C"/>
          </a:solidFill>
          <a:ln w="12700">
            <a:solidFill>
              <a:srgbClr val="D4A24C"/>
            </a:solidFill>
            <a:prstDash val="solid"/>
          </a:ln>
        </p:spPr>
        <p:txBody>
          <a:bodyPr/>
          <a:lstStyle/>
          <a:p>
            <a:endParaRPr lang="en-EC"/>
          </a:p>
        </p:txBody>
      </p:sp>
      <p:sp>
        <p:nvSpPr>
          <p:cNvPr id="8" name="Text 6"/>
          <p:cNvSpPr/>
          <p:nvPr/>
        </p:nvSpPr>
        <p:spPr>
          <a:xfrm>
            <a:off x="914400" y="1984248"/>
            <a:ext cx="1828800" cy="274320"/>
          </a:xfrm>
          <a:prstGeom prst="rect">
            <a:avLst/>
          </a:prstGeom>
          <a:noFill/>
          <a:ln/>
        </p:spPr>
        <p:txBody>
          <a:bodyPr wrap="square" lIns="0" tIns="0" rIns="0" bIns="0" rtlCol="0" anchor="ctr"/>
          <a:lstStyle/>
          <a:p>
            <a:pPr marL="0" indent="0">
              <a:buNone/>
            </a:pPr>
            <a:r>
              <a:rPr lang="en-US" sz="1000" b="1" kern="0" spc="600" dirty="0">
                <a:solidFill>
                  <a:srgbClr val="D4A24C"/>
                </a:solidFill>
                <a:latin typeface="Calibri" pitchFamily="34" charset="0"/>
                <a:ea typeface="Calibri" pitchFamily="34" charset="-122"/>
                <a:cs typeface="Calibri" pitchFamily="34" charset="-120"/>
              </a:rPr>
              <a:t>ARTICLE 21</a:t>
            </a:r>
            <a:endParaRPr lang="en-US" sz="1000" dirty="0"/>
          </a:p>
        </p:txBody>
      </p:sp>
      <p:sp>
        <p:nvSpPr>
          <p:cNvPr id="9" name="Text 7"/>
          <p:cNvSpPr/>
          <p:nvPr/>
        </p:nvSpPr>
        <p:spPr>
          <a:xfrm>
            <a:off x="914400" y="2203704"/>
            <a:ext cx="4892040" cy="457200"/>
          </a:xfrm>
          <a:prstGeom prst="rect">
            <a:avLst/>
          </a:prstGeom>
          <a:noFill/>
          <a:ln/>
        </p:spPr>
        <p:txBody>
          <a:bodyPr wrap="square" lIns="0" tIns="0" rIns="0" bIns="0" rtlCol="0" anchor="ctr"/>
          <a:lstStyle/>
          <a:p>
            <a:pPr marL="0" indent="0">
              <a:buNone/>
            </a:pPr>
            <a:r>
              <a:rPr lang="en-US" sz="2000" b="1" dirty="0">
                <a:solidFill>
                  <a:srgbClr val="FFFFFF"/>
                </a:solidFill>
                <a:latin typeface="Georgia" pitchFamily="34" charset="0"/>
                <a:ea typeface="Georgia" pitchFamily="34" charset="-122"/>
                <a:cs typeface="Georgia" pitchFamily="34" charset="-120"/>
              </a:rPr>
              <a:t>Court jurisdiction</a:t>
            </a:r>
            <a:endParaRPr lang="en-US" sz="2000" dirty="0"/>
          </a:p>
        </p:txBody>
      </p:sp>
      <p:sp>
        <p:nvSpPr>
          <p:cNvPr id="10" name="Text 8"/>
          <p:cNvSpPr/>
          <p:nvPr/>
        </p:nvSpPr>
        <p:spPr>
          <a:xfrm>
            <a:off x="914400" y="2743200"/>
            <a:ext cx="4892040" cy="320040"/>
          </a:xfrm>
          <a:prstGeom prst="rect">
            <a:avLst/>
          </a:prstGeom>
          <a:noFill/>
          <a:ln/>
        </p:spPr>
        <p:txBody>
          <a:bodyPr wrap="square" lIns="0" tIns="0" rIns="0" bIns="0" rtlCol="0" anchor="ctr"/>
          <a:lstStyle/>
          <a:p>
            <a:pPr marL="0" indent="0">
              <a:buNone/>
            </a:pPr>
            <a:r>
              <a:rPr lang="en-US" sz="1100" i="1" dirty="0">
                <a:solidFill>
                  <a:srgbClr val="2C8C99"/>
                </a:solidFill>
                <a:latin typeface="Calibri" pitchFamily="34" charset="0"/>
                <a:ea typeface="Calibri" pitchFamily="34" charset="-122"/>
                <a:cs typeface="Calibri" pitchFamily="34" charset="-120"/>
              </a:rPr>
              <a:t>The claimant — at its option — may sue at any of:</a:t>
            </a:r>
            <a:endParaRPr lang="en-US" sz="1100" dirty="0"/>
          </a:p>
        </p:txBody>
      </p:sp>
      <p:sp>
        <p:nvSpPr>
          <p:cNvPr id="11" name="Shape 9"/>
          <p:cNvSpPr/>
          <p:nvPr/>
        </p:nvSpPr>
        <p:spPr>
          <a:xfrm>
            <a:off x="960120" y="3200400"/>
            <a:ext cx="320040" cy="320040"/>
          </a:xfrm>
          <a:prstGeom prst="ellipse">
            <a:avLst/>
          </a:prstGeom>
          <a:solidFill>
            <a:srgbClr val="2C8C99"/>
          </a:solidFill>
          <a:ln w="12700">
            <a:solidFill>
              <a:srgbClr val="2C8C99"/>
            </a:solidFill>
            <a:prstDash val="solid"/>
          </a:ln>
        </p:spPr>
        <p:txBody>
          <a:bodyPr/>
          <a:lstStyle/>
          <a:p>
            <a:endParaRPr lang="en-EC"/>
          </a:p>
        </p:txBody>
      </p:sp>
      <p:sp>
        <p:nvSpPr>
          <p:cNvPr id="12" name="Text 10"/>
          <p:cNvSpPr/>
          <p:nvPr/>
        </p:nvSpPr>
        <p:spPr>
          <a:xfrm>
            <a:off x="960120" y="32004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1</a:t>
            </a:r>
            <a:endParaRPr lang="en-US" sz="1100" dirty="0"/>
          </a:p>
        </p:txBody>
      </p:sp>
      <p:sp>
        <p:nvSpPr>
          <p:cNvPr id="13" name="Text 11"/>
          <p:cNvSpPr/>
          <p:nvPr/>
        </p:nvSpPr>
        <p:spPr>
          <a:xfrm>
            <a:off x="1417320" y="31546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Defendant’s principal place of business</a:t>
            </a:r>
            <a:endParaRPr lang="en-US" sz="1200" dirty="0"/>
          </a:p>
        </p:txBody>
      </p:sp>
      <p:sp>
        <p:nvSpPr>
          <p:cNvPr id="14" name="Text 12"/>
          <p:cNvSpPr/>
          <p:nvPr/>
        </p:nvSpPr>
        <p:spPr>
          <a:xfrm>
            <a:off x="1417320" y="34107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or habitual residence</a:t>
            </a:r>
            <a:endParaRPr lang="en-US" sz="950" dirty="0"/>
          </a:p>
        </p:txBody>
      </p:sp>
      <p:sp>
        <p:nvSpPr>
          <p:cNvPr id="15" name="Shape 13"/>
          <p:cNvSpPr/>
          <p:nvPr/>
        </p:nvSpPr>
        <p:spPr>
          <a:xfrm>
            <a:off x="960120" y="3657600"/>
            <a:ext cx="320040" cy="320040"/>
          </a:xfrm>
          <a:prstGeom prst="ellipse">
            <a:avLst/>
          </a:prstGeom>
          <a:solidFill>
            <a:srgbClr val="2C8C99"/>
          </a:solidFill>
          <a:ln w="12700">
            <a:solidFill>
              <a:srgbClr val="2C8C99"/>
            </a:solidFill>
            <a:prstDash val="solid"/>
          </a:ln>
        </p:spPr>
        <p:txBody>
          <a:bodyPr/>
          <a:lstStyle/>
          <a:p>
            <a:endParaRPr lang="en-EC"/>
          </a:p>
        </p:txBody>
      </p:sp>
      <p:sp>
        <p:nvSpPr>
          <p:cNvPr id="16" name="Text 14"/>
          <p:cNvSpPr/>
          <p:nvPr/>
        </p:nvSpPr>
        <p:spPr>
          <a:xfrm>
            <a:off x="960120" y="36576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2</a:t>
            </a:r>
            <a:endParaRPr lang="en-US" sz="1100" dirty="0"/>
          </a:p>
        </p:txBody>
      </p:sp>
      <p:sp>
        <p:nvSpPr>
          <p:cNvPr id="17" name="Text 15"/>
          <p:cNvSpPr/>
          <p:nvPr/>
        </p:nvSpPr>
        <p:spPr>
          <a:xfrm>
            <a:off x="1417320" y="36118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Place where the contract was made</a:t>
            </a:r>
            <a:endParaRPr lang="en-US" sz="1200" dirty="0"/>
          </a:p>
        </p:txBody>
      </p:sp>
      <p:sp>
        <p:nvSpPr>
          <p:cNvPr id="18" name="Text 16"/>
          <p:cNvSpPr/>
          <p:nvPr/>
        </p:nvSpPr>
        <p:spPr>
          <a:xfrm>
            <a:off x="1417320" y="38679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if defendant has a branch or agency there</a:t>
            </a:r>
            <a:endParaRPr lang="en-US" sz="950" dirty="0"/>
          </a:p>
        </p:txBody>
      </p:sp>
      <p:sp>
        <p:nvSpPr>
          <p:cNvPr id="19" name="Shape 17"/>
          <p:cNvSpPr/>
          <p:nvPr/>
        </p:nvSpPr>
        <p:spPr>
          <a:xfrm>
            <a:off x="960120" y="4114800"/>
            <a:ext cx="320040" cy="320040"/>
          </a:xfrm>
          <a:prstGeom prst="ellipse">
            <a:avLst/>
          </a:prstGeom>
          <a:solidFill>
            <a:srgbClr val="2C8C99"/>
          </a:solidFill>
          <a:ln w="12700">
            <a:solidFill>
              <a:srgbClr val="2C8C99"/>
            </a:solidFill>
            <a:prstDash val="solid"/>
          </a:ln>
        </p:spPr>
        <p:txBody>
          <a:bodyPr/>
          <a:lstStyle/>
          <a:p>
            <a:endParaRPr lang="en-EC"/>
          </a:p>
        </p:txBody>
      </p:sp>
      <p:sp>
        <p:nvSpPr>
          <p:cNvPr id="20" name="Text 18"/>
          <p:cNvSpPr/>
          <p:nvPr/>
        </p:nvSpPr>
        <p:spPr>
          <a:xfrm>
            <a:off x="960120" y="41148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3</a:t>
            </a:r>
            <a:endParaRPr lang="en-US" sz="1100" dirty="0"/>
          </a:p>
        </p:txBody>
      </p:sp>
      <p:sp>
        <p:nvSpPr>
          <p:cNvPr id="21" name="Text 19"/>
          <p:cNvSpPr/>
          <p:nvPr/>
        </p:nvSpPr>
        <p:spPr>
          <a:xfrm>
            <a:off x="1417320" y="40690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Port of loading</a:t>
            </a:r>
            <a:endParaRPr lang="en-US" sz="1200" dirty="0"/>
          </a:p>
        </p:txBody>
      </p:sp>
      <p:sp>
        <p:nvSpPr>
          <p:cNvPr id="22" name="Text 20"/>
          <p:cNvSpPr/>
          <p:nvPr/>
        </p:nvSpPr>
        <p:spPr>
          <a:xfrm>
            <a:off x="1417320" y="43251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connecting factor #1</a:t>
            </a:r>
            <a:endParaRPr lang="en-US" sz="950" dirty="0"/>
          </a:p>
        </p:txBody>
      </p:sp>
      <p:sp>
        <p:nvSpPr>
          <p:cNvPr id="23" name="Shape 21"/>
          <p:cNvSpPr/>
          <p:nvPr/>
        </p:nvSpPr>
        <p:spPr>
          <a:xfrm>
            <a:off x="960120" y="4572000"/>
            <a:ext cx="320040" cy="320040"/>
          </a:xfrm>
          <a:prstGeom prst="ellipse">
            <a:avLst/>
          </a:prstGeom>
          <a:solidFill>
            <a:srgbClr val="2C8C99"/>
          </a:solidFill>
          <a:ln w="12700">
            <a:solidFill>
              <a:srgbClr val="2C8C99"/>
            </a:solidFill>
            <a:prstDash val="solid"/>
          </a:ln>
        </p:spPr>
        <p:txBody>
          <a:bodyPr/>
          <a:lstStyle/>
          <a:p>
            <a:endParaRPr lang="en-EC"/>
          </a:p>
        </p:txBody>
      </p:sp>
      <p:sp>
        <p:nvSpPr>
          <p:cNvPr id="24" name="Text 22"/>
          <p:cNvSpPr/>
          <p:nvPr/>
        </p:nvSpPr>
        <p:spPr>
          <a:xfrm>
            <a:off x="960120" y="45720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4</a:t>
            </a:r>
            <a:endParaRPr lang="en-US" sz="1100" dirty="0"/>
          </a:p>
        </p:txBody>
      </p:sp>
      <p:sp>
        <p:nvSpPr>
          <p:cNvPr id="25" name="Text 23"/>
          <p:cNvSpPr/>
          <p:nvPr/>
        </p:nvSpPr>
        <p:spPr>
          <a:xfrm>
            <a:off x="1417320" y="45262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Port of discharge</a:t>
            </a:r>
            <a:endParaRPr lang="en-US" sz="1200" dirty="0"/>
          </a:p>
        </p:txBody>
      </p:sp>
      <p:sp>
        <p:nvSpPr>
          <p:cNvPr id="26" name="Text 24"/>
          <p:cNvSpPr/>
          <p:nvPr/>
        </p:nvSpPr>
        <p:spPr>
          <a:xfrm>
            <a:off x="1417320" y="47823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connecting factor #2</a:t>
            </a:r>
            <a:endParaRPr lang="en-US" sz="950" dirty="0"/>
          </a:p>
        </p:txBody>
      </p:sp>
      <p:sp>
        <p:nvSpPr>
          <p:cNvPr id="27" name="Shape 25"/>
          <p:cNvSpPr/>
          <p:nvPr/>
        </p:nvSpPr>
        <p:spPr>
          <a:xfrm>
            <a:off x="960120" y="5029200"/>
            <a:ext cx="320040" cy="320040"/>
          </a:xfrm>
          <a:prstGeom prst="ellipse">
            <a:avLst/>
          </a:prstGeom>
          <a:solidFill>
            <a:srgbClr val="D4A24C"/>
          </a:solidFill>
          <a:ln w="12700">
            <a:solidFill>
              <a:srgbClr val="D4A24C"/>
            </a:solidFill>
            <a:prstDash val="solid"/>
          </a:ln>
        </p:spPr>
        <p:txBody>
          <a:bodyPr/>
          <a:lstStyle/>
          <a:p>
            <a:endParaRPr lang="en-EC"/>
          </a:p>
        </p:txBody>
      </p:sp>
      <p:sp>
        <p:nvSpPr>
          <p:cNvPr id="28" name="Text 26"/>
          <p:cNvSpPr/>
          <p:nvPr/>
        </p:nvSpPr>
        <p:spPr>
          <a:xfrm>
            <a:off x="960120" y="50292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5</a:t>
            </a:r>
            <a:endParaRPr lang="en-US" sz="1100" dirty="0"/>
          </a:p>
        </p:txBody>
      </p:sp>
      <p:sp>
        <p:nvSpPr>
          <p:cNvPr id="29" name="Text 27"/>
          <p:cNvSpPr/>
          <p:nvPr/>
        </p:nvSpPr>
        <p:spPr>
          <a:xfrm>
            <a:off x="1417320" y="49834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Forum designated in the bill of lading</a:t>
            </a:r>
            <a:endParaRPr lang="en-US" sz="1200" dirty="0"/>
          </a:p>
        </p:txBody>
      </p:sp>
      <p:sp>
        <p:nvSpPr>
          <p:cNvPr id="30" name="Text 28"/>
          <p:cNvSpPr/>
          <p:nvPr/>
        </p:nvSpPr>
        <p:spPr>
          <a:xfrm>
            <a:off x="1417320" y="5239512"/>
            <a:ext cx="4526280" cy="228600"/>
          </a:xfrm>
          <a:prstGeom prst="rect">
            <a:avLst/>
          </a:prstGeom>
          <a:noFill/>
          <a:ln/>
        </p:spPr>
        <p:txBody>
          <a:bodyPr wrap="square" lIns="0" tIns="0" rIns="0" bIns="0" rtlCol="0" anchor="t"/>
          <a:lstStyle/>
          <a:p>
            <a:pPr marL="0" indent="0">
              <a:buNone/>
            </a:pPr>
            <a:r>
              <a:rPr lang="en-US" sz="950" i="1" dirty="0">
                <a:solidFill>
                  <a:srgbClr val="D4A24C"/>
                </a:solidFill>
                <a:latin typeface="Calibri" pitchFamily="34" charset="0"/>
                <a:ea typeface="Calibri" pitchFamily="34" charset="-122"/>
                <a:cs typeface="Calibri" pitchFamily="34" charset="-120"/>
              </a:rPr>
              <a:t>the carrier’s clause — non-exclusive</a:t>
            </a:r>
            <a:endParaRPr lang="en-US" sz="950" dirty="0"/>
          </a:p>
        </p:txBody>
      </p:sp>
      <p:sp>
        <p:nvSpPr>
          <p:cNvPr id="31" name="Shape 29"/>
          <p:cNvSpPr/>
          <p:nvPr/>
        </p:nvSpPr>
        <p:spPr>
          <a:xfrm>
            <a:off x="6355080" y="1874520"/>
            <a:ext cx="5440680" cy="3611880"/>
          </a:xfrm>
          <a:prstGeom prst="rect">
            <a:avLst/>
          </a:prstGeom>
          <a:solidFill>
            <a:srgbClr val="F5F7FA"/>
          </a:solidFill>
          <a:ln w="12700">
            <a:solidFill>
              <a:srgbClr val="F5F7FA"/>
            </a:solidFill>
            <a:prstDash val="solid"/>
          </a:ln>
        </p:spPr>
        <p:txBody>
          <a:bodyPr/>
          <a:lstStyle/>
          <a:p>
            <a:endParaRPr lang="en-EC"/>
          </a:p>
        </p:txBody>
      </p:sp>
      <p:sp>
        <p:nvSpPr>
          <p:cNvPr id="32" name="Shape 30"/>
          <p:cNvSpPr/>
          <p:nvPr/>
        </p:nvSpPr>
        <p:spPr>
          <a:xfrm>
            <a:off x="6355080" y="1874520"/>
            <a:ext cx="5440680" cy="777240"/>
          </a:xfrm>
          <a:prstGeom prst="rect">
            <a:avLst/>
          </a:prstGeom>
          <a:solidFill>
            <a:srgbClr val="0A2342"/>
          </a:solidFill>
          <a:ln w="12700">
            <a:solidFill>
              <a:srgbClr val="0A2342"/>
            </a:solidFill>
            <a:prstDash val="solid"/>
          </a:ln>
        </p:spPr>
        <p:txBody>
          <a:bodyPr/>
          <a:lstStyle/>
          <a:p>
            <a:endParaRPr lang="en-EC"/>
          </a:p>
        </p:txBody>
      </p:sp>
      <p:sp>
        <p:nvSpPr>
          <p:cNvPr id="33" name="Shape 31"/>
          <p:cNvSpPr/>
          <p:nvPr/>
        </p:nvSpPr>
        <p:spPr>
          <a:xfrm>
            <a:off x="6355080" y="1874520"/>
            <a:ext cx="73152" cy="777240"/>
          </a:xfrm>
          <a:prstGeom prst="rect">
            <a:avLst/>
          </a:prstGeom>
          <a:solidFill>
            <a:srgbClr val="D4A24C"/>
          </a:solidFill>
          <a:ln w="12700">
            <a:solidFill>
              <a:srgbClr val="D4A24C"/>
            </a:solidFill>
            <a:prstDash val="solid"/>
          </a:ln>
        </p:spPr>
        <p:txBody>
          <a:bodyPr/>
          <a:lstStyle/>
          <a:p>
            <a:endParaRPr lang="en-EC"/>
          </a:p>
        </p:txBody>
      </p:sp>
      <p:sp>
        <p:nvSpPr>
          <p:cNvPr id="34" name="Text 32"/>
          <p:cNvSpPr/>
          <p:nvPr/>
        </p:nvSpPr>
        <p:spPr>
          <a:xfrm>
            <a:off x="6629400" y="1984248"/>
            <a:ext cx="1828800" cy="274320"/>
          </a:xfrm>
          <a:prstGeom prst="rect">
            <a:avLst/>
          </a:prstGeom>
          <a:noFill/>
          <a:ln/>
        </p:spPr>
        <p:txBody>
          <a:bodyPr wrap="square" lIns="0" tIns="0" rIns="0" bIns="0" rtlCol="0" anchor="ctr"/>
          <a:lstStyle/>
          <a:p>
            <a:pPr marL="0" indent="0">
              <a:buNone/>
            </a:pPr>
            <a:r>
              <a:rPr lang="en-US" sz="1000" b="1" kern="0" spc="600" dirty="0">
                <a:solidFill>
                  <a:srgbClr val="D4A24C"/>
                </a:solidFill>
                <a:latin typeface="Calibri" pitchFamily="34" charset="0"/>
                <a:ea typeface="Calibri" pitchFamily="34" charset="-122"/>
                <a:cs typeface="Calibri" pitchFamily="34" charset="-120"/>
              </a:rPr>
              <a:t>ARTICLE 22</a:t>
            </a:r>
            <a:endParaRPr lang="en-US" sz="1000" dirty="0"/>
          </a:p>
        </p:txBody>
      </p:sp>
      <p:sp>
        <p:nvSpPr>
          <p:cNvPr id="35" name="Text 33"/>
          <p:cNvSpPr/>
          <p:nvPr/>
        </p:nvSpPr>
        <p:spPr>
          <a:xfrm>
            <a:off x="6629400" y="2203704"/>
            <a:ext cx="4892040" cy="457200"/>
          </a:xfrm>
          <a:prstGeom prst="rect">
            <a:avLst/>
          </a:prstGeom>
          <a:noFill/>
          <a:ln/>
        </p:spPr>
        <p:txBody>
          <a:bodyPr wrap="square" lIns="0" tIns="0" rIns="0" bIns="0" rtlCol="0" anchor="ctr"/>
          <a:lstStyle/>
          <a:p>
            <a:pPr marL="0" indent="0">
              <a:buNone/>
            </a:pPr>
            <a:r>
              <a:rPr lang="en-US" sz="2000" b="1" dirty="0">
                <a:solidFill>
                  <a:srgbClr val="FFFFFF"/>
                </a:solidFill>
                <a:latin typeface="Georgia" pitchFamily="34" charset="0"/>
                <a:ea typeface="Georgia" pitchFamily="34" charset="-122"/>
                <a:cs typeface="Georgia" pitchFamily="34" charset="-120"/>
              </a:rPr>
              <a:t>Arbitration</a:t>
            </a:r>
            <a:endParaRPr lang="en-US" sz="2000" dirty="0"/>
          </a:p>
        </p:txBody>
      </p:sp>
      <p:sp>
        <p:nvSpPr>
          <p:cNvPr id="36" name="Text 34"/>
          <p:cNvSpPr/>
          <p:nvPr/>
        </p:nvSpPr>
        <p:spPr>
          <a:xfrm>
            <a:off x="6629400" y="2743200"/>
            <a:ext cx="4892040" cy="320040"/>
          </a:xfrm>
          <a:prstGeom prst="rect">
            <a:avLst/>
          </a:prstGeom>
          <a:noFill/>
          <a:ln/>
        </p:spPr>
        <p:txBody>
          <a:bodyPr wrap="square" lIns="0" tIns="0" rIns="0" bIns="0" rtlCol="0" anchor="ctr"/>
          <a:lstStyle/>
          <a:p>
            <a:pPr marL="0" indent="0">
              <a:buNone/>
            </a:pPr>
            <a:r>
              <a:rPr lang="en-US" sz="1100" i="1" dirty="0">
                <a:solidFill>
                  <a:srgbClr val="2C8C99"/>
                </a:solidFill>
                <a:latin typeface="Calibri" pitchFamily="34" charset="0"/>
                <a:ea typeface="Calibri" pitchFamily="34" charset="-122"/>
                <a:cs typeface="Calibri" pitchFamily="34" charset="-120"/>
              </a:rPr>
              <a:t>The claimant — at its option — may arbitrate at any of:</a:t>
            </a:r>
            <a:endParaRPr lang="en-US" sz="1100" dirty="0"/>
          </a:p>
        </p:txBody>
      </p:sp>
      <p:sp>
        <p:nvSpPr>
          <p:cNvPr id="37" name="Shape 35"/>
          <p:cNvSpPr/>
          <p:nvPr/>
        </p:nvSpPr>
        <p:spPr>
          <a:xfrm>
            <a:off x="6675120" y="3200400"/>
            <a:ext cx="320040" cy="320040"/>
          </a:xfrm>
          <a:prstGeom prst="ellipse">
            <a:avLst/>
          </a:prstGeom>
          <a:solidFill>
            <a:srgbClr val="2C8C99"/>
          </a:solidFill>
          <a:ln w="12700">
            <a:solidFill>
              <a:srgbClr val="2C8C99"/>
            </a:solidFill>
            <a:prstDash val="solid"/>
          </a:ln>
        </p:spPr>
        <p:txBody>
          <a:bodyPr/>
          <a:lstStyle/>
          <a:p>
            <a:endParaRPr lang="en-EC"/>
          </a:p>
        </p:txBody>
      </p:sp>
      <p:sp>
        <p:nvSpPr>
          <p:cNvPr id="38" name="Text 36"/>
          <p:cNvSpPr/>
          <p:nvPr/>
        </p:nvSpPr>
        <p:spPr>
          <a:xfrm>
            <a:off x="6675120" y="32004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1</a:t>
            </a:r>
            <a:endParaRPr lang="en-US" sz="1100" dirty="0"/>
          </a:p>
        </p:txBody>
      </p:sp>
      <p:sp>
        <p:nvSpPr>
          <p:cNvPr id="39" name="Text 37"/>
          <p:cNvSpPr/>
          <p:nvPr/>
        </p:nvSpPr>
        <p:spPr>
          <a:xfrm>
            <a:off x="7132320" y="31546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Defendant’s principal place of business</a:t>
            </a:r>
            <a:endParaRPr lang="en-US" sz="1200" dirty="0"/>
          </a:p>
        </p:txBody>
      </p:sp>
      <p:sp>
        <p:nvSpPr>
          <p:cNvPr id="40" name="Text 38"/>
          <p:cNvSpPr/>
          <p:nvPr/>
        </p:nvSpPr>
        <p:spPr>
          <a:xfrm>
            <a:off x="7132320" y="34107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or habitual residence</a:t>
            </a:r>
            <a:endParaRPr lang="en-US" sz="950" dirty="0"/>
          </a:p>
        </p:txBody>
      </p:sp>
      <p:sp>
        <p:nvSpPr>
          <p:cNvPr id="41" name="Shape 39"/>
          <p:cNvSpPr/>
          <p:nvPr/>
        </p:nvSpPr>
        <p:spPr>
          <a:xfrm>
            <a:off x="6675120" y="3657600"/>
            <a:ext cx="320040" cy="320040"/>
          </a:xfrm>
          <a:prstGeom prst="ellipse">
            <a:avLst/>
          </a:prstGeom>
          <a:solidFill>
            <a:srgbClr val="2C8C99"/>
          </a:solidFill>
          <a:ln w="12700">
            <a:solidFill>
              <a:srgbClr val="2C8C99"/>
            </a:solidFill>
            <a:prstDash val="solid"/>
          </a:ln>
        </p:spPr>
        <p:txBody>
          <a:bodyPr/>
          <a:lstStyle/>
          <a:p>
            <a:endParaRPr lang="en-EC"/>
          </a:p>
        </p:txBody>
      </p:sp>
      <p:sp>
        <p:nvSpPr>
          <p:cNvPr id="42" name="Text 40"/>
          <p:cNvSpPr/>
          <p:nvPr/>
        </p:nvSpPr>
        <p:spPr>
          <a:xfrm>
            <a:off x="6675120" y="36576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2</a:t>
            </a:r>
            <a:endParaRPr lang="en-US" sz="1100" dirty="0"/>
          </a:p>
        </p:txBody>
      </p:sp>
      <p:sp>
        <p:nvSpPr>
          <p:cNvPr id="43" name="Text 41"/>
          <p:cNvSpPr/>
          <p:nvPr/>
        </p:nvSpPr>
        <p:spPr>
          <a:xfrm>
            <a:off x="7132320" y="36118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Place where the contract was made</a:t>
            </a:r>
            <a:endParaRPr lang="en-US" sz="1200" dirty="0"/>
          </a:p>
        </p:txBody>
      </p:sp>
      <p:sp>
        <p:nvSpPr>
          <p:cNvPr id="44" name="Text 42"/>
          <p:cNvSpPr/>
          <p:nvPr/>
        </p:nvSpPr>
        <p:spPr>
          <a:xfrm>
            <a:off x="7132320" y="38679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if defendant has a branch or agency there</a:t>
            </a:r>
            <a:endParaRPr lang="en-US" sz="950" dirty="0"/>
          </a:p>
        </p:txBody>
      </p:sp>
      <p:sp>
        <p:nvSpPr>
          <p:cNvPr id="45" name="Shape 43"/>
          <p:cNvSpPr/>
          <p:nvPr/>
        </p:nvSpPr>
        <p:spPr>
          <a:xfrm>
            <a:off x="6675120" y="4114800"/>
            <a:ext cx="320040" cy="320040"/>
          </a:xfrm>
          <a:prstGeom prst="ellipse">
            <a:avLst/>
          </a:prstGeom>
          <a:solidFill>
            <a:srgbClr val="2C8C99"/>
          </a:solidFill>
          <a:ln w="12700">
            <a:solidFill>
              <a:srgbClr val="2C8C99"/>
            </a:solidFill>
            <a:prstDash val="solid"/>
          </a:ln>
        </p:spPr>
        <p:txBody>
          <a:bodyPr/>
          <a:lstStyle/>
          <a:p>
            <a:endParaRPr lang="en-EC"/>
          </a:p>
        </p:txBody>
      </p:sp>
      <p:sp>
        <p:nvSpPr>
          <p:cNvPr id="46" name="Text 44"/>
          <p:cNvSpPr/>
          <p:nvPr/>
        </p:nvSpPr>
        <p:spPr>
          <a:xfrm>
            <a:off x="6675120" y="41148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3</a:t>
            </a:r>
            <a:endParaRPr lang="en-US" sz="1100" dirty="0"/>
          </a:p>
        </p:txBody>
      </p:sp>
      <p:sp>
        <p:nvSpPr>
          <p:cNvPr id="47" name="Text 45"/>
          <p:cNvSpPr/>
          <p:nvPr/>
        </p:nvSpPr>
        <p:spPr>
          <a:xfrm>
            <a:off x="7132320" y="40690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Port of loading</a:t>
            </a:r>
            <a:endParaRPr lang="en-US" sz="1200" dirty="0"/>
          </a:p>
        </p:txBody>
      </p:sp>
      <p:sp>
        <p:nvSpPr>
          <p:cNvPr id="48" name="Text 46"/>
          <p:cNvSpPr/>
          <p:nvPr/>
        </p:nvSpPr>
        <p:spPr>
          <a:xfrm>
            <a:off x="7132320" y="43251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mirrors Art. 21</a:t>
            </a:r>
            <a:endParaRPr lang="en-US" sz="950" dirty="0"/>
          </a:p>
        </p:txBody>
      </p:sp>
      <p:sp>
        <p:nvSpPr>
          <p:cNvPr id="49" name="Shape 47"/>
          <p:cNvSpPr/>
          <p:nvPr/>
        </p:nvSpPr>
        <p:spPr>
          <a:xfrm>
            <a:off x="6675120" y="4572000"/>
            <a:ext cx="320040" cy="320040"/>
          </a:xfrm>
          <a:prstGeom prst="ellipse">
            <a:avLst/>
          </a:prstGeom>
          <a:solidFill>
            <a:srgbClr val="2C8C99"/>
          </a:solidFill>
          <a:ln w="12700">
            <a:solidFill>
              <a:srgbClr val="2C8C99"/>
            </a:solidFill>
            <a:prstDash val="solid"/>
          </a:ln>
        </p:spPr>
        <p:txBody>
          <a:bodyPr/>
          <a:lstStyle/>
          <a:p>
            <a:endParaRPr lang="en-EC"/>
          </a:p>
        </p:txBody>
      </p:sp>
      <p:sp>
        <p:nvSpPr>
          <p:cNvPr id="50" name="Text 48"/>
          <p:cNvSpPr/>
          <p:nvPr/>
        </p:nvSpPr>
        <p:spPr>
          <a:xfrm>
            <a:off x="6675120" y="45720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4</a:t>
            </a:r>
            <a:endParaRPr lang="en-US" sz="1100" dirty="0"/>
          </a:p>
        </p:txBody>
      </p:sp>
      <p:sp>
        <p:nvSpPr>
          <p:cNvPr id="51" name="Text 49"/>
          <p:cNvSpPr/>
          <p:nvPr/>
        </p:nvSpPr>
        <p:spPr>
          <a:xfrm>
            <a:off x="7132320" y="45262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Port of discharge</a:t>
            </a:r>
            <a:endParaRPr lang="en-US" sz="1200" dirty="0"/>
          </a:p>
        </p:txBody>
      </p:sp>
      <p:sp>
        <p:nvSpPr>
          <p:cNvPr id="52" name="Text 50"/>
          <p:cNvSpPr/>
          <p:nvPr/>
        </p:nvSpPr>
        <p:spPr>
          <a:xfrm>
            <a:off x="7132320" y="4782312"/>
            <a:ext cx="4526280" cy="228600"/>
          </a:xfrm>
          <a:prstGeom prst="rect">
            <a:avLst/>
          </a:prstGeom>
          <a:noFill/>
          <a:ln/>
        </p:spPr>
        <p:txBody>
          <a:bodyPr wrap="square" lIns="0" tIns="0" rIns="0" bIns="0" rtlCol="0" anchor="t"/>
          <a:lstStyle/>
          <a:p>
            <a:pPr marL="0" indent="0">
              <a:buNone/>
            </a:pPr>
            <a:r>
              <a:rPr lang="en-US" sz="950" i="1" dirty="0">
                <a:solidFill>
                  <a:srgbClr val="6B7280"/>
                </a:solidFill>
                <a:latin typeface="Calibri" pitchFamily="34" charset="0"/>
                <a:ea typeface="Calibri" pitchFamily="34" charset="-122"/>
                <a:cs typeface="Calibri" pitchFamily="34" charset="-120"/>
              </a:rPr>
              <a:t>mirrors Art. 21</a:t>
            </a:r>
            <a:endParaRPr lang="en-US" sz="950" dirty="0"/>
          </a:p>
        </p:txBody>
      </p:sp>
      <p:sp>
        <p:nvSpPr>
          <p:cNvPr id="53" name="Shape 51"/>
          <p:cNvSpPr/>
          <p:nvPr/>
        </p:nvSpPr>
        <p:spPr>
          <a:xfrm>
            <a:off x="6675120" y="5029200"/>
            <a:ext cx="320040" cy="320040"/>
          </a:xfrm>
          <a:prstGeom prst="ellipse">
            <a:avLst/>
          </a:prstGeom>
          <a:solidFill>
            <a:srgbClr val="D4A24C"/>
          </a:solidFill>
          <a:ln w="12700">
            <a:solidFill>
              <a:srgbClr val="D4A24C"/>
            </a:solidFill>
            <a:prstDash val="solid"/>
          </a:ln>
        </p:spPr>
        <p:txBody>
          <a:bodyPr/>
          <a:lstStyle/>
          <a:p>
            <a:endParaRPr lang="en-EC"/>
          </a:p>
        </p:txBody>
      </p:sp>
      <p:sp>
        <p:nvSpPr>
          <p:cNvPr id="54" name="Text 52"/>
          <p:cNvSpPr/>
          <p:nvPr/>
        </p:nvSpPr>
        <p:spPr>
          <a:xfrm>
            <a:off x="6675120" y="5029200"/>
            <a:ext cx="320040" cy="320040"/>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5</a:t>
            </a:r>
            <a:endParaRPr lang="en-US" sz="1100" dirty="0"/>
          </a:p>
        </p:txBody>
      </p:sp>
      <p:sp>
        <p:nvSpPr>
          <p:cNvPr id="55" name="Text 53"/>
          <p:cNvSpPr/>
          <p:nvPr/>
        </p:nvSpPr>
        <p:spPr>
          <a:xfrm>
            <a:off x="7132320" y="4983480"/>
            <a:ext cx="4526280" cy="292608"/>
          </a:xfrm>
          <a:prstGeom prst="rect">
            <a:avLst/>
          </a:prstGeom>
          <a:noFill/>
          <a:ln/>
        </p:spPr>
        <p:txBody>
          <a:bodyPr wrap="square" lIns="0" tIns="0" rIns="0" bIns="0" rtlCol="0" anchor="ctr"/>
          <a:lstStyle/>
          <a:p>
            <a:pPr marL="0" indent="0">
              <a:buNone/>
            </a:pPr>
            <a:r>
              <a:rPr lang="en-US" sz="1200" b="1" dirty="0">
                <a:solidFill>
                  <a:srgbClr val="0A2342"/>
                </a:solidFill>
                <a:latin typeface="Calibri" pitchFamily="34" charset="0"/>
                <a:ea typeface="Calibri" pitchFamily="34" charset="-122"/>
                <a:cs typeface="Calibri" pitchFamily="34" charset="-120"/>
              </a:rPr>
              <a:t>Seat designated in the arbitration clause</a:t>
            </a:r>
            <a:endParaRPr lang="en-US" sz="1200" dirty="0"/>
          </a:p>
        </p:txBody>
      </p:sp>
      <p:sp>
        <p:nvSpPr>
          <p:cNvPr id="56" name="Text 54"/>
          <p:cNvSpPr/>
          <p:nvPr/>
        </p:nvSpPr>
        <p:spPr>
          <a:xfrm>
            <a:off x="7132320" y="5239512"/>
            <a:ext cx="4526280" cy="228600"/>
          </a:xfrm>
          <a:prstGeom prst="rect">
            <a:avLst/>
          </a:prstGeom>
          <a:noFill/>
          <a:ln/>
        </p:spPr>
        <p:txBody>
          <a:bodyPr wrap="square" lIns="0" tIns="0" rIns="0" bIns="0" rtlCol="0" anchor="t"/>
          <a:lstStyle/>
          <a:p>
            <a:pPr marL="0" indent="0">
              <a:buNone/>
            </a:pPr>
            <a:r>
              <a:rPr lang="en-US" sz="950" i="1" dirty="0">
                <a:solidFill>
                  <a:srgbClr val="D4A24C"/>
                </a:solidFill>
                <a:latin typeface="Calibri" pitchFamily="34" charset="0"/>
                <a:ea typeface="Calibri" pitchFamily="34" charset="-122"/>
                <a:cs typeface="Calibri" pitchFamily="34" charset="-120"/>
              </a:rPr>
              <a:t>the carrier’s clause — non-exclusive</a:t>
            </a:r>
            <a:endParaRPr lang="en-US" sz="950" dirty="0"/>
          </a:p>
        </p:txBody>
      </p:sp>
      <p:sp>
        <p:nvSpPr>
          <p:cNvPr id="57" name="Shape 55"/>
          <p:cNvSpPr/>
          <p:nvPr/>
        </p:nvSpPr>
        <p:spPr>
          <a:xfrm>
            <a:off x="640080" y="5715000"/>
            <a:ext cx="11155680" cy="777240"/>
          </a:xfrm>
          <a:prstGeom prst="rect">
            <a:avLst/>
          </a:prstGeom>
          <a:solidFill>
            <a:srgbClr val="0A2342"/>
          </a:solidFill>
          <a:ln w="12700">
            <a:solidFill>
              <a:srgbClr val="0A2342"/>
            </a:solidFill>
            <a:prstDash val="solid"/>
          </a:ln>
        </p:spPr>
        <p:txBody>
          <a:bodyPr/>
          <a:lstStyle/>
          <a:p>
            <a:endParaRPr lang="en-EC" dirty="0"/>
          </a:p>
        </p:txBody>
      </p:sp>
      <p:sp>
        <p:nvSpPr>
          <p:cNvPr id="58" name="Shape 56"/>
          <p:cNvSpPr/>
          <p:nvPr/>
        </p:nvSpPr>
        <p:spPr>
          <a:xfrm>
            <a:off x="640080" y="5715000"/>
            <a:ext cx="73152" cy="777240"/>
          </a:xfrm>
          <a:prstGeom prst="rect">
            <a:avLst/>
          </a:prstGeom>
          <a:solidFill>
            <a:srgbClr val="D4A24C"/>
          </a:solidFill>
          <a:ln w="12700">
            <a:solidFill>
              <a:srgbClr val="D4A24C"/>
            </a:solidFill>
            <a:prstDash val="solid"/>
          </a:ln>
        </p:spPr>
        <p:txBody>
          <a:bodyPr/>
          <a:lstStyle/>
          <a:p>
            <a:endParaRPr lang="en-EC"/>
          </a:p>
        </p:txBody>
      </p:sp>
      <p:sp>
        <p:nvSpPr>
          <p:cNvPr id="59" name="Text 57"/>
          <p:cNvSpPr/>
          <p:nvPr/>
        </p:nvSpPr>
        <p:spPr>
          <a:xfrm>
            <a:off x="4801639" y="5824728"/>
            <a:ext cx="3106882" cy="685800"/>
          </a:xfrm>
          <a:prstGeom prst="rect">
            <a:avLst/>
          </a:prstGeom>
          <a:noFill/>
          <a:ln/>
        </p:spPr>
        <p:txBody>
          <a:bodyPr wrap="square" lIns="0" tIns="0" rIns="0" bIns="0" rtlCol="0" anchor="ctr"/>
          <a:lstStyle/>
          <a:p>
            <a:pPr marL="0" indent="0">
              <a:buNone/>
            </a:pPr>
            <a:r>
              <a:rPr lang="en-US" sz="1400" b="1" i="1" dirty="0">
                <a:solidFill>
                  <a:srgbClr val="FFFFFF"/>
                </a:solidFill>
                <a:latin typeface="Calibri" pitchFamily="34" charset="0"/>
                <a:cs typeface="Calibri" pitchFamily="34" charset="-120"/>
              </a:rPr>
              <a:t>PRINCIPLE COMPETENCE COMPETENCE?</a:t>
            </a:r>
            <a:endParaRPr lang="en-US" sz="1400" i="1" dirty="0"/>
          </a:p>
        </p:txBody>
      </p:sp>
      <p:sp>
        <p:nvSpPr>
          <p:cNvPr id="60" name="Text 58"/>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61" name="Text 59"/>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13</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2342"/>
        </a:solidFill>
        <a:effectLst/>
      </p:bgPr>
    </p:bg>
    <p:spTree>
      <p:nvGrpSpPr>
        <p:cNvPr id="1" name="">
          <a:extLst>
            <a:ext uri="{FF2B5EF4-FFF2-40B4-BE49-F238E27FC236}">
              <a16:creationId xmlns:a16="http://schemas.microsoft.com/office/drawing/2014/main" id="{7D57CADA-7C5C-B105-7701-F77CBB4AF49E}"/>
            </a:ext>
          </a:extLst>
        </p:cNvPr>
        <p:cNvGrpSpPr/>
        <p:nvPr/>
      </p:nvGrpSpPr>
      <p:grpSpPr>
        <a:xfrm>
          <a:off x="0" y="0"/>
          <a:ext cx="0" cy="0"/>
          <a:chOff x="0" y="0"/>
          <a:chExt cx="0" cy="0"/>
        </a:xfrm>
      </p:grpSpPr>
      <p:sp>
        <p:nvSpPr>
          <p:cNvPr id="6" name="Text 4">
            <a:extLst>
              <a:ext uri="{FF2B5EF4-FFF2-40B4-BE49-F238E27FC236}">
                <a16:creationId xmlns:a16="http://schemas.microsoft.com/office/drawing/2014/main" id="{69F05CBB-2757-3774-BE95-AEE93C24D65A}"/>
              </a:ext>
            </a:extLst>
          </p:cNvPr>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7" name="Text 5">
            <a:extLst>
              <a:ext uri="{FF2B5EF4-FFF2-40B4-BE49-F238E27FC236}">
                <a16:creationId xmlns:a16="http://schemas.microsoft.com/office/drawing/2014/main" id="{F27E1DA3-8641-4310-5853-545F56EE194D}"/>
              </a:ext>
            </a:extLst>
          </p:cNvPr>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11</a:t>
            </a:r>
            <a:endParaRPr lang="en-US" sz="900" dirty="0"/>
          </a:p>
        </p:txBody>
      </p:sp>
      <p:sp>
        <p:nvSpPr>
          <p:cNvPr id="8" name="Shape 0">
            <a:extLst>
              <a:ext uri="{FF2B5EF4-FFF2-40B4-BE49-F238E27FC236}">
                <a16:creationId xmlns:a16="http://schemas.microsoft.com/office/drawing/2014/main" id="{8C3F21E4-05BD-D12F-A2FE-79B05B7B79AC}"/>
              </a:ext>
            </a:extLst>
          </p:cNvPr>
          <p:cNvSpPr/>
          <p:nvPr/>
        </p:nvSpPr>
        <p:spPr>
          <a:xfrm>
            <a:off x="914400" y="1508760"/>
            <a:ext cx="3291840" cy="4114800"/>
          </a:xfrm>
          <a:prstGeom prst="rect">
            <a:avLst/>
          </a:prstGeom>
          <a:solidFill>
            <a:srgbClr val="D4A24C"/>
          </a:solidFill>
          <a:ln w="12700">
            <a:solidFill>
              <a:srgbClr val="D4A24C"/>
            </a:solidFill>
            <a:prstDash val="solid"/>
          </a:ln>
        </p:spPr>
        <p:txBody>
          <a:bodyPr/>
          <a:lstStyle/>
          <a:p>
            <a:endParaRPr lang="en-EC"/>
          </a:p>
        </p:txBody>
      </p:sp>
      <p:sp>
        <p:nvSpPr>
          <p:cNvPr id="9" name="Shape 1">
            <a:extLst>
              <a:ext uri="{FF2B5EF4-FFF2-40B4-BE49-F238E27FC236}">
                <a16:creationId xmlns:a16="http://schemas.microsoft.com/office/drawing/2014/main" id="{777C32ED-5C2E-C629-CB83-A410059E8955}"/>
              </a:ext>
            </a:extLst>
          </p:cNvPr>
          <p:cNvSpPr/>
          <p:nvPr/>
        </p:nvSpPr>
        <p:spPr>
          <a:xfrm>
            <a:off x="822960" y="1417320"/>
            <a:ext cx="3291840" cy="4114800"/>
          </a:xfrm>
          <a:prstGeom prst="rect">
            <a:avLst/>
          </a:prstGeom>
          <a:solidFill>
            <a:srgbClr val="12345D"/>
          </a:solidFill>
          <a:ln w="19050">
            <a:solidFill>
              <a:srgbClr val="D4A24C"/>
            </a:solidFill>
            <a:prstDash val="solid"/>
          </a:ln>
        </p:spPr>
        <p:txBody>
          <a:bodyPr/>
          <a:lstStyle/>
          <a:p>
            <a:endParaRPr lang="en-EC"/>
          </a:p>
        </p:txBody>
      </p:sp>
      <p:sp>
        <p:nvSpPr>
          <p:cNvPr id="10" name="Text 2">
            <a:extLst>
              <a:ext uri="{FF2B5EF4-FFF2-40B4-BE49-F238E27FC236}">
                <a16:creationId xmlns:a16="http://schemas.microsoft.com/office/drawing/2014/main" id="{B9FD8AD2-80D6-1EC2-1F34-B025C41630F6}"/>
              </a:ext>
            </a:extLst>
          </p:cNvPr>
          <p:cNvSpPr/>
          <p:nvPr/>
        </p:nvSpPr>
        <p:spPr>
          <a:xfrm>
            <a:off x="822960" y="2697480"/>
            <a:ext cx="3291840" cy="1463040"/>
          </a:xfrm>
          <a:prstGeom prst="rect">
            <a:avLst/>
          </a:prstGeom>
          <a:noFill/>
          <a:ln/>
        </p:spPr>
        <p:txBody>
          <a:bodyPr wrap="square" lIns="0" tIns="0" rIns="0" bIns="0" rtlCol="0" anchor="ctr"/>
          <a:lstStyle/>
          <a:p>
            <a:pPr marL="0" indent="0" algn="ctr">
              <a:buNone/>
            </a:pPr>
            <a:r>
              <a:rPr lang="en-US" sz="8000" b="1" dirty="0">
                <a:solidFill>
                  <a:srgbClr val="1E3870"/>
                </a:solidFill>
                <a:latin typeface="Georgia" pitchFamily="34" charset="0"/>
                <a:ea typeface="Georgia" pitchFamily="34" charset="-122"/>
                <a:cs typeface="Georgia" pitchFamily="34" charset="-120"/>
              </a:rPr>
              <a:t>MFS</a:t>
            </a:r>
            <a:endParaRPr lang="en-US" sz="8000" dirty="0"/>
          </a:p>
        </p:txBody>
      </p:sp>
      <p:sp>
        <p:nvSpPr>
          <p:cNvPr id="11" name="Text 4">
            <a:extLst>
              <a:ext uri="{FF2B5EF4-FFF2-40B4-BE49-F238E27FC236}">
                <a16:creationId xmlns:a16="http://schemas.microsoft.com/office/drawing/2014/main" id="{24C21FF8-82FB-4526-4F42-9747644ED2C8}"/>
              </a:ext>
            </a:extLst>
          </p:cNvPr>
          <p:cNvSpPr/>
          <p:nvPr/>
        </p:nvSpPr>
        <p:spPr>
          <a:xfrm>
            <a:off x="822960" y="5669280"/>
            <a:ext cx="3291840" cy="256032"/>
          </a:xfrm>
          <a:prstGeom prst="rect">
            <a:avLst/>
          </a:prstGeom>
          <a:noFill/>
          <a:ln/>
        </p:spPr>
        <p:txBody>
          <a:bodyPr wrap="square" lIns="0" tIns="0" rIns="0" bIns="0" rtlCol="0" anchor="ctr"/>
          <a:lstStyle/>
          <a:p>
            <a:pPr marL="0" indent="0" algn="l">
              <a:buNone/>
            </a:pPr>
            <a:r>
              <a:rPr lang="en-US" sz="1100" b="1" kern="0" spc="600" dirty="0">
                <a:solidFill>
                  <a:srgbClr val="D4A24C"/>
                </a:solidFill>
                <a:latin typeface="Calibri" pitchFamily="34" charset="0"/>
                <a:ea typeface="Calibri" pitchFamily="34" charset="-122"/>
                <a:cs typeface="Calibri" pitchFamily="34" charset="-120"/>
              </a:rPr>
              <a:t>MICHAEL F. STURLEY</a:t>
            </a:r>
            <a:endParaRPr lang="en-US" sz="1100" dirty="0"/>
          </a:p>
        </p:txBody>
      </p:sp>
      <p:sp>
        <p:nvSpPr>
          <p:cNvPr id="13" name="Text 6">
            <a:extLst>
              <a:ext uri="{FF2B5EF4-FFF2-40B4-BE49-F238E27FC236}">
                <a16:creationId xmlns:a16="http://schemas.microsoft.com/office/drawing/2014/main" id="{BC610CEE-F618-86F8-8B8F-B80C643D339A}"/>
              </a:ext>
            </a:extLst>
          </p:cNvPr>
          <p:cNvSpPr/>
          <p:nvPr/>
        </p:nvSpPr>
        <p:spPr>
          <a:xfrm>
            <a:off x="4754880" y="640080"/>
            <a:ext cx="6949440" cy="274320"/>
          </a:xfrm>
          <a:prstGeom prst="rect">
            <a:avLst/>
          </a:prstGeom>
          <a:noFill/>
          <a:ln/>
        </p:spPr>
        <p:txBody>
          <a:bodyPr wrap="square" lIns="0" tIns="0" rIns="0" bIns="0" rtlCol="0" anchor="ctr"/>
          <a:lstStyle/>
          <a:p>
            <a:pPr marL="0" indent="0">
              <a:buNone/>
            </a:pPr>
            <a:r>
              <a:rPr lang="en-US" sz="1000" b="1" kern="0" spc="600" dirty="0">
                <a:solidFill>
                  <a:srgbClr val="D4A24C"/>
                </a:solidFill>
                <a:latin typeface="Calibri" pitchFamily="34" charset="0"/>
                <a:ea typeface="Calibri" pitchFamily="34" charset="-122"/>
                <a:cs typeface="Calibri" pitchFamily="34" charset="-120"/>
              </a:rPr>
              <a:t>AFTER STURLEY · CARRIAGE OF GOODS BY SEA, CH. 6</a:t>
            </a:r>
            <a:endParaRPr lang="en-US" sz="1000" dirty="0"/>
          </a:p>
        </p:txBody>
      </p:sp>
      <p:sp>
        <p:nvSpPr>
          <p:cNvPr id="14" name="Shape 7">
            <a:extLst>
              <a:ext uri="{FF2B5EF4-FFF2-40B4-BE49-F238E27FC236}">
                <a16:creationId xmlns:a16="http://schemas.microsoft.com/office/drawing/2014/main" id="{6A5C9451-3727-3350-4736-66052D69D5FC}"/>
              </a:ext>
            </a:extLst>
          </p:cNvPr>
          <p:cNvSpPr/>
          <p:nvPr/>
        </p:nvSpPr>
        <p:spPr>
          <a:xfrm>
            <a:off x="4754880" y="1005840"/>
            <a:ext cx="548640" cy="36576"/>
          </a:xfrm>
          <a:prstGeom prst="rect">
            <a:avLst/>
          </a:prstGeom>
          <a:solidFill>
            <a:srgbClr val="D4A24C"/>
          </a:solidFill>
          <a:ln w="12700">
            <a:solidFill>
              <a:srgbClr val="D4A24C"/>
            </a:solidFill>
            <a:prstDash val="solid"/>
          </a:ln>
        </p:spPr>
        <p:txBody>
          <a:bodyPr/>
          <a:lstStyle/>
          <a:p>
            <a:endParaRPr lang="en-EC"/>
          </a:p>
        </p:txBody>
      </p:sp>
      <p:sp>
        <p:nvSpPr>
          <p:cNvPr id="15" name="Text 8">
            <a:extLst>
              <a:ext uri="{FF2B5EF4-FFF2-40B4-BE49-F238E27FC236}">
                <a16:creationId xmlns:a16="http://schemas.microsoft.com/office/drawing/2014/main" id="{54A44B4B-FBEE-FE9C-35BB-25B223482392}"/>
              </a:ext>
            </a:extLst>
          </p:cNvPr>
          <p:cNvSpPr/>
          <p:nvPr/>
        </p:nvSpPr>
        <p:spPr>
          <a:xfrm>
            <a:off x="4754880" y="1280160"/>
            <a:ext cx="914400" cy="1097280"/>
          </a:xfrm>
          <a:prstGeom prst="rect">
            <a:avLst/>
          </a:prstGeom>
          <a:noFill/>
          <a:ln/>
        </p:spPr>
        <p:txBody>
          <a:bodyPr wrap="square" lIns="0" tIns="0" rIns="0" bIns="0" rtlCol="0" anchor="t"/>
          <a:lstStyle/>
          <a:p>
            <a:pPr marL="0" indent="0" algn="l">
              <a:buNone/>
            </a:pPr>
            <a:r>
              <a:rPr lang="en-US" sz="11000" dirty="0">
                <a:solidFill>
                  <a:srgbClr val="D4A24C"/>
                </a:solidFill>
                <a:latin typeface="Georgia" pitchFamily="34" charset="0"/>
                <a:ea typeface="Georgia" pitchFamily="34" charset="-122"/>
                <a:cs typeface="Georgia" pitchFamily="34" charset="-120"/>
              </a:rPr>
              <a:t>“</a:t>
            </a:r>
            <a:endParaRPr lang="en-US" sz="11000" dirty="0"/>
          </a:p>
        </p:txBody>
      </p:sp>
      <p:sp>
        <p:nvSpPr>
          <p:cNvPr id="16" name="Text 9">
            <a:extLst>
              <a:ext uri="{FF2B5EF4-FFF2-40B4-BE49-F238E27FC236}">
                <a16:creationId xmlns:a16="http://schemas.microsoft.com/office/drawing/2014/main" id="{5B636B4D-1021-3248-E01E-8A40F7800B42}"/>
              </a:ext>
            </a:extLst>
          </p:cNvPr>
          <p:cNvSpPr/>
          <p:nvPr/>
        </p:nvSpPr>
        <p:spPr>
          <a:xfrm>
            <a:off x="4754880" y="2468880"/>
            <a:ext cx="6949440" cy="3291840"/>
          </a:xfrm>
          <a:prstGeom prst="rect">
            <a:avLst/>
          </a:prstGeom>
          <a:noFill/>
          <a:ln/>
        </p:spPr>
        <p:txBody>
          <a:bodyPr wrap="square" lIns="0" tIns="0" rIns="0" bIns="0" rtlCol="0" anchor="t"/>
          <a:lstStyle/>
          <a:p>
            <a:pPr marL="0" indent="0" algn="l">
              <a:buNone/>
            </a:pPr>
            <a:r>
              <a:rPr lang="en-US" sz="2400" dirty="0">
                <a:solidFill>
                  <a:srgbClr val="FFFFFF"/>
                </a:solidFill>
                <a:latin typeface="Georgia" pitchFamily="34" charset="0"/>
                <a:ea typeface="Georgia" pitchFamily="34" charset="-122"/>
                <a:cs typeface="Georgia" pitchFamily="34" charset="-120"/>
              </a:rPr>
              <a:t>Hamburg was </a:t>
            </a:r>
            <a:r>
              <a:rPr lang="en-US" sz="2400" i="1" dirty="0">
                <a:solidFill>
                  <a:srgbClr val="D4A24C"/>
                </a:solidFill>
                <a:latin typeface="Georgia" pitchFamily="34" charset="0"/>
                <a:ea typeface="Georgia" pitchFamily="34" charset="-122"/>
                <a:cs typeface="Georgia" pitchFamily="34" charset="-120"/>
              </a:rPr>
              <a:t>not drafted</a:t>
            </a:r>
            <a:r>
              <a:rPr lang="en-US" sz="2400" dirty="0">
                <a:solidFill>
                  <a:srgbClr val="FFFFFF"/>
                </a:solidFill>
                <a:latin typeface="Georgia" pitchFamily="34" charset="0"/>
                <a:ea typeface="Georgia" pitchFamily="34" charset="-122"/>
                <a:cs typeface="Georgia" pitchFamily="34" charset="-120"/>
              </a:rPr>
              <a:t> in hostility to arbitration.</a:t>
            </a:r>
            <a:endParaRPr lang="en-US" sz="2400" dirty="0"/>
          </a:p>
          <a:p>
            <a:pPr marL="0" indent="0" algn="l">
              <a:buNone/>
            </a:pPr>
            <a:r>
              <a:rPr lang="en-US" sz="2400" dirty="0">
                <a:solidFill>
                  <a:srgbClr val="FFFFFF"/>
                </a:solidFill>
                <a:latin typeface="Georgia" pitchFamily="34" charset="0"/>
                <a:ea typeface="Georgia" pitchFamily="34" charset="-122"/>
                <a:cs typeface="Georgia" pitchFamily="34" charset="-120"/>
              </a:rPr>
              <a:t>It was drafted to </a:t>
            </a:r>
            <a:r>
              <a:rPr lang="en-US" sz="2400" b="1" dirty="0">
                <a:solidFill>
                  <a:srgbClr val="E8C77E"/>
                </a:solidFill>
                <a:latin typeface="Georgia" pitchFamily="34" charset="0"/>
                <a:ea typeface="Georgia" pitchFamily="34" charset="-122"/>
                <a:cs typeface="Georgia" pitchFamily="34" charset="-120"/>
              </a:rPr>
              <a:t>prevent the carrier’s arbitration clause</a:t>
            </a:r>
            <a:r>
              <a:rPr lang="en-US" sz="2400" dirty="0">
                <a:solidFill>
                  <a:srgbClr val="FFFFFF"/>
                </a:solidFill>
                <a:latin typeface="Georgia" pitchFamily="34" charset="0"/>
                <a:ea typeface="Georgia" pitchFamily="34" charset="-122"/>
                <a:cs typeface="Georgia" pitchFamily="34" charset="-120"/>
              </a:rPr>
              <a:t> from being used as a mechanism to </a:t>
            </a:r>
            <a:r>
              <a:rPr lang="en-US" sz="2400" b="1" dirty="0">
                <a:solidFill>
                  <a:srgbClr val="E8C77E"/>
                </a:solidFill>
                <a:latin typeface="Georgia" pitchFamily="34" charset="0"/>
                <a:ea typeface="Georgia" pitchFamily="34" charset="-122"/>
                <a:cs typeface="Georgia" pitchFamily="34" charset="-120"/>
              </a:rPr>
              <a:t>evade the jurisdictional protections of Article 21.</a:t>
            </a:r>
            <a:endParaRPr lang="en-US" sz="2400" dirty="0"/>
          </a:p>
        </p:txBody>
      </p:sp>
      <p:sp>
        <p:nvSpPr>
          <p:cNvPr id="17" name="Shape 10">
            <a:extLst>
              <a:ext uri="{FF2B5EF4-FFF2-40B4-BE49-F238E27FC236}">
                <a16:creationId xmlns:a16="http://schemas.microsoft.com/office/drawing/2014/main" id="{B7556F60-CD91-DB93-5189-6832235983B1}"/>
              </a:ext>
            </a:extLst>
          </p:cNvPr>
          <p:cNvSpPr/>
          <p:nvPr/>
        </p:nvSpPr>
        <p:spPr>
          <a:xfrm>
            <a:off x="4754880" y="5532120"/>
            <a:ext cx="274320" cy="27432"/>
          </a:xfrm>
          <a:prstGeom prst="rect">
            <a:avLst/>
          </a:prstGeom>
          <a:solidFill>
            <a:srgbClr val="D4A24C"/>
          </a:solidFill>
          <a:ln w="12700">
            <a:solidFill>
              <a:srgbClr val="D4A24C"/>
            </a:solidFill>
            <a:prstDash val="solid"/>
          </a:ln>
        </p:spPr>
        <p:txBody>
          <a:bodyPr/>
          <a:lstStyle/>
          <a:p>
            <a:endParaRPr lang="en-EC"/>
          </a:p>
        </p:txBody>
      </p:sp>
      <p:sp>
        <p:nvSpPr>
          <p:cNvPr id="18" name="Text 11">
            <a:extLst>
              <a:ext uri="{FF2B5EF4-FFF2-40B4-BE49-F238E27FC236}">
                <a16:creationId xmlns:a16="http://schemas.microsoft.com/office/drawing/2014/main" id="{0AE03435-6FD4-5A7B-3728-EFFFF2D869BB}"/>
              </a:ext>
            </a:extLst>
          </p:cNvPr>
          <p:cNvSpPr/>
          <p:nvPr/>
        </p:nvSpPr>
        <p:spPr>
          <a:xfrm>
            <a:off x="4754880" y="5650992"/>
            <a:ext cx="6949440" cy="777240"/>
          </a:xfrm>
          <a:prstGeom prst="rect">
            <a:avLst/>
          </a:prstGeom>
          <a:noFill/>
          <a:ln/>
        </p:spPr>
        <p:txBody>
          <a:bodyPr wrap="square" lIns="0" tIns="0" rIns="0" bIns="0" rtlCol="0" anchor="t"/>
          <a:lstStyle/>
          <a:p>
            <a:pPr marL="0" indent="0" algn="l">
              <a:buNone/>
            </a:pPr>
            <a:r>
              <a:rPr lang="en-US" sz="1300" b="1" dirty="0">
                <a:solidFill>
                  <a:srgbClr val="D4A24C"/>
                </a:solidFill>
                <a:latin typeface="Calibri" pitchFamily="34" charset="0"/>
                <a:ea typeface="Calibri" pitchFamily="34" charset="-122"/>
                <a:cs typeface="Calibri" pitchFamily="34" charset="-120"/>
              </a:rPr>
              <a:t>Read in Ecuador: </a:t>
            </a:r>
            <a:r>
              <a:rPr lang="en-US" sz="1300" i="1" dirty="0">
                <a:solidFill>
                  <a:srgbClr val="B8C4D6"/>
                </a:solidFill>
                <a:latin typeface="Calibri" pitchFamily="34" charset="0"/>
                <a:ea typeface="Calibri" pitchFamily="34" charset="-122"/>
                <a:cs typeface="Calibri" pitchFamily="34" charset="-120"/>
              </a:rPr>
              <a:t>an exclusive forum clause that defeats the menu of Articles 21 and 22 is, by design, what the Convention came to neutralise.</a:t>
            </a:r>
            <a:endParaRPr lang="en-US" sz="1300" dirty="0"/>
          </a:p>
        </p:txBody>
      </p:sp>
      <p:sp>
        <p:nvSpPr>
          <p:cNvPr id="19" name="Text 13">
            <a:extLst>
              <a:ext uri="{FF2B5EF4-FFF2-40B4-BE49-F238E27FC236}">
                <a16:creationId xmlns:a16="http://schemas.microsoft.com/office/drawing/2014/main" id="{AD6A13FA-A84F-7688-F3C9-CF882A2F9CF7}"/>
              </a:ext>
            </a:extLst>
          </p:cNvPr>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14</a:t>
            </a:r>
            <a:endParaRPr lang="en-US" sz="900" dirty="0"/>
          </a:p>
        </p:txBody>
      </p:sp>
      <p:pic>
        <p:nvPicPr>
          <p:cNvPr id="20" name="Picture 19">
            <a:extLst>
              <a:ext uri="{FF2B5EF4-FFF2-40B4-BE49-F238E27FC236}">
                <a16:creationId xmlns:a16="http://schemas.microsoft.com/office/drawing/2014/main" id="{D7A6D2CB-0B2B-C4CC-062D-611F3C11859D}"/>
              </a:ext>
            </a:extLst>
          </p:cNvPr>
          <p:cNvPicPr>
            <a:picLocks noChangeAspect="1"/>
          </p:cNvPicPr>
          <p:nvPr/>
        </p:nvPicPr>
        <p:blipFill>
          <a:blip r:embed="rId3"/>
          <a:stretch>
            <a:fillRect/>
          </a:stretch>
        </p:blipFill>
        <p:spPr>
          <a:xfrm>
            <a:off x="1051584" y="2243229"/>
            <a:ext cx="2822137" cy="2747625"/>
          </a:xfrm>
          <a:prstGeom prst="rect">
            <a:avLst/>
          </a:prstGeom>
        </p:spPr>
      </p:pic>
    </p:spTree>
    <p:extLst>
      <p:ext uri="{BB962C8B-B14F-4D97-AF65-F5344CB8AC3E}">
        <p14:creationId xmlns:p14="http://schemas.microsoft.com/office/powerpoint/2010/main" val="159402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E875D-81BF-DA5F-584F-97922F1F50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389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1280160"/>
            <a:ext cx="5486400" cy="3291840"/>
          </a:xfrm>
          <a:prstGeom prst="rect">
            <a:avLst/>
          </a:prstGeom>
          <a:noFill/>
          <a:ln/>
        </p:spPr>
        <p:txBody>
          <a:bodyPr wrap="square" lIns="0" tIns="0" rIns="0" bIns="0" rtlCol="0" anchor="t"/>
          <a:lstStyle/>
          <a:p>
            <a:pPr marL="0" indent="0" algn="l">
              <a:buNone/>
            </a:pPr>
            <a:r>
              <a:rPr lang="en-US" sz="28000" dirty="0">
                <a:solidFill>
                  <a:srgbClr val="D4A24C"/>
                </a:solidFill>
                <a:latin typeface="Georgia" pitchFamily="34" charset="0"/>
                <a:ea typeface="Georgia" pitchFamily="34" charset="-122"/>
                <a:cs typeface="Georgia" pitchFamily="34" charset="-120"/>
              </a:rPr>
              <a:t>04</a:t>
            </a:r>
            <a:endParaRPr lang="en-US" sz="28000" dirty="0"/>
          </a:p>
        </p:txBody>
      </p:sp>
      <p:sp>
        <p:nvSpPr>
          <p:cNvPr id="3" name="Shape 1"/>
          <p:cNvSpPr/>
          <p:nvPr/>
        </p:nvSpPr>
        <p:spPr>
          <a:xfrm>
            <a:off x="6400800" y="2743200"/>
            <a:ext cx="18288" cy="1371600"/>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675120" y="2651760"/>
            <a:ext cx="5029200" cy="1097280"/>
          </a:xfrm>
          <a:prstGeom prst="rect">
            <a:avLst/>
          </a:prstGeom>
          <a:noFill/>
          <a:ln/>
        </p:spPr>
        <p:txBody>
          <a:bodyPr wrap="square" lIns="0" tIns="0" rIns="0" bIns="0" rtlCol="0" anchor="t"/>
          <a:lstStyle/>
          <a:p>
            <a:pPr marL="0" indent="0" algn="l">
              <a:buNone/>
            </a:pPr>
            <a:r>
              <a:rPr lang="en-US" sz="3000" dirty="0">
                <a:solidFill>
                  <a:srgbClr val="FFFFFF"/>
                </a:solidFill>
                <a:latin typeface="Georgia" pitchFamily="34" charset="0"/>
                <a:ea typeface="Georgia" pitchFamily="34" charset="-122"/>
                <a:cs typeface="Georgia" pitchFamily="34" charset="-120"/>
              </a:rPr>
              <a:t>Early practical frictions</a:t>
            </a:r>
            <a:endParaRPr lang="en-US" sz="3000" dirty="0"/>
          </a:p>
          <a:p>
            <a:pPr marL="0" indent="0" algn="l">
              <a:buNone/>
            </a:pPr>
            <a:r>
              <a:rPr lang="en-US" sz="3000" dirty="0">
                <a:solidFill>
                  <a:srgbClr val="FFFFFF"/>
                </a:solidFill>
                <a:latin typeface="Georgia" pitchFamily="34" charset="0"/>
                <a:ea typeface="Georgia" pitchFamily="34" charset="-122"/>
                <a:cs typeface="Georgia" pitchFamily="34" charset="-120"/>
              </a:rPr>
              <a:t>in an export-driven jurisdiction</a:t>
            </a:r>
            <a:endParaRPr lang="en-US" sz="3000" dirty="0"/>
          </a:p>
        </p:txBody>
      </p:sp>
      <p:sp>
        <p:nvSpPr>
          <p:cNvPr id="5" name="Text 3"/>
          <p:cNvSpPr/>
          <p:nvPr/>
        </p:nvSpPr>
        <p:spPr>
          <a:xfrm>
            <a:off x="7898477" y="4729076"/>
            <a:ext cx="2049087" cy="737407"/>
          </a:xfrm>
          <a:prstGeom prst="rect">
            <a:avLst/>
          </a:prstGeom>
          <a:noFill/>
          <a:ln/>
        </p:spPr>
        <p:txBody>
          <a:bodyPr wrap="square" lIns="0" tIns="0" rIns="0" bIns="0" rtlCol="0" anchor="t"/>
          <a:lstStyle/>
          <a:p>
            <a:pPr marL="0" indent="0" algn="l">
              <a:buNone/>
            </a:pPr>
            <a:r>
              <a:rPr lang="en-US" sz="4000" b="1" dirty="0">
                <a:solidFill>
                  <a:srgbClr val="8896A8"/>
                </a:solidFill>
                <a:latin typeface="Calibri" pitchFamily="34" charset="0"/>
                <a:ea typeface="Calibri" pitchFamily="34" charset="-122"/>
                <a:cs typeface="Calibri" pitchFamily="34" charset="-120"/>
              </a:rPr>
              <a:t>DELAYS</a:t>
            </a:r>
            <a:endParaRPr lang="en-US" sz="4000" b="1" dirty="0"/>
          </a:p>
        </p:txBody>
      </p:sp>
      <p:sp>
        <p:nvSpPr>
          <p:cNvPr id="6" name="Text 4"/>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7" name="Text 5"/>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13</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OBSERVATION II</a:t>
            </a:r>
            <a:endParaRPr lang="en-US" sz="1000" dirty="0"/>
          </a:p>
        </p:txBody>
      </p:sp>
      <p:sp>
        <p:nvSpPr>
          <p:cNvPr id="3" name="Text 1"/>
          <p:cNvSpPr/>
          <p:nvPr/>
        </p:nvSpPr>
        <p:spPr>
          <a:xfrm>
            <a:off x="640080" y="822960"/>
            <a:ext cx="10972800" cy="640080"/>
          </a:xfrm>
          <a:prstGeom prst="rect">
            <a:avLst/>
          </a:prstGeom>
          <a:noFill/>
          <a:ln/>
        </p:spPr>
        <p:txBody>
          <a:bodyPr wrap="square" lIns="0" tIns="0" rIns="0" bIns="0" rtlCol="0" anchor="ctr"/>
          <a:lstStyle/>
          <a:p>
            <a:pPr marL="0" indent="0" algn="l">
              <a:buNone/>
            </a:pPr>
            <a:r>
              <a:rPr lang="en-US" sz="2800" dirty="0">
                <a:solidFill>
                  <a:srgbClr val="0A2342"/>
                </a:solidFill>
                <a:latin typeface="Georgia" pitchFamily="34" charset="0"/>
                <a:ea typeface="Georgia" pitchFamily="34" charset="-122"/>
                <a:cs typeface="Georgia" pitchFamily="34" charset="-120"/>
              </a:rPr>
              <a:t>Delay matters — in a way Ecuador has not seen</a:t>
            </a:r>
            <a:endParaRPr lang="en-US" sz="2800" dirty="0"/>
          </a:p>
        </p:txBody>
      </p:sp>
      <p:sp>
        <p:nvSpPr>
          <p:cNvPr id="4" name="Shape 2"/>
          <p:cNvSpPr/>
          <p:nvPr/>
        </p:nvSpPr>
        <p:spPr>
          <a:xfrm>
            <a:off x="640080" y="2103120"/>
            <a:ext cx="5029200" cy="4206240"/>
          </a:xfrm>
          <a:prstGeom prst="rect">
            <a:avLst/>
          </a:prstGeom>
          <a:solidFill>
            <a:srgbClr val="F5F7FA"/>
          </a:solidFill>
          <a:ln w="12700">
            <a:solidFill>
              <a:srgbClr val="F5F7FA"/>
            </a:solidFill>
            <a:prstDash val="solid"/>
          </a:ln>
        </p:spPr>
        <p:txBody>
          <a:bodyPr/>
          <a:lstStyle/>
          <a:p>
            <a:endParaRPr lang="en-EC"/>
          </a:p>
        </p:txBody>
      </p:sp>
      <p:sp>
        <p:nvSpPr>
          <p:cNvPr id="5" name="Shape 3"/>
          <p:cNvSpPr/>
          <p:nvPr/>
        </p:nvSpPr>
        <p:spPr>
          <a:xfrm>
            <a:off x="640080" y="2103120"/>
            <a:ext cx="5029200" cy="73152"/>
          </a:xfrm>
          <a:prstGeom prst="rect">
            <a:avLst/>
          </a:prstGeom>
          <a:solidFill>
            <a:srgbClr val="D4A24C"/>
          </a:solidFill>
          <a:ln w="12700">
            <a:solidFill>
              <a:srgbClr val="D4A24C"/>
            </a:solidFill>
            <a:prstDash val="solid"/>
          </a:ln>
        </p:spPr>
        <p:txBody>
          <a:bodyPr/>
          <a:lstStyle/>
          <a:p>
            <a:endParaRPr lang="en-EC"/>
          </a:p>
        </p:txBody>
      </p:sp>
      <p:sp>
        <p:nvSpPr>
          <p:cNvPr id="6" name="Text 4"/>
          <p:cNvSpPr/>
          <p:nvPr/>
        </p:nvSpPr>
        <p:spPr>
          <a:xfrm>
            <a:off x="868680" y="2286000"/>
            <a:ext cx="4572000" cy="365760"/>
          </a:xfrm>
          <a:prstGeom prst="rect">
            <a:avLst/>
          </a:prstGeom>
          <a:noFill/>
          <a:ln/>
        </p:spPr>
        <p:txBody>
          <a:bodyPr wrap="square" lIns="0" tIns="0" rIns="0" bIns="0" rtlCol="0" anchor="ctr"/>
          <a:lstStyle/>
          <a:p>
            <a:pPr marL="0" indent="0">
              <a:buNone/>
            </a:pPr>
            <a:r>
              <a:rPr lang="en-US" sz="1200" b="1" kern="0" spc="400" dirty="0">
                <a:solidFill>
                  <a:srgbClr val="2C8C99"/>
                </a:solidFill>
                <a:latin typeface="Calibri" pitchFamily="34" charset="0"/>
                <a:ea typeface="Calibri" pitchFamily="34" charset="-122"/>
                <a:cs typeface="Calibri" pitchFamily="34" charset="-120"/>
              </a:rPr>
              <a:t>The structural inequality</a:t>
            </a:r>
            <a:endParaRPr lang="en-US" sz="1200" dirty="0"/>
          </a:p>
        </p:txBody>
      </p:sp>
      <p:sp>
        <p:nvSpPr>
          <p:cNvPr id="7" name="Text 5"/>
          <p:cNvSpPr/>
          <p:nvPr/>
        </p:nvSpPr>
        <p:spPr>
          <a:xfrm>
            <a:off x="868680" y="2788920"/>
            <a:ext cx="4572000" cy="457200"/>
          </a:xfrm>
          <a:prstGeom prst="rect">
            <a:avLst/>
          </a:prstGeom>
          <a:noFill/>
          <a:ln/>
        </p:spPr>
        <p:txBody>
          <a:bodyPr wrap="square" lIns="0" tIns="0" rIns="0" bIns="0" rtlCol="0" anchor="ctr"/>
          <a:lstStyle/>
          <a:p>
            <a:pPr marL="0" indent="0" algn="l">
              <a:buNone/>
            </a:pPr>
            <a:r>
              <a:rPr lang="en-US" sz="2200" b="1" dirty="0">
                <a:solidFill>
                  <a:srgbClr val="0A2342"/>
                </a:solidFill>
                <a:latin typeface="Georgia" pitchFamily="34" charset="0"/>
                <a:ea typeface="Georgia" pitchFamily="34" charset="-122"/>
                <a:cs typeface="Georgia" pitchFamily="34" charset="-120"/>
              </a:rPr>
              <a:t>Consequential losses</a:t>
            </a:r>
            <a:endParaRPr lang="en-US" sz="2200" dirty="0"/>
          </a:p>
        </p:txBody>
      </p:sp>
      <p:sp>
        <p:nvSpPr>
          <p:cNvPr id="8" name="Text 6"/>
          <p:cNvSpPr/>
          <p:nvPr/>
        </p:nvSpPr>
        <p:spPr>
          <a:xfrm>
            <a:off x="868680" y="3246120"/>
            <a:ext cx="4572000" cy="365760"/>
          </a:xfrm>
          <a:prstGeom prst="rect">
            <a:avLst/>
          </a:prstGeom>
          <a:noFill/>
          <a:ln/>
        </p:spPr>
        <p:txBody>
          <a:bodyPr wrap="square" lIns="0" tIns="0" rIns="0" bIns="0" rtlCol="0" anchor="ctr"/>
          <a:lstStyle/>
          <a:p>
            <a:pPr marL="0" indent="0" algn="l">
              <a:buNone/>
            </a:pPr>
            <a:r>
              <a:rPr lang="en-US" sz="1400" i="1" dirty="0">
                <a:solidFill>
                  <a:srgbClr val="6B7280"/>
                </a:solidFill>
                <a:latin typeface="Calibri" pitchFamily="34" charset="0"/>
                <a:ea typeface="Calibri" pitchFamily="34" charset="-122"/>
                <a:cs typeface="Calibri" pitchFamily="34" charset="-120"/>
              </a:rPr>
              <a:t>in time-sensitive export trades</a:t>
            </a:r>
            <a:endParaRPr lang="en-US" sz="1400" dirty="0"/>
          </a:p>
        </p:txBody>
      </p:sp>
      <p:sp>
        <p:nvSpPr>
          <p:cNvPr id="9" name="Text 7"/>
          <p:cNvSpPr/>
          <p:nvPr/>
        </p:nvSpPr>
        <p:spPr>
          <a:xfrm>
            <a:off x="868680" y="3749040"/>
            <a:ext cx="4572000" cy="640080"/>
          </a:xfrm>
          <a:prstGeom prst="rect">
            <a:avLst/>
          </a:prstGeom>
          <a:noFill/>
          <a:ln/>
        </p:spPr>
        <p:txBody>
          <a:bodyPr wrap="square" lIns="0" tIns="0" rIns="0" bIns="0" rtlCol="0" anchor="ctr"/>
          <a:lstStyle/>
          <a:p>
            <a:pPr marL="0" indent="0" algn="l">
              <a:buNone/>
            </a:pPr>
            <a:r>
              <a:rPr lang="en-US" sz="5600" b="1" dirty="0">
                <a:solidFill>
                  <a:srgbClr val="D4A24C"/>
                </a:solidFill>
                <a:latin typeface="Georgia" pitchFamily="34" charset="0"/>
                <a:ea typeface="Georgia" pitchFamily="34" charset="-122"/>
                <a:cs typeface="Georgia" pitchFamily="34" charset="-120"/>
              </a:rPr>
              <a:t>&gt;</a:t>
            </a:r>
            <a:endParaRPr lang="en-US" sz="5600" dirty="0"/>
          </a:p>
        </p:txBody>
      </p:sp>
      <p:sp>
        <p:nvSpPr>
          <p:cNvPr id="10" name="Text 8"/>
          <p:cNvSpPr/>
          <p:nvPr/>
        </p:nvSpPr>
        <p:spPr>
          <a:xfrm>
            <a:off x="868680" y="4526280"/>
            <a:ext cx="4572000" cy="457200"/>
          </a:xfrm>
          <a:prstGeom prst="rect">
            <a:avLst/>
          </a:prstGeom>
          <a:noFill/>
          <a:ln/>
        </p:spPr>
        <p:txBody>
          <a:bodyPr wrap="square" lIns="0" tIns="0" rIns="0" bIns="0" rtlCol="0" anchor="ctr"/>
          <a:lstStyle/>
          <a:p>
            <a:pPr marL="0" indent="0" algn="l">
              <a:buNone/>
            </a:pPr>
            <a:r>
              <a:rPr lang="en-US" sz="2200" b="1" dirty="0">
                <a:solidFill>
                  <a:srgbClr val="0A2342"/>
                </a:solidFill>
                <a:latin typeface="Georgia" pitchFamily="34" charset="0"/>
                <a:ea typeface="Georgia" pitchFamily="34" charset="-122"/>
                <a:cs typeface="Georgia" pitchFamily="34" charset="-120"/>
              </a:rPr>
              <a:t>2.5 × freight cap</a:t>
            </a:r>
            <a:endParaRPr lang="en-US" sz="2200" dirty="0"/>
          </a:p>
        </p:txBody>
      </p:sp>
      <p:sp>
        <p:nvSpPr>
          <p:cNvPr id="11" name="Text 9"/>
          <p:cNvSpPr/>
          <p:nvPr/>
        </p:nvSpPr>
        <p:spPr>
          <a:xfrm>
            <a:off x="868680" y="5029200"/>
            <a:ext cx="4572000" cy="365760"/>
          </a:xfrm>
          <a:prstGeom prst="rect">
            <a:avLst/>
          </a:prstGeom>
          <a:noFill/>
          <a:ln/>
        </p:spPr>
        <p:txBody>
          <a:bodyPr wrap="square" lIns="0" tIns="0" rIns="0" bIns="0" rtlCol="0" anchor="ctr"/>
          <a:lstStyle/>
          <a:p>
            <a:pPr marL="0" indent="0" algn="l">
              <a:buNone/>
            </a:pPr>
            <a:r>
              <a:rPr lang="en-US" sz="1400" i="1" dirty="0">
                <a:solidFill>
                  <a:srgbClr val="6B7280"/>
                </a:solidFill>
                <a:latin typeface="Calibri" pitchFamily="34" charset="0"/>
                <a:ea typeface="Calibri" pitchFamily="34" charset="-122"/>
                <a:cs typeface="Calibri" pitchFamily="34" charset="-120"/>
              </a:rPr>
              <a:t>Article 6 limit on delay</a:t>
            </a:r>
            <a:endParaRPr lang="en-US" sz="1400" dirty="0"/>
          </a:p>
        </p:txBody>
      </p:sp>
      <p:sp>
        <p:nvSpPr>
          <p:cNvPr id="12" name="Shape 10"/>
          <p:cNvSpPr/>
          <p:nvPr/>
        </p:nvSpPr>
        <p:spPr>
          <a:xfrm>
            <a:off x="868680" y="5623560"/>
            <a:ext cx="365760" cy="27432"/>
          </a:xfrm>
          <a:prstGeom prst="rect">
            <a:avLst/>
          </a:prstGeom>
          <a:solidFill>
            <a:srgbClr val="D4A24C"/>
          </a:solidFill>
          <a:ln w="12700">
            <a:solidFill>
              <a:srgbClr val="D4A24C"/>
            </a:solidFill>
            <a:prstDash val="solid"/>
          </a:ln>
        </p:spPr>
        <p:txBody>
          <a:bodyPr/>
          <a:lstStyle/>
          <a:p>
            <a:endParaRPr lang="en-EC"/>
          </a:p>
        </p:txBody>
      </p:sp>
      <p:sp>
        <p:nvSpPr>
          <p:cNvPr id="13" name="Text 11"/>
          <p:cNvSpPr/>
          <p:nvPr/>
        </p:nvSpPr>
        <p:spPr>
          <a:xfrm>
            <a:off x="868680" y="5715000"/>
            <a:ext cx="4572000" cy="457200"/>
          </a:xfrm>
          <a:prstGeom prst="rect">
            <a:avLst/>
          </a:prstGeom>
          <a:noFill/>
          <a:ln/>
        </p:spPr>
        <p:txBody>
          <a:bodyPr wrap="square" lIns="0" tIns="0" rIns="0" bIns="0" rtlCol="0" anchor="ctr"/>
          <a:lstStyle/>
          <a:p>
            <a:pPr marL="0" indent="0" algn="l">
              <a:buNone/>
            </a:pPr>
            <a:r>
              <a:rPr lang="en-US" sz="1400" b="1" dirty="0">
                <a:solidFill>
                  <a:srgbClr val="0A2342"/>
                </a:solidFill>
                <a:latin typeface="Calibri" pitchFamily="34" charset="0"/>
                <a:ea typeface="Calibri" pitchFamily="34" charset="-122"/>
                <a:cs typeface="Calibri" pitchFamily="34" charset="-120"/>
              </a:rPr>
              <a:t>Outcome: pressure on Article 8.</a:t>
            </a:r>
            <a:endParaRPr lang="en-US" sz="1400" dirty="0"/>
          </a:p>
        </p:txBody>
      </p:sp>
      <p:sp>
        <p:nvSpPr>
          <p:cNvPr id="14" name="Text 12"/>
          <p:cNvSpPr/>
          <p:nvPr/>
        </p:nvSpPr>
        <p:spPr>
          <a:xfrm>
            <a:off x="6035040" y="2034540"/>
            <a:ext cx="5486400" cy="457200"/>
          </a:xfrm>
          <a:prstGeom prst="rect">
            <a:avLst/>
          </a:prstGeom>
          <a:noFill/>
          <a:ln/>
        </p:spPr>
        <p:txBody>
          <a:bodyPr wrap="square" lIns="0" tIns="0" rIns="0" bIns="0" rtlCol="0" anchor="ctr"/>
          <a:lstStyle/>
          <a:p>
            <a:pPr marL="0" indent="0" algn="l">
              <a:buNone/>
            </a:pPr>
            <a:r>
              <a:rPr lang="en-US" sz="1800" b="1" dirty="0">
                <a:solidFill>
                  <a:srgbClr val="0A2342"/>
                </a:solidFill>
                <a:latin typeface="Georgia" pitchFamily="34" charset="0"/>
                <a:ea typeface="Georgia" pitchFamily="34" charset="-122"/>
                <a:cs typeface="Georgia" pitchFamily="34" charset="-120"/>
              </a:rPr>
              <a:t>Why cargo will press the recklessness doctrine</a:t>
            </a:r>
            <a:endParaRPr lang="en-US" sz="1800" dirty="0"/>
          </a:p>
        </p:txBody>
      </p:sp>
      <p:sp>
        <p:nvSpPr>
          <p:cNvPr id="15" name="Text 13"/>
          <p:cNvSpPr/>
          <p:nvPr/>
        </p:nvSpPr>
        <p:spPr>
          <a:xfrm>
            <a:off x="6035040" y="2580198"/>
            <a:ext cx="5486400" cy="1554480"/>
          </a:xfrm>
          <a:prstGeom prst="rect">
            <a:avLst/>
          </a:prstGeom>
          <a:noFill/>
          <a:ln/>
        </p:spPr>
        <p:txBody>
          <a:bodyPr wrap="square" lIns="0" tIns="0" rIns="0" bIns="0" rtlCol="0" anchor="t"/>
          <a:lstStyle/>
          <a:p>
            <a:pPr marL="285750" indent="-285750" algn="l">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Ecuadorian export trades:</a:t>
            </a:r>
          </a:p>
          <a:p>
            <a:pPr marL="742950" lvl="1" indent="-285750">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(shrimp, banana, tuna, flowers, cocoa)</a:t>
            </a:r>
          </a:p>
          <a:p>
            <a:pPr marL="285750" indent="-285750" algn="l">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Damage rarely manifests as physical loss. </a:t>
            </a:r>
          </a:p>
          <a:p>
            <a:pPr marL="285750" indent="-285750" algn="l">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Damage manifests as:</a:t>
            </a:r>
          </a:p>
          <a:p>
            <a:pPr marL="742950" lvl="1" indent="-285750">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Fall in commercial value through delay, </a:t>
            </a:r>
          </a:p>
          <a:p>
            <a:pPr marL="742950" lvl="1" indent="-285750">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Missed market windows, </a:t>
            </a:r>
          </a:p>
          <a:p>
            <a:pPr marL="742950" lvl="1" indent="-285750">
              <a:buFont typeface="Arial" panose="020B0604020202020204" pitchFamily="34" charset="0"/>
              <a:buChar char="•"/>
            </a:pPr>
            <a:r>
              <a:rPr lang="en-US" dirty="0">
                <a:solidFill>
                  <a:srgbClr val="3A4654"/>
                </a:solidFill>
                <a:latin typeface="Calibri" pitchFamily="34" charset="0"/>
                <a:ea typeface="Calibri" pitchFamily="34" charset="-122"/>
                <a:cs typeface="Calibri" pitchFamily="34" charset="-120"/>
              </a:rPr>
              <a:t>Breach of supply contracts with European retailers</a:t>
            </a:r>
            <a:r>
              <a:rPr lang="en-US" sz="2000" dirty="0">
                <a:solidFill>
                  <a:srgbClr val="3A4654"/>
                </a:solidFill>
                <a:latin typeface="Calibri" pitchFamily="34" charset="0"/>
                <a:ea typeface="Calibri" pitchFamily="34" charset="-122"/>
                <a:cs typeface="Calibri" pitchFamily="34" charset="-120"/>
              </a:rPr>
              <a:t>.</a:t>
            </a:r>
            <a:endParaRPr lang="en-US" sz="2000" dirty="0"/>
          </a:p>
        </p:txBody>
      </p:sp>
      <p:sp>
        <p:nvSpPr>
          <p:cNvPr id="16" name="Text 14"/>
          <p:cNvSpPr/>
          <p:nvPr/>
        </p:nvSpPr>
        <p:spPr>
          <a:xfrm>
            <a:off x="6248400" y="4892040"/>
            <a:ext cx="5486400" cy="1828800"/>
          </a:xfrm>
          <a:prstGeom prst="rect">
            <a:avLst/>
          </a:prstGeom>
          <a:noFill/>
          <a:ln/>
        </p:spPr>
        <p:txBody>
          <a:bodyPr wrap="square" lIns="0" tIns="0" rIns="0" bIns="0" rtlCol="0" anchor="t"/>
          <a:lstStyle/>
          <a:p>
            <a:pPr marL="0" indent="0" algn="l">
              <a:buNone/>
            </a:pPr>
            <a:r>
              <a:rPr lang="en-US" sz="1600" i="1" dirty="0">
                <a:solidFill>
                  <a:srgbClr val="0A2342"/>
                </a:solidFill>
                <a:latin typeface="Calibri" pitchFamily="34" charset="0"/>
                <a:ea typeface="Calibri" pitchFamily="34" charset="-122"/>
                <a:cs typeface="Calibri" pitchFamily="34" charset="-120"/>
              </a:rPr>
              <a:t>Because those consequential losses will systematically exceed the 2.5× freight cap, cargo interests will reach for Article 8 </a:t>
            </a:r>
            <a:r>
              <a:rPr lang="en-US" sz="1600" b="1" i="1" dirty="0">
                <a:solidFill>
                  <a:srgbClr val="0A2342"/>
                </a:solidFill>
                <a:latin typeface="Calibri" pitchFamily="34" charset="0"/>
                <a:ea typeface="Calibri" pitchFamily="34" charset="-122"/>
                <a:cs typeface="Calibri" pitchFamily="34" charset="-120"/>
              </a:rPr>
              <a:t>(willful misconduct, or recklessness with knowledge of the probable result) </a:t>
            </a:r>
            <a:r>
              <a:rPr lang="en-US" sz="1600" i="1" dirty="0">
                <a:solidFill>
                  <a:srgbClr val="0A2342"/>
                </a:solidFill>
                <a:latin typeface="Calibri" pitchFamily="34" charset="0"/>
                <a:ea typeface="Calibri" pitchFamily="34" charset="-122"/>
                <a:cs typeface="Calibri" pitchFamily="34" charset="-120"/>
              </a:rPr>
              <a:t>far more often than in Hague jurisdictions. </a:t>
            </a:r>
          </a:p>
          <a:p>
            <a:pPr marL="0" indent="0" algn="l">
              <a:buNone/>
            </a:pPr>
            <a:endParaRPr lang="en-US" sz="1600" i="1" dirty="0">
              <a:solidFill>
                <a:srgbClr val="0A2342"/>
              </a:solidFill>
              <a:latin typeface="Calibri" pitchFamily="34" charset="0"/>
              <a:ea typeface="Calibri" pitchFamily="34" charset="-122"/>
              <a:cs typeface="Calibri" pitchFamily="34" charset="-120"/>
            </a:endParaRPr>
          </a:p>
          <a:p>
            <a:pPr marL="0" indent="0" algn="ctr">
              <a:buNone/>
            </a:pPr>
            <a:r>
              <a:rPr lang="en-US" sz="1600" i="1" dirty="0">
                <a:solidFill>
                  <a:srgbClr val="0A2342"/>
                </a:solidFill>
                <a:latin typeface="Calibri" pitchFamily="34" charset="0"/>
                <a:ea typeface="Calibri" pitchFamily="34" charset="-122"/>
                <a:cs typeface="Calibri" pitchFamily="34" charset="-120"/>
              </a:rPr>
              <a:t>That is where the recoverable money sits.</a:t>
            </a:r>
            <a:endParaRPr lang="en-US" sz="1600" dirty="0"/>
          </a:p>
        </p:txBody>
      </p:sp>
      <p:sp>
        <p:nvSpPr>
          <p:cNvPr id="17" name="Text 15"/>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18" name="Text 16"/>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15</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4">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640080"/>
            <a:ext cx="7315200" cy="274320"/>
          </a:xfrm>
          <a:prstGeom prst="rect">
            <a:avLst/>
          </a:prstGeom>
          <a:noFill/>
          <a:ln/>
        </p:spPr>
        <p:txBody>
          <a:bodyPr wrap="square" lIns="0" tIns="0" rIns="0" bIns="0" rtlCol="0" anchor="ctr"/>
          <a:lstStyle/>
          <a:p>
            <a:pPr marL="0" indent="0">
              <a:buNone/>
            </a:pPr>
            <a:r>
              <a:rPr lang="en-US" sz="1100" b="1" kern="0" spc="800" dirty="0">
                <a:solidFill>
                  <a:srgbClr val="D4A24C"/>
                </a:solidFill>
                <a:latin typeface="Calibri" pitchFamily="34" charset="0"/>
                <a:ea typeface="Calibri" pitchFamily="34" charset="-122"/>
                <a:cs typeface="Calibri" pitchFamily="34" charset="-120"/>
              </a:rPr>
              <a:t>OBSERVATION I</a:t>
            </a:r>
            <a:endParaRPr lang="en-US" sz="1100" dirty="0"/>
          </a:p>
        </p:txBody>
      </p:sp>
      <p:sp>
        <p:nvSpPr>
          <p:cNvPr id="3" name="Shape 1"/>
          <p:cNvSpPr/>
          <p:nvPr/>
        </p:nvSpPr>
        <p:spPr>
          <a:xfrm>
            <a:off x="640080" y="1005840"/>
            <a:ext cx="548640" cy="36576"/>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40080" y="1280160"/>
            <a:ext cx="1097280" cy="1371600"/>
          </a:xfrm>
          <a:prstGeom prst="rect">
            <a:avLst/>
          </a:prstGeom>
          <a:noFill/>
          <a:ln/>
        </p:spPr>
        <p:txBody>
          <a:bodyPr wrap="square" lIns="0" tIns="0" rIns="0" bIns="0" rtlCol="0" anchor="t"/>
          <a:lstStyle/>
          <a:p>
            <a:pPr marL="0" indent="0" algn="l">
              <a:buNone/>
            </a:pPr>
            <a:r>
              <a:rPr lang="en-US" sz="14000" dirty="0">
                <a:solidFill>
                  <a:srgbClr val="D4A24C"/>
                </a:solidFill>
                <a:latin typeface="Georgia" pitchFamily="34" charset="0"/>
                <a:ea typeface="Georgia" pitchFamily="34" charset="-122"/>
                <a:cs typeface="Georgia" pitchFamily="34" charset="-120"/>
              </a:rPr>
              <a:t>“</a:t>
            </a:r>
            <a:endParaRPr lang="en-US" sz="14000" dirty="0"/>
          </a:p>
        </p:txBody>
      </p:sp>
      <p:sp>
        <p:nvSpPr>
          <p:cNvPr id="5" name="Text 3"/>
          <p:cNvSpPr/>
          <p:nvPr/>
        </p:nvSpPr>
        <p:spPr>
          <a:xfrm>
            <a:off x="640080" y="2743200"/>
            <a:ext cx="10972800" cy="2286000"/>
          </a:xfrm>
          <a:prstGeom prst="rect">
            <a:avLst/>
          </a:prstGeom>
          <a:noFill/>
          <a:ln/>
        </p:spPr>
        <p:txBody>
          <a:bodyPr wrap="square" lIns="0" tIns="0" rIns="0" bIns="0" rtlCol="0" anchor="t"/>
          <a:lstStyle/>
          <a:p>
            <a:pPr marL="0" indent="0" algn="l">
              <a:buNone/>
            </a:pPr>
            <a:r>
              <a:rPr lang="en-US" sz="3600" dirty="0">
                <a:solidFill>
                  <a:srgbClr val="FFFFFF"/>
                </a:solidFill>
                <a:latin typeface="Georgia" pitchFamily="34" charset="0"/>
                <a:ea typeface="Georgia" pitchFamily="34" charset="-122"/>
                <a:cs typeface="Georgia" pitchFamily="34" charset="-120"/>
              </a:rPr>
              <a:t>The first practical issue in Ecuador will not be doctrinal. </a:t>
            </a:r>
            <a:r>
              <a:rPr lang="en-US" sz="3600" b="1" dirty="0">
                <a:solidFill>
                  <a:srgbClr val="D4A24C"/>
                </a:solidFill>
                <a:latin typeface="Georgia" pitchFamily="34" charset="0"/>
                <a:ea typeface="Georgia" pitchFamily="34" charset="-122"/>
                <a:cs typeface="Georgia" pitchFamily="34" charset="-120"/>
              </a:rPr>
              <a:t>It will be evidentiary.</a:t>
            </a:r>
            <a:endParaRPr lang="en-US" sz="3600" dirty="0"/>
          </a:p>
          <a:p>
            <a:pPr marL="0" indent="0" algn="l">
              <a:buNone/>
            </a:pPr>
            <a:r>
              <a:rPr lang="en-US" sz="3600" i="1" dirty="0">
                <a:solidFill>
                  <a:srgbClr val="B8C4D6"/>
                </a:solidFill>
                <a:latin typeface="Georgia" pitchFamily="34" charset="0"/>
                <a:ea typeface="Georgia" pitchFamily="34" charset="-122"/>
                <a:cs typeface="Georgia" pitchFamily="34" charset="-120"/>
              </a:rPr>
              <a:t>The shift is from debating abstract liability rules to testing operational proof.</a:t>
            </a:r>
            <a:endParaRPr lang="en-US" sz="3600" dirty="0"/>
          </a:p>
        </p:txBody>
      </p:sp>
      <p:sp>
        <p:nvSpPr>
          <p:cNvPr id="6" name="Shape 4"/>
          <p:cNvSpPr/>
          <p:nvPr/>
        </p:nvSpPr>
        <p:spPr>
          <a:xfrm>
            <a:off x="640080" y="5303520"/>
            <a:ext cx="2103120" cy="411480"/>
          </a:xfrm>
          <a:prstGeom prst="rect">
            <a:avLst/>
          </a:prstGeom>
          <a:solidFill>
            <a:srgbClr val="06182F"/>
          </a:solidFill>
          <a:ln w="12700">
            <a:solidFill>
              <a:srgbClr val="2C8C99"/>
            </a:solidFill>
            <a:prstDash val="solid"/>
          </a:ln>
        </p:spPr>
        <p:txBody>
          <a:bodyPr/>
          <a:lstStyle/>
          <a:p>
            <a:endParaRPr lang="en-EC"/>
          </a:p>
        </p:txBody>
      </p:sp>
      <p:sp>
        <p:nvSpPr>
          <p:cNvPr id="7" name="Text 5"/>
          <p:cNvSpPr/>
          <p:nvPr/>
        </p:nvSpPr>
        <p:spPr>
          <a:xfrm>
            <a:off x="640080" y="5303520"/>
            <a:ext cx="2103120" cy="411480"/>
          </a:xfrm>
          <a:prstGeom prst="rect">
            <a:avLst/>
          </a:prstGeom>
          <a:noFill/>
          <a:ln/>
        </p:spPr>
        <p:txBody>
          <a:bodyPr wrap="square" lIns="0" tIns="0" rIns="0" bIns="0" rtlCol="0" anchor="ctr"/>
          <a:lstStyle/>
          <a:p>
            <a:pPr marL="0" indent="0" algn="ctr">
              <a:buNone/>
            </a:pPr>
            <a:r>
              <a:rPr lang="en-US" sz="1100" dirty="0">
                <a:solidFill>
                  <a:srgbClr val="B8C4D6"/>
                </a:solidFill>
                <a:latin typeface="Calibri" pitchFamily="34" charset="0"/>
                <a:ea typeface="Calibri" pitchFamily="34" charset="-122"/>
                <a:cs typeface="Calibri" pitchFamily="34" charset="-120"/>
              </a:rPr>
              <a:t>Vessel logs</a:t>
            </a:r>
            <a:endParaRPr lang="en-US" sz="1100" dirty="0"/>
          </a:p>
        </p:txBody>
      </p:sp>
      <p:sp>
        <p:nvSpPr>
          <p:cNvPr id="8" name="Shape 6"/>
          <p:cNvSpPr/>
          <p:nvPr/>
        </p:nvSpPr>
        <p:spPr>
          <a:xfrm>
            <a:off x="2834640" y="5303520"/>
            <a:ext cx="2103120" cy="411480"/>
          </a:xfrm>
          <a:prstGeom prst="rect">
            <a:avLst/>
          </a:prstGeom>
          <a:solidFill>
            <a:srgbClr val="06182F"/>
          </a:solidFill>
          <a:ln w="12700">
            <a:solidFill>
              <a:srgbClr val="2C8C99"/>
            </a:solidFill>
            <a:prstDash val="solid"/>
          </a:ln>
        </p:spPr>
        <p:txBody>
          <a:bodyPr/>
          <a:lstStyle/>
          <a:p>
            <a:endParaRPr lang="en-EC"/>
          </a:p>
        </p:txBody>
      </p:sp>
      <p:sp>
        <p:nvSpPr>
          <p:cNvPr id="9" name="Text 7"/>
          <p:cNvSpPr/>
          <p:nvPr/>
        </p:nvSpPr>
        <p:spPr>
          <a:xfrm>
            <a:off x="2834640" y="5303520"/>
            <a:ext cx="2103120" cy="411480"/>
          </a:xfrm>
          <a:prstGeom prst="rect">
            <a:avLst/>
          </a:prstGeom>
          <a:noFill/>
          <a:ln/>
        </p:spPr>
        <p:txBody>
          <a:bodyPr wrap="square" lIns="0" tIns="0" rIns="0" bIns="0" rtlCol="0" anchor="ctr"/>
          <a:lstStyle/>
          <a:p>
            <a:pPr marL="0" indent="0" algn="ctr">
              <a:buNone/>
            </a:pPr>
            <a:r>
              <a:rPr lang="en-US" sz="1100" dirty="0">
                <a:solidFill>
                  <a:srgbClr val="B8C4D6"/>
                </a:solidFill>
                <a:latin typeface="Calibri" pitchFamily="34" charset="0"/>
                <a:ea typeface="Calibri" pitchFamily="34" charset="-122"/>
                <a:cs typeface="Calibri" pitchFamily="34" charset="-120"/>
              </a:rPr>
              <a:t>Stowage plans</a:t>
            </a:r>
            <a:endParaRPr lang="en-US" sz="1100" dirty="0"/>
          </a:p>
        </p:txBody>
      </p:sp>
      <p:sp>
        <p:nvSpPr>
          <p:cNvPr id="10" name="Shape 8"/>
          <p:cNvSpPr/>
          <p:nvPr/>
        </p:nvSpPr>
        <p:spPr>
          <a:xfrm>
            <a:off x="5029200" y="5303520"/>
            <a:ext cx="2103120" cy="411480"/>
          </a:xfrm>
          <a:prstGeom prst="rect">
            <a:avLst/>
          </a:prstGeom>
          <a:solidFill>
            <a:srgbClr val="06182F"/>
          </a:solidFill>
          <a:ln w="12700">
            <a:solidFill>
              <a:srgbClr val="2C8C99"/>
            </a:solidFill>
            <a:prstDash val="solid"/>
          </a:ln>
        </p:spPr>
        <p:txBody>
          <a:bodyPr/>
          <a:lstStyle/>
          <a:p>
            <a:endParaRPr lang="en-EC"/>
          </a:p>
        </p:txBody>
      </p:sp>
      <p:sp>
        <p:nvSpPr>
          <p:cNvPr id="11" name="Text 9"/>
          <p:cNvSpPr/>
          <p:nvPr/>
        </p:nvSpPr>
        <p:spPr>
          <a:xfrm>
            <a:off x="5029200" y="5303520"/>
            <a:ext cx="2103120" cy="411480"/>
          </a:xfrm>
          <a:prstGeom prst="rect">
            <a:avLst/>
          </a:prstGeom>
          <a:noFill/>
          <a:ln/>
        </p:spPr>
        <p:txBody>
          <a:bodyPr wrap="square" lIns="0" tIns="0" rIns="0" bIns="0" rtlCol="0" anchor="ctr"/>
          <a:lstStyle/>
          <a:p>
            <a:pPr marL="0" indent="0" algn="ctr">
              <a:buNone/>
            </a:pPr>
            <a:r>
              <a:rPr lang="en-US" sz="1100" dirty="0">
                <a:solidFill>
                  <a:srgbClr val="B8C4D6"/>
                </a:solidFill>
                <a:latin typeface="Calibri" pitchFamily="34" charset="0"/>
                <a:ea typeface="Calibri" pitchFamily="34" charset="-122"/>
                <a:cs typeface="Calibri" pitchFamily="34" charset="-120"/>
              </a:rPr>
              <a:t>Temperature records</a:t>
            </a:r>
            <a:endParaRPr lang="en-US" sz="1100" dirty="0"/>
          </a:p>
        </p:txBody>
      </p:sp>
      <p:sp>
        <p:nvSpPr>
          <p:cNvPr id="12" name="Shape 10"/>
          <p:cNvSpPr/>
          <p:nvPr/>
        </p:nvSpPr>
        <p:spPr>
          <a:xfrm>
            <a:off x="7223760" y="5303520"/>
            <a:ext cx="2103120" cy="411480"/>
          </a:xfrm>
          <a:prstGeom prst="rect">
            <a:avLst/>
          </a:prstGeom>
          <a:solidFill>
            <a:srgbClr val="06182F"/>
          </a:solidFill>
          <a:ln w="12700">
            <a:solidFill>
              <a:srgbClr val="2C8C99"/>
            </a:solidFill>
            <a:prstDash val="solid"/>
          </a:ln>
        </p:spPr>
        <p:txBody>
          <a:bodyPr/>
          <a:lstStyle/>
          <a:p>
            <a:endParaRPr lang="en-EC"/>
          </a:p>
        </p:txBody>
      </p:sp>
      <p:sp>
        <p:nvSpPr>
          <p:cNvPr id="13" name="Text 11"/>
          <p:cNvSpPr/>
          <p:nvPr/>
        </p:nvSpPr>
        <p:spPr>
          <a:xfrm>
            <a:off x="7223760" y="5303520"/>
            <a:ext cx="2103120" cy="411480"/>
          </a:xfrm>
          <a:prstGeom prst="rect">
            <a:avLst/>
          </a:prstGeom>
          <a:noFill/>
          <a:ln/>
        </p:spPr>
        <p:txBody>
          <a:bodyPr wrap="square" lIns="0" tIns="0" rIns="0" bIns="0" rtlCol="0" anchor="ctr"/>
          <a:lstStyle/>
          <a:p>
            <a:pPr marL="0" indent="0" algn="ctr">
              <a:buNone/>
            </a:pPr>
            <a:r>
              <a:rPr lang="en-US" sz="1100" dirty="0">
                <a:solidFill>
                  <a:srgbClr val="B8C4D6"/>
                </a:solidFill>
                <a:latin typeface="Calibri" pitchFamily="34" charset="0"/>
                <a:ea typeface="Calibri" pitchFamily="34" charset="-122"/>
                <a:cs typeface="Calibri" pitchFamily="34" charset="-120"/>
              </a:rPr>
              <a:t>Port handling protocols</a:t>
            </a:r>
            <a:endParaRPr lang="en-US" sz="1100" dirty="0"/>
          </a:p>
        </p:txBody>
      </p:sp>
      <p:sp>
        <p:nvSpPr>
          <p:cNvPr id="14" name="Shape 12"/>
          <p:cNvSpPr/>
          <p:nvPr/>
        </p:nvSpPr>
        <p:spPr>
          <a:xfrm>
            <a:off x="9418320" y="5303520"/>
            <a:ext cx="2103120" cy="411480"/>
          </a:xfrm>
          <a:prstGeom prst="rect">
            <a:avLst/>
          </a:prstGeom>
          <a:solidFill>
            <a:srgbClr val="06182F"/>
          </a:solidFill>
          <a:ln w="12700">
            <a:solidFill>
              <a:srgbClr val="2C8C99"/>
            </a:solidFill>
            <a:prstDash val="solid"/>
          </a:ln>
        </p:spPr>
        <p:txBody>
          <a:bodyPr/>
          <a:lstStyle/>
          <a:p>
            <a:endParaRPr lang="en-EC"/>
          </a:p>
        </p:txBody>
      </p:sp>
      <p:sp>
        <p:nvSpPr>
          <p:cNvPr id="15" name="Text 13"/>
          <p:cNvSpPr/>
          <p:nvPr/>
        </p:nvSpPr>
        <p:spPr>
          <a:xfrm>
            <a:off x="9418320" y="5303520"/>
            <a:ext cx="2103120" cy="411480"/>
          </a:xfrm>
          <a:prstGeom prst="rect">
            <a:avLst/>
          </a:prstGeom>
          <a:noFill/>
          <a:ln/>
        </p:spPr>
        <p:txBody>
          <a:bodyPr wrap="square" lIns="0" tIns="0" rIns="0" bIns="0" rtlCol="0" anchor="ctr"/>
          <a:lstStyle/>
          <a:p>
            <a:pPr marL="0" indent="0" algn="ctr">
              <a:buNone/>
            </a:pPr>
            <a:r>
              <a:rPr lang="en-US" sz="1100" dirty="0">
                <a:solidFill>
                  <a:srgbClr val="B8C4D6"/>
                </a:solidFill>
                <a:latin typeface="Calibri" pitchFamily="34" charset="0"/>
                <a:ea typeface="Calibri" pitchFamily="34" charset="-122"/>
                <a:cs typeface="Calibri" pitchFamily="34" charset="-120"/>
              </a:rPr>
              <a:t>Surveyor reports</a:t>
            </a:r>
            <a:endParaRPr lang="en-US" sz="1100" dirty="0"/>
          </a:p>
        </p:txBody>
      </p:sp>
      <p:sp>
        <p:nvSpPr>
          <p:cNvPr id="16" name="Text 14"/>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17" name="Text 15"/>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14</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640080"/>
            <a:ext cx="7315200" cy="274320"/>
          </a:xfrm>
          <a:prstGeom prst="rect">
            <a:avLst/>
          </a:prstGeom>
          <a:noFill/>
          <a:ln/>
        </p:spPr>
        <p:txBody>
          <a:bodyPr wrap="square" lIns="0" tIns="0" rIns="0" bIns="0" rtlCol="0" anchor="ctr"/>
          <a:lstStyle/>
          <a:p>
            <a:pPr marL="0" indent="0">
              <a:buNone/>
            </a:pPr>
            <a:r>
              <a:rPr lang="en-US" sz="1100" b="1" kern="0" spc="800" dirty="0">
                <a:solidFill>
                  <a:srgbClr val="D4A24C"/>
                </a:solidFill>
                <a:latin typeface="Calibri" pitchFamily="34" charset="0"/>
                <a:ea typeface="Calibri" pitchFamily="34" charset="-122"/>
                <a:cs typeface="Calibri" pitchFamily="34" charset="-120"/>
              </a:rPr>
              <a:t>OBSERVATION III</a:t>
            </a:r>
            <a:endParaRPr lang="en-US" sz="1100" dirty="0"/>
          </a:p>
        </p:txBody>
      </p:sp>
      <p:sp>
        <p:nvSpPr>
          <p:cNvPr id="3" name="Shape 1"/>
          <p:cNvSpPr/>
          <p:nvPr/>
        </p:nvSpPr>
        <p:spPr>
          <a:xfrm>
            <a:off x="640080" y="1005840"/>
            <a:ext cx="548640" cy="36576"/>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40080" y="1280160"/>
            <a:ext cx="1097280" cy="1371600"/>
          </a:xfrm>
          <a:prstGeom prst="rect">
            <a:avLst/>
          </a:prstGeom>
          <a:noFill/>
          <a:ln/>
        </p:spPr>
        <p:txBody>
          <a:bodyPr wrap="square" lIns="0" tIns="0" rIns="0" bIns="0" rtlCol="0" anchor="t"/>
          <a:lstStyle/>
          <a:p>
            <a:pPr marL="0" indent="0" algn="l">
              <a:buNone/>
            </a:pPr>
            <a:r>
              <a:rPr lang="en-US" sz="14000" dirty="0">
                <a:solidFill>
                  <a:srgbClr val="D4A24C"/>
                </a:solidFill>
                <a:latin typeface="Georgia" pitchFamily="34" charset="0"/>
                <a:ea typeface="Georgia" pitchFamily="34" charset="-122"/>
                <a:cs typeface="Georgia" pitchFamily="34" charset="-120"/>
              </a:rPr>
              <a:t>“</a:t>
            </a:r>
            <a:endParaRPr lang="en-US" sz="14000" dirty="0"/>
          </a:p>
        </p:txBody>
      </p:sp>
      <p:sp>
        <p:nvSpPr>
          <p:cNvPr id="5" name="Text 3"/>
          <p:cNvSpPr/>
          <p:nvPr/>
        </p:nvSpPr>
        <p:spPr>
          <a:xfrm>
            <a:off x="640080" y="2743200"/>
            <a:ext cx="10972800" cy="2286000"/>
          </a:xfrm>
          <a:prstGeom prst="rect">
            <a:avLst/>
          </a:prstGeom>
          <a:noFill/>
          <a:ln/>
        </p:spPr>
        <p:txBody>
          <a:bodyPr wrap="square" lIns="0" tIns="0" rIns="0" bIns="0" rtlCol="0" anchor="t"/>
          <a:lstStyle/>
          <a:p>
            <a:pPr marL="0" indent="0" algn="l">
              <a:buNone/>
            </a:pPr>
            <a:r>
              <a:rPr lang="en-US" sz="3200" dirty="0">
                <a:solidFill>
                  <a:srgbClr val="FFFFFF"/>
                </a:solidFill>
                <a:latin typeface="Georgia" pitchFamily="34" charset="0"/>
                <a:ea typeface="Georgia" pitchFamily="34" charset="-122"/>
                <a:cs typeface="Georgia" pitchFamily="34" charset="-120"/>
              </a:rPr>
              <a:t>The first implementation stage will be less about court decisions and more about </a:t>
            </a:r>
            <a:r>
              <a:rPr lang="en-US" sz="3200" b="1" dirty="0">
                <a:solidFill>
                  <a:srgbClr val="D4A24C"/>
                </a:solidFill>
                <a:latin typeface="Georgia" pitchFamily="34" charset="0"/>
                <a:ea typeface="Georgia" pitchFamily="34" charset="-122"/>
                <a:cs typeface="Georgia" pitchFamily="34" charset="-120"/>
              </a:rPr>
              <a:t>contract paper catching up</a:t>
            </a:r>
            <a:r>
              <a:rPr lang="en-US" sz="3200" dirty="0">
                <a:solidFill>
                  <a:srgbClr val="FFFFFF"/>
                </a:solidFill>
                <a:latin typeface="Georgia" pitchFamily="34" charset="0"/>
                <a:ea typeface="Georgia" pitchFamily="34" charset="-122"/>
                <a:cs typeface="Georgia" pitchFamily="34" charset="-120"/>
              </a:rPr>
              <a:t> with the new mandatory regime.</a:t>
            </a:r>
            <a:endParaRPr lang="en-US" sz="3200" dirty="0"/>
          </a:p>
        </p:txBody>
      </p:sp>
      <p:sp>
        <p:nvSpPr>
          <p:cNvPr id="6" name="Shape 4"/>
          <p:cNvSpPr/>
          <p:nvPr/>
        </p:nvSpPr>
        <p:spPr>
          <a:xfrm>
            <a:off x="2339672" y="5029200"/>
            <a:ext cx="1783080" cy="411480"/>
          </a:xfrm>
          <a:prstGeom prst="rect">
            <a:avLst/>
          </a:prstGeom>
          <a:solidFill>
            <a:srgbClr val="06182F"/>
          </a:solidFill>
          <a:ln w="12700">
            <a:solidFill>
              <a:srgbClr val="2C8C99"/>
            </a:solidFill>
            <a:prstDash val="solid"/>
          </a:ln>
        </p:spPr>
        <p:txBody>
          <a:bodyPr/>
          <a:lstStyle/>
          <a:p>
            <a:endParaRPr lang="en-EC"/>
          </a:p>
        </p:txBody>
      </p:sp>
      <p:sp>
        <p:nvSpPr>
          <p:cNvPr id="7" name="Text 5"/>
          <p:cNvSpPr/>
          <p:nvPr/>
        </p:nvSpPr>
        <p:spPr>
          <a:xfrm>
            <a:off x="2339672" y="5029200"/>
            <a:ext cx="1783080" cy="411480"/>
          </a:xfrm>
          <a:prstGeom prst="rect">
            <a:avLst/>
          </a:prstGeom>
          <a:noFill/>
          <a:ln/>
        </p:spPr>
        <p:txBody>
          <a:bodyPr wrap="square" lIns="0" tIns="0" rIns="0" bIns="0" rtlCol="0" anchor="ctr"/>
          <a:lstStyle/>
          <a:p>
            <a:pPr marL="0" indent="0" algn="ctr">
              <a:buNone/>
            </a:pPr>
            <a:r>
              <a:rPr lang="en-US" sz="1000" dirty="0">
                <a:solidFill>
                  <a:srgbClr val="B8C4D6"/>
                </a:solidFill>
                <a:latin typeface="Calibri" pitchFamily="34" charset="0"/>
                <a:ea typeface="Calibri" pitchFamily="34" charset="-122"/>
                <a:cs typeface="Calibri" pitchFamily="34" charset="-120"/>
              </a:rPr>
              <a:t>Jurisdiction</a:t>
            </a:r>
            <a:endParaRPr lang="en-US" sz="1000" dirty="0"/>
          </a:p>
        </p:txBody>
      </p:sp>
      <p:sp>
        <p:nvSpPr>
          <p:cNvPr id="8" name="Shape 6"/>
          <p:cNvSpPr/>
          <p:nvPr/>
        </p:nvSpPr>
        <p:spPr>
          <a:xfrm>
            <a:off x="4214192" y="5029200"/>
            <a:ext cx="1783080" cy="411480"/>
          </a:xfrm>
          <a:prstGeom prst="rect">
            <a:avLst/>
          </a:prstGeom>
          <a:solidFill>
            <a:srgbClr val="06182F"/>
          </a:solidFill>
          <a:ln w="12700">
            <a:solidFill>
              <a:srgbClr val="2C8C99"/>
            </a:solidFill>
            <a:prstDash val="solid"/>
          </a:ln>
        </p:spPr>
        <p:txBody>
          <a:bodyPr/>
          <a:lstStyle/>
          <a:p>
            <a:endParaRPr lang="en-EC"/>
          </a:p>
        </p:txBody>
      </p:sp>
      <p:sp>
        <p:nvSpPr>
          <p:cNvPr id="9" name="Text 7"/>
          <p:cNvSpPr/>
          <p:nvPr/>
        </p:nvSpPr>
        <p:spPr>
          <a:xfrm>
            <a:off x="4214192" y="5029200"/>
            <a:ext cx="1783080" cy="411480"/>
          </a:xfrm>
          <a:prstGeom prst="rect">
            <a:avLst/>
          </a:prstGeom>
          <a:noFill/>
          <a:ln/>
        </p:spPr>
        <p:txBody>
          <a:bodyPr wrap="square" lIns="0" tIns="0" rIns="0" bIns="0" rtlCol="0" anchor="ctr"/>
          <a:lstStyle/>
          <a:p>
            <a:pPr marL="0" indent="0" algn="ctr">
              <a:buNone/>
            </a:pPr>
            <a:r>
              <a:rPr lang="en-US" sz="1000" dirty="0">
                <a:solidFill>
                  <a:srgbClr val="B8C4D6"/>
                </a:solidFill>
                <a:latin typeface="Calibri" pitchFamily="34" charset="0"/>
                <a:ea typeface="Calibri" pitchFamily="34" charset="-122"/>
                <a:cs typeface="Calibri" pitchFamily="34" charset="-120"/>
              </a:rPr>
              <a:t>Arbitration</a:t>
            </a:r>
            <a:endParaRPr lang="en-US" sz="1000" dirty="0"/>
          </a:p>
        </p:txBody>
      </p:sp>
      <p:sp>
        <p:nvSpPr>
          <p:cNvPr id="10" name="Shape 8"/>
          <p:cNvSpPr/>
          <p:nvPr/>
        </p:nvSpPr>
        <p:spPr>
          <a:xfrm>
            <a:off x="6088712" y="5029200"/>
            <a:ext cx="1783080" cy="411480"/>
          </a:xfrm>
          <a:prstGeom prst="rect">
            <a:avLst/>
          </a:prstGeom>
          <a:solidFill>
            <a:srgbClr val="06182F"/>
          </a:solidFill>
          <a:ln w="12700">
            <a:solidFill>
              <a:srgbClr val="2C8C99"/>
            </a:solidFill>
            <a:prstDash val="solid"/>
          </a:ln>
        </p:spPr>
        <p:txBody>
          <a:bodyPr/>
          <a:lstStyle/>
          <a:p>
            <a:endParaRPr lang="en-EC"/>
          </a:p>
        </p:txBody>
      </p:sp>
      <p:sp>
        <p:nvSpPr>
          <p:cNvPr id="11" name="Text 9"/>
          <p:cNvSpPr/>
          <p:nvPr/>
        </p:nvSpPr>
        <p:spPr>
          <a:xfrm>
            <a:off x="6088712" y="5029200"/>
            <a:ext cx="1783080" cy="411480"/>
          </a:xfrm>
          <a:prstGeom prst="rect">
            <a:avLst/>
          </a:prstGeom>
          <a:noFill/>
          <a:ln/>
        </p:spPr>
        <p:txBody>
          <a:bodyPr wrap="square" lIns="0" tIns="0" rIns="0" bIns="0" rtlCol="0" anchor="ctr"/>
          <a:lstStyle/>
          <a:p>
            <a:pPr marL="0" indent="0" algn="ctr">
              <a:buNone/>
            </a:pPr>
            <a:r>
              <a:rPr lang="en-US" sz="1000" dirty="0">
                <a:solidFill>
                  <a:srgbClr val="B8C4D6"/>
                </a:solidFill>
                <a:latin typeface="Calibri" pitchFamily="34" charset="0"/>
                <a:ea typeface="Calibri" pitchFamily="34" charset="-122"/>
                <a:cs typeface="Calibri" pitchFamily="34" charset="-120"/>
              </a:rPr>
              <a:t>Himalaya</a:t>
            </a:r>
            <a:endParaRPr lang="en-US" sz="1000" dirty="0"/>
          </a:p>
        </p:txBody>
      </p:sp>
      <p:sp>
        <p:nvSpPr>
          <p:cNvPr id="12" name="Shape 10"/>
          <p:cNvSpPr/>
          <p:nvPr/>
        </p:nvSpPr>
        <p:spPr>
          <a:xfrm>
            <a:off x="7963232" y="5029200"/>
            <a:ext cx="1783080" cy="411480"/>
          </a:xfrm>
          <a:prstGeom prst="rect">
            <a:avLst/>
          </a:prstGeom>
          <a:solidFill>
            <a:srgbClr val="06182F"/>
          </a:solidFill>
          <a:ln w="12700">
            <a:solidFill>
              <a:srgbClr val="2C8C99"/>
            </a:solidFill>
            <a:prstDash val="solid"/>
          </a:ln>
        </p:spPr>
        <p:txBody>
          <a:bodyPr/>
          <a:lstStyle/>
          <a:p>
            <a:endParaRPr lang="en-EC"/>
          </a:p>
        </p:txBody>
      </p:sp>
      <p:sp>
        <p:nvSpPr>
          <p:cNvPr id="13" name="Text 11"/>
          <p:cNvSpPr/>
          <p:nvPr/>
        </p:nvSpPr>
        <p:spPr>
          <a:xfrm>
            <a:off x="7963232" y="5029200"/>
            <a:ext cx="1783080" cy="411480"/>
          </a:xfrm>
          <a:prstGeom prst="rect">
            <a:avLst/>
          </a:prstGeom>
          <a:noFill/>
          <a:ln/>
        </p:spPr>
        <p:txBody>
          <a:bodyPr wrap="square" lIns="0" tIns="0" rIns="0" bIns="0" rtlCol="0" anchor="ctr"/>
          <a:lstStyle/>
          <a:p>
            <a:pPr marL="0" indent="0" algn="ctr">
              <a:buNone/>
            </a:pPr>
            <a:r>
              <a:rPr lang="en-US" sz="1000" dirty="0">
                <a:solidFill>
                  <a:srgbClr val="B8C4D6"/>
                </a:solidFill>
                <a:latin typeface="Calibri" pitchFamily="34" charset="0"/>
                <a:ea typeface="Calibri" pitchFamily="34" charset="-122"/>
                <a:cs typeface="Calibri" pitchFamily="34" charset="-120"/>
              </a:rPr>
              <a:t>Deck cargo</a:t>
            </a:r>
            <a:endParaRPr lang="en-US" sz="1000" dirty="0"/>
          </a:p>
        </p:txBody>
      </p:sp>
      <p:sp>
        <p:nvSpPr>
          <p:cNvPr id="18" name="Text 16"/>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19" name="Text 17"/>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16</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640080"/>
            <a:ext cx="7315200" cy="274320"/>
          </a:xfrm>
          <a:prstGeom prst="rect">
            <a:avLst/>
          </a:prstGeom>
          <a:noFill/>
          <a:ln/>
        </p:spPr>
        <p:txBody>
          <a:bodyPr wrap="square" lIns="0" tIns="0" rIns="0" bIns="0" rtlCol="0" anchor="ctr"/>
          <a:lstStyle/>
          <a:p>
            <a:pPr marL="0" indent="0">
              <a:buNone/>
            </a:pPr>
            <a:r>
              <a:rPr lang="en-US" sz="1100" b="1" kern="0" spc="800" dirty="0">
                <a:solidFill>
                  <a:srgbClr val="D4A24C"/>
                </a:solidFill>
                <a:latin typeface="Calibri" pitchFamily="34" charset="0"/>
                <a:ea typeface="Calibri" pitchFamily="34" charset="-122"/>
                <a:cs typeface="Calibri" pitchFamily="34" charset="-120"/>
              </a:rPr>
              <a:t>CLOSING</a:t>
            </a:r>
            <a:endParaRPr lang="en-US" sz="1100" dirty="0"/>
          </a:p>
        </p:txBody>
      </p:sp>
      <p:sp>
        <p:nvSpPr>
          <p:cNvPr id="3" name="Shape 1"/>
          <p:cNvSpPr/>
          <p:nvPr/>
        </p:nvSpPr>
        <p:spPr>
          <a:xfrm>
            <a:off x="640080" y="1005840"/>
            <a:ext cx="548640" cy="36576"/>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40080" y="1554480"/>
            <a:ext cx="10972800" cy="2377440"/>
          </a:xfrm>
          <a:prstGeom prst="rect">
            <a:avLst/>
          </a:prstGeom>
          <a:noFill/>
          <a:ln/>
        </p:spPr>
        <p:txBody>
          <a:bodyPr wrap="square" lIns="0" tIns="0" rIns="0" bIns="0" rtlCol="0" anchor="t"/>
          <a:lstStyle/>
          <a:p>
            <a:pPr marL="0" indent="0" algn="l">
              <a:buNone/>
            </a:pPr>
            <a:r>
              <a:rPr lang="en-US" sz="4600" dirty="0">
                <a:solidFill>
                  <a:srgbClr val="FFFFFF"/>
                </a:solidFill>
                <a:latin typeface="Georgia" pitchFamily="34" charset="0"/>
                <a:ea typeface="Georgia" pitchFamily="34" charset="-122"/>
                <a:cs typeface="Georgia" pitchFamily="34" charset="-120"/>
              </a:rPr>
              <a:t>Ecuador will not offer this room </a:t>
            </a:r>
            <a:r>
              <a:rPr lang="en-US" sz="4600" i="1" dirty="0">
                <a:solidFill>
                  <a:srgbClr val="B8C4D6"/>
                </a:solidFill>
                <a:latin typeface="Georgia" pitchFamily="34" charset="0"/>
                <a:ea typeface="Georgia" pitchFamily="34" charset="-122"/>
                <a:cs typeface="Georgia" pitchFamily="34" charset="-120"/>
              </a:rPr>
              <a:t>new case law.</a:t>
            </a:r>
            <a:endParaRPr lang="en-US" sz="4600" dirty="0"/>
          </a:p>
          <a:p>
            <a:pPr marL="0" indent="0" algn="l">
              <a:buNone/>
            </a:pPr>
            <a:r>
              <a:rPr lang="en-US" sz="4600" dirty="0">
                <a:solidFill>
                  <a:srgbClr val="FFFFFF"/>
                </a:solidFill>
                <a:latin typeface="Georgia" pitchFamily="34" charset="0"/>
                <a:ea typeface="Georgia" pitchFamily="34" charset="-122"/>
                <a:cs typeface="Georgia" pitchFamily="34" charset="-120"/>
              </a:rPr>
              <a:t>It will offer </a:t>
            </a:r>
            <a:r>
              <a:rPr lang="en-US" sz="4600" b="1" dirty="0">
                <a:solidFill>
                  <a:srgbClr val="D4A24C"/>
                </a:solidFill>
                <a:latin typeface="Georgia" pitchFamily="34" charset="0"/>
                <a:ea typeface="Georgia" pitchFamily="34" charset="-122"/>
                <a:cs typeface="Georgia" pitchFamily="34" charset="-120"/>
              </a:rPr>
              <a:t>a transition laboratory.</a:t>
            </a:r>
            <a:endParaRPr lang="en-US" sz="4600" dirty="0"/>
          </a:p>
        </p:txBody>
      </p:sp>
      <p:sp>
        <p:nvSpPr>
          <p:cNvPr id="5" name="Text 3"/>
          <p:cNvSpPr/>
          <p:nvPr/>
        </p:nvSpPr>
        <p:spPr>
          <a:xfrm>
            <a:off x="640080" y="4206240"/>
            <a:ext cx="10515600" cy="1828800"/>
          </a:xfrm>
          <a:prstGeom prst="rect">
            <a:avLst/>
          </a:prstGeom>
          <a:noFill/>
          <a:ln/>
        </p:spPr>
        <p:txBody>
          <a:bodyPr wrap="square" lIns="0" tIns="0" rIns="0" bIns="0" rtlCol="0" anchor="t"/>
          <a:lstStyle/>
          <a:p>
            <a:pPr marL="0" indent="0" algn="l">
              <a:buNone/>
            </a:pPr>
            <a:r>
              <a:rPr lang="en-US" sz="1400" i="1" dirty="0">
                <a:solidFill>
                  <a:srgbClr val="B8C4D6"/>
                </a:solidFill>
                <a:latin typeface="Calibri" pitchFamily="34" charset="0"/>
                <a:ea typeface="Calibri" pitchFamily="34" charset="-122"/>
                <a:cs typeface="Calibri" pitchFamily="34" charset="-120"/>
              </a:rPr>
              <a:t>Hamburg will make legally visible — in a mature export economy, half a century late, in an ecosystem still wearing Hague-Visby paper — a category of claims that until now were processed as commercial, logistical or insurance issues. Temperature excursions. Commercial degradation short of physical loss. Missed market windows. Short delivery without total loss. From 1 August, they will be litigated as breaches of an international uniform regime.</a:t>
            </a:r>
            <a:endParaRPr lang="en-US" sz="1400" dirty="0"/>
          </a:p>
        </p:txBody>
      </p:sp>
      <p:sp>
        <p:nvSpPr>
          <p:cNvPr id="6" name="Text 4"/>
          <p:cNvSpPr/>
          <p:nvPr/>
        </p:nvSpPr>
        <p:spPr>
          <a:xfrm>
            <a:off x="640080" y="6126480"/>
            <a:ext cx="10972800" cy="365760"/>
          </a:xfrm>
          <a:prstGeom prst="rect">
            <a:avLst/>
          </a:prstGeom>
          <a:noFill/>
          <a:ln/>
        </p:spPr>
        <p:txBody>
          <a:bodyPr wrap="square" lIns="0" tIns="0" rIns="0" bIns="0" rtlCol="0" anchor="ctr"/>
          <a:lstStyle/>
          <a:p>
            <a:pPr marL="0" indent="0" algn="l">
              <a:buNone/>
            </a:pPr>
            <a:r>
              <a:rPr lang="en-US" sz="1400" i="1" dirty="0">
                <a:solidFill>
                  <a:srgbClr val="D4A24C"/>
                </a:solidFill>
                <a:latin typeface="Georgia" pitchFamily="34" charset="0"/>
                <a:ea typeface="Georgia" pitchFamily="34" charset="-122"/>
                <a:cs typeface="Georgia" pitchFamily="34" charset="-120"/>
              </a:rPr>
              <a:t>Worth watching for the next three years.</a:t>
            </a:r>
            <a:endParaRPr lang="en-US" sz="1400" dirty="0"/>
          </a:p>
        </p:txBody>
      </p:sp>
      <p:sp>
        <p:nvSpPr>
          <p:cNvPr id="7" name="Text 5"/>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8" name="Text 6"/>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18</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640080"/>
            <a:ext cx="3657600" cy="274320"/>
          </a:xfrm>
          <a:prstGeom prst="rect">
            <a:avLst/>
          </a:prstGeom>
          <a:noFill/>
          <a:ln/>
        </p:spPr>
        <p:txBody>
          <a:bodyPr wrap="square" lIns="0" tIns="0" rIns="0" bIns="0" rtlCol="0" anchor="ctr"/>
          <a:lstStyle/>
          <a:p>
            <a:pPr marL="0" indent="0">
              <a:buNone/>
            </a:pPr>
            <a:r>
              <a:rPr lang="en-US" sz="1100" b="1" kern="0" spc="800" dirty="0">
                <a:solidFill>
                  <a:srgbClr val="D4A24C"/>
                </a:solidFill>
                <a:latin typeface="Calibri" pitchFamily="34" charset="0"/>
                <a:ea typeface="Calibri" pitchFamily="34" charset="-122"/>
                <a:cs typeface="Calibri" pitchFamily="34" charset="-120"/>
              </a:rPr>
              <a:t>THESIS</a:t>
            </a:r>
            <a:endParaRPr lang="en-US" sz="1100" dirty="0"/>
          </a:p>
        </p:txBody>
      </p:sp>
      <p:sp>
        <p:nvSpPr>
          <p:cNvPr id="3" name="Shape 1"/>
          <p:cNvSpPr/>
          <p:nvPr/>
        </p:nvSpPr>
        <p:spPr>
          <a:xfrm>
            <a:off x="640080" y="1005840"/>
            <a:ext cx="548640" cy="36576"/>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40080" y="1554480"/>
            <a:ext cx="10972800" cy="2377440"/>
          </a:xfrm>
          <a:prstGeom prst="rect">
            <a:avLst/>
          </a:prstGeom>
          <a:noFill/>
          <a:ln/>
        </p:spPr>
        <p:txBody>
          <a:bodyPr wrap="square" lIns="0" tIns="0" rIns="0" bIns="0" rtlCol="0" anchor="t"/>
          <a:lstStyle/>
          <a:p>
            <a:pPr marL="0" indent="0" algn="l">
              <a:buNone/>
            </a:pPr>
            <a:r>
              <a:rPr lang="en-US" sz="4400" dirty="0">
                <a:solidFill>
                  <a:srgbClr val="FFFFFF"/>
                </a:solidFill>
                <a:latin typeface="Georgia" pitchFamily="34" charset="0"/>
                <a:ea typeface="Georgia" pitchFamily="34" charset="-122"/>
                <a:cs typeface="Georgia" pitchFamily="34" charset="-120"/>
              </a:rPr>
              <a:t>Ecuador will not contribute </a:t>
            </a:r>
            <a:r>
              <a:rPr lang="en-US" sz="4400" i="1" dirty="0">
                <a:solidFill>
                  <a:srgbClr val="E8C77E"/>
                </a:solidFill>
                <a:latin typeface="Georgia" pitchFamily="34" charset="0"/>
                <a:ea typeface="Georgia" pitchFamily="34" charset="-122"/>
                <a:cs typeface="Georgia" pitchFamily="34" charset="-120"/>
              </a:rPr>
              <a:t>new doctrine</a:t>
            </a:r>
            <a:r>
              <a:rPr lang="en-US" sz="4400" dirty="0">
                <a:solidFill>
                  <a:srgbClr val="FFFFFF"/>
                </a:solidFill>
                <a:latin typeface="Georgia" pitchFamily="34" charset="0"/>
                <a:ea typeface="Georgia" pitchFamily="34" charset="-122"/>
                <a:cs typeface="Georgia" pitchFamily="34" charset="-120"/>
              </a:rPr>
              <a:t> to this room.</a:t>
            </a:r>
            <a:endParaRPr lang="en-US" sz="4400" dirty="0"/>
          </a:p>
          <a:p>
            <a:pPr marL="0" indent="0" algn="l">
              <a:buNone/>
            </a:pPr>
            <a:r>
              <a:rPr lang="en-US" sz="4400" dirty="0">
                <a:solidFill>
                  <a:srgbClr val="FFFFFF"/>
                </a:solidFill>
                <a:latin typeface="Georgia" pitchFamily="34" charset="0"/>
                <a:ea typeface="Georgia" pitchFamily="34" charset="-122"/>
                <a:cs typeface="Georgia" pitchFamily="34" charset="-120"/>
              </a:rPr>
              <a:t>It will contribute </a:t>
            </a:r>
            <a:r>
              <a:rPr lang="en-US" sz="4400" b="1" dirty="0">
                <a:solidFill>
                  <a:srgbClr val="D4A24C"/>
                </a:solidFill>
                <a:latin typeface="Georgia" pitchFamily="34" charset="0"/>
                <a:ea typeface="Georgia" pitchFamily="34" charset="-122"/>
                <a:cs typeface="Georgia" pitchFamily="34" charset="-120"/>
              </a:rPr>
              <a:t>a transition.</a:t>
            </a:r>
            <a:endParaRPr lang="en-US" sz="4400" dirty="0"/>
          </a:p>
        </p:txBody>
      </p:sp>
      <p:sp>
        <p:nvSpPr>
          <p:cNvPr id="5" name="Text 3"/>
          <p:cNvSpPr/>
          <p:nvPr/>
        </p:nvSpPr>
        <p:spPr>
          <a:xfrm>
            <a:off x="640080" y="4572000"/>
            <a:ext cx="10515600" cy="1280160"/>
          </a:xfrm>
          <a:prstGeom prst="rect">
            <a:avLst/>
          </a:prstGeom>
          <a:noFill/>
          <a:ln/>
        </p:spPr>
        <p:txBody>
          <a:bodyPr wrap="square" lIns="0" tIns="0" rIns="0" bIns="0" rtlCol="0" anchor="t"/>
          <a:lstStyle/>
          <a:p>
            <a:pPr marL="0" indent="0" algn="l">
              <a:buNone/>
            </a:pPr>
            <a:r>
              <a:rPr lang="en-US" sz="1600" i="1" dirty="0">
                <a:solidFill>
                  <a:srgbClr val="B8C4D6"/>
                </a:solidFill>
                <a:latin typeface="Calibri" pitchFamily="34" charset="0"/>
                <a:ea typeface="Calibri" pitchFamily="34" charset="-122"/>
                <a:cs typeface="Calibri" pitchFamily="34" charset="-120"/>
              </a:rPr>
              <a:t>A natural experiment in how uniform maritime law is absorbed when accession comes late and alone — half a century after adoption, in a mature export economy still wearing Hague-Visby paper.</a:t>
            </a:r>
            <a:endParaRPr lang="en-US" sz="1600" dirty="0"/>
          </a:p>
        </p:txBody>
      </p:sp>
      <p:sp>
        <p:nvSpPr>
          <p:cNvPr id="6" name="Text 4"/>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7" name="Text 5"/>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0A2342"/>
        </a:solidFill>
        <a:effectLst/>
      </p:bgPr>
    </p:bg>
    <p:spTree>
      <p:nvGrpSpPr>
        <p:cNvPr id="1" name=""/>
        <p:cNvGrpSpPr/>
        <p:nvPr/>
      </p:nvGrpSpPr>
      <p:grpSpPr>
        <a:xfrm>
          <a:off x="0" y="0"/>
          <a:ext cx="0" cy="0"/>
          <a:chOff x="0" y="0"/>
          <a:chExt cx="0" cy="0"/>
        </a:xfrm>
      </p:grpSpPr>
      <p:sp>
        <p:nvSpPr>
          <p:cNvPr id="2" name="Shape 0"/>
          <p:cNvSpPr/>
          <p:nvPr/>
        </p:nvSpPr>
        <p:spPr>
          <a:xfrm>
            <a:off x="640080" y="3108960"/>
            <a:ext cx="1280160" cy="36576"/>
          </a:xfrm>
          <a:prstGeom prst="rect">
            <a:avLst/>
          </a:prstGeom>
          <a:solidFill>
            <a:srgbClr val="D4A24C"/>
          </a:solidFill>
          <a:ln w="12700">
            <a:solidFill>
              <a:srgbClr val="D4A24C"/>
            </a:solidFill>
            <a:prstDash val="solid"/>
          </a:ln>
        </p:spPr>
        <p:txBody>
          <a:bodyPr/>
          <a:lstStyle/>
          <a:p>
            <a:endParaRPr lang="en-EC"/>
          </a:p>
        </p:txBody>
      </p:sp>
      <p:sp>
        <p:nvSpPr>
          <p:cNvPr id="3" name="Text 1"/>
          <p:cNvSpPr/>
          <p:nvPr/>
        </p:nvSpPr>
        <p:spPr>
          <a:xfrm>
            <a:off x="548640" y="3246120"/>
            <a:ext cx="10972800" cy="1371600"/>
          </a:xfrm>
          <a:prstGeom prst="rect">
            <a:avLst/>
          </a:prstGeom>
          <a:noFill/>
          <a:ln/>
        </p:spPr>
        <p:txBody>
          <a:bodyPr wrap="square" lIns="0" tIns="0" rIns="0" bIns="0" rtlCol="0" anchor="t"/>
          <a:lstStyle/>
          <a:p>
            <a:pPr marL="0" indent="0" algn="l">
              <a:buNone/>
            </a:pPr>
            <a:r>
              <a:rPr lang="en-US" sz="9000" dirty="0">
                <a:solidFill>
                  <a:srgbClr val="FFFFFF"/>
                </a:solidFill>
                <a:latin typeface="Georgia" pitchFamily="34" charset="0"/>
                <a:ea typeface="Georgia" pitchFamily="34" charset="-122"/>
                <a:cs typeface="Georgia" pitchFamily="34" charset="-120"/>
              </a:rPr>
              <a:t>Thank you.</a:t>
            </a:r>
            <a:endParaRPr lang="en-US" sz="9000" dirty="0"/>
          </a:p>
        </p:txBody>
      </p:sp>
      <p:sp>
        <p:nvSpPr>
          <p:cNvPr id="4" name="Text 2"/>
          <p:cNvSpPr/>
          <p:nvPr/>
        </p:nvSpPr>
        <p:spPr>
          <a:xfrm>
            <a:off x="640080" y="4572000"/>
            <a:ext cx="10972800" cy="457200"/>
          </a:xfrm>
          <a:prstGeom prst="rect">
            <a:avLst/>
          </a:prstGeom>
          <a:noFill/>
          <a:ln/>
        </p:spPr>
        <p:txBody>
          <a:bodyPr wrap="square" lIns="0" tIns="0" rIns="0" bIns="0" rtlCol="0" anchor="ctr"/>
          <a:lstStyle/>
          <a:p>
            <a:pPr marL="0" indent="0" algn="l">
              <a:buNone/>
            </a:pPr>
            <a:r>
              <a:rPr lang="en-US" sz="1800" i="1" dirty="0">
                <a:solidFill>
                  <a:srgbClr val="E8C77E"/>
                </a:solidFill>
                <a:latin typeface="Georgia" pitchFamily="34" charset="0"/>
                <a:ea typeface="Georgia" pitchFamily="34" charset="-122"/>
                <a:cs typeface="Georgia" pitchFamily="34" charset="-120"/>
              </a:rPr>
              <a:t>Questions, discussion, dissent — welcome.</a:t>
            </a:r>
            <a:endParaRPr lang="en-US" sz="1800" dirty="0"/>
          </a:p>
        </p:txBody>
      </p:sp>
      <p:sp>
        <p:nvSpPr>
          <p:cNvPr id="5" name="Text 3"/>
          <p:cNvSpPr/>
          <p:nvPr/>
        </p:nvSpPr>
        <p:spPr>
          <a:xfrm>
            <a:off x="640080" y="5430741"/>
            <a:ext cx="10972800" cy="731520"/>
          </a:xfrm>
          <a:prstGeom prst="rect">
            <a:avLst/>
          </a:prstGeom>
          <a:noFill/>
          <a:ln/>
        </p:spPr>
        <p:txBody>
          <a:bodyPr wrap="square" lIns="0" tIns="0" rIns="0" bIns="0" rtlCol="0" anchor="t"/>
          <a:lstStyle/>
          <a:p>
            <a:pPr marL="0" indent="0" algn="l">
              <a:buNone/>
            </a:pPr>
            <a:r>
              <a:rPr lang="en-US" sz="3200" b="1" dirty="0">
                <a:solidFill>
                  <a:srgbClr val="FFFFFF"/>
                </a:solidFill>
                <a:latin typeface="Calibri" pitchFamily="34" charset="0"/>
                <a:ea typeface="Calibri" pitchFamily="34" charset="-122"/>
                <a:cs typeface="Calibri" pitchFamily="34" charset="-120"/>
              </a:rPr>
              <a:t>Javier Cardoso</a:t>
            </a:r>
            <a:endParaRPr lang="en-US" sz="3200" dirty="0"/>
          </a:p>
          <a:p>
            <a:pPr marL="0" indent="0" algn="l">
              <a:buNone/>
            </a:pPr>
            <a:r>
              <a:rPr lang="en-US" sz="3200" dirty="0">
                <a:solidFill>
                  <a:srgbClr val="8896A8"/>
                </a:solidFill>
                <a:latin typeface="Calibri" pitchFamily="34" charset="0"/>
                <a:ea typeface="Calibri" pitchFamily="34" charset="-122"/>
                <a:cs typeface="Calibri" pitchFamily="34" charset="-120"/>
              </a:rPr>
              <a:t>Comité Maritime International · 2026</a:t>
            </a:r>
            <a:endParaRPr lang="en-US" sz="3200" dirty="0"/>
          </a:p>
        </p:txBody>
      </p:sp>
      <p:pic>
        <p:nvPicPr>
          <p:cNvPr id="7" name="Picture 6">
            <a:extLst>
              <a:ext uri="{FF2B5EF4-FFF2-40B4-BE49-F238E27FC236}">
                <a16:creationId xmlns:a16="http://schemas.microsoft.com/office/drawing/2014/main" id="{6799FBCB-5F41-24C2-31CC-F1338003330C}"/>
              </a:ext>
            </a:extLst>
          </p:cNvPr>
          <p:cNvPicPr>
            <a:picLocks noChangeAspect="1"/>
          </p:cNvPicPr>
          <p:nvPr/>
        </p:nvPicPr>
        <p:blipFill>
          <a:blip r:embed="rId3"/>
          <a:stretch>
            <a:fillRect/>
          </a:stretch>
        </p:blipFill>
        <p:spPr>
          <a:xfrm>
            <a:off x="9947553" y="0"/>
            <a:ext cx="2244447" cy="8949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1280160"/>
            <a:ext cx="5486400" cy="3291840"/>
          </a:xfrm>
          <a:prstGeom prst="rect">
            <a:avLst/>
          </a:prstGeom>
          <a:noFill/>
          <a:ln/>
        </p:spPr>
        <p:txBody>
          <a:bodyPr wrap="square" lIns="0" tIns="0" rIns="0" bIns="0" rtlCol="0" anchor="t"/>
          <a:lstStyle/>
          <a:p>
            <a:pPr marL="0" indent="0" algn="l">
              <a:buNone/>
            </a:pPr>
            <a:r>
              <a:rPr lang="en-US" sz="28000" dirty="0">
                <a:solidFill>
                  <a:srgbClr val="D4A24C"/>
                </a:solidFill>
                <a:latin typeface="Georgia" pitchFamily="34" charset="0"/>
                <a:ea typeface="Georgia" pitchFamily="34" charset="-122"/>
                <a:cs typeface="Georgia" pitchFamily="34" charset="-120"/>
              </a:rPr>
              <a:t>01</a:t>
            </a:r>
            <a:endParaRPr lang="en-US" sz="28000" dirty="0"/>
          </a:p>
        </p:txBody>
      </p:sp>
      <p:sp>
        <p:nvSpPr>
          <p:cNvPr id="3" name="Shape 1"/>
          <p:cNvSpPr/>
          <p:nvPr/>
        </p:nvSpPr>
        <p:spPr>
          <a:xfrm>
            <a:off x="6400800" y="2743200"/>
            <a:ext cx="18288" cy="1371600"/>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675120" y="2651760"/>
            <a:ext cx="5029200" cy="1097280"/>
          </a:xfrm>
          <a:prstGeom prst="rect">
            <a:avLst/>
          </a:prstGeom>
          <a:noFill/>
          <a:ln/>
        </p:spPr>
        <p:txBody>
          <a:bodyPr wrap="square" lIns="0" tIns="0" rIns="0" bIns="0" rtlCol="0" anchor="t"/>
          <a:lstStyle/>
          <a:p>
            <a:pPr marL="0" indent="0" algn="l">
              <a:buNone/>
            </a:pPr>
            <a:r>
              <a:rPr lang="en-US" sz="3000" dirty="0">
                <a:solidFill>
                  <a:srgbClr val="FFFFFF"/>
                </a:solidFill>
                <a:latin typeface="Georgia" pitchFamily="34" charset="0"/>
                <a:ea typeface="Georgia" pitchFamily="34" charset="-122"/>
                <a:cs typeface="Georgia" pitchFamily="34" charset="-120"/>
              </a:rPr>
              <a:t>Ecuador’s late entry into the regime</a:t>
            </a:r>
            <a:endParaRPr lang="en-US" sz="3000" dirty="0"/>
          </a:p>
        </p:txBody>
      </p:sp>
      <p:sp>
        <p:nvSpPr>
          <p:cNvPr id="5" name="Text 3"/>
          <p:cNvSpPr/>
          <p:nvPr/>
        </p:nvSpPr>
        <p:spPr>
          <a:xfrm>
            <a:off x="6693408" y="3886200"/>
            <a:ext cx="5029200" cy="1371600"/>
          </a:xfrm>
          <a:prstGeom prst="rect">
            <a:avLst/>
          </a:prstGeom>
          <a:noFill/>
          <a:ln/>
        </p:spPr>
        <p:txBody>
          <a:bodyPr wrap="square" lIns="0" tIns="0" rIns="0" bIns="0" rtlCol="0" anchor="t"/>
          <a:lstStyle/>
          <a:p>
            <a:pPr marL="0" indent="0" algn="l">
              <a:buNone/>
            </a:pPr>
            <a:r>
              <a:rPr lang="en-US" sz="1400" i="1" dirty="0">
                <a:solidFill>
                  <a:srgbClr val="8896A8"/>
                </a:solidFill>
                <a:latin typeface="Calibri" pitchFamily="34" charset="0"/>
                <a:ea typeface="Calibri" pitchFamily="34" charset="-122"/>
                <a:cs typeface="Calibri" pitchFamily="34" charset="-120"/>
              </a:rPr>
              <a:t>Why a maritime, export-driven country is only now</a:t>
            </a:r>
            <a:endParaRPr lang="en-US" sz="1400" dirty="0"/>
          </a:p>
          <a:p>
            <a:pPr marL="0" indent="0" algn="l">
              <a:buNone/>
            </a:pPr>
            <a:r>
              <a:rPr lang="en-US" sz="1400" i="1" dirty="0">
                <a:solidFill>
                  <a:srgbClr val="8896A8"/>
                </a:solidFill>
                <a:latin typeface="Calibri" pitchFamily="34" charset="0"/>
                <a:ea typeface="Calibri" pitchFamily="34" charset="-122"/>
                <a:cs typeface="Calibri" pitchFamily="34" charset="-120"/>
              </a:rPr>
              <a:t>joining a Convention adopted half a century ago.</a:t>
            </a:r>
            <a:endParaRPr lang="en-US" sz="1400" dirty="0"/>
          </a:p>
        </p:txBody>
      </p:sp>
      <p:sp>
        <p:nvSpPr>
          <p:cNvPr id="6" name="Text 4"/>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7" name="Text 5"/>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A FORTY-EIGHT YEAR GAP</a:t>
            </a:r>
            <a:endParaRPr lang="en-US" sz="1000" dirty="0"/>
          </a:p>
        </p:txBody>
      </p:sp>
      <p:sp>
        <p:nvSpPr>
          <p:cNvPr id="3" name="Text 1"/>
          <p:cNvSpPr/>
          <p:nvPr/>
        </p:nvSpPr>
        <p:spPr>
          <a:xfrm>
            <a:off x="640080" y="822960"/>
            <a:ext cx="10972800" cy="640080"/>
          </a:xfrm>
          <a:prstGeom prst="rect">
            <a:avLst/>
          </a:prstGeom>
          <a:noFill/>
          <a:ln/>
        </p:spPr>
        <p:txBody>
          <a:bodyPr wrap="square" lIns="0" tIns="0" rIns="0" bIns="0" rtlCol="0" anchor="ctr"/>
          <a:lstStyle/>
          <a:p>
            <a:pPr marL="0" indent="0" algn="l">
              <a:buNone/>
            </a:pPr>
            <a:r>
              <a:rPr lang="en-US" sz="3000" dirty="0">
                <a:solidFill>
                  <a:srgbClr val="0A2342"/>
                </a:solidFill>
                <a:latin typeface="Georgia" pitchFamily="34" charset="0"/>
                <a:ea typeface="Georgia" pitchFamily="34" charset="-122"/>
                <a:cs typeface="Georgia" pitchFamily="34" charset="-120"/>
              </a:rPr>
              <a:t>From adoption to Ecuadorian entry into force</a:t>
            </a:r>
            <a:endParaRPr lang="en-US" sz="3000" dirty="0"/>
          </a:p>
        </p:txBody>
      </p:sp>
      <p:sp>
        <p:nvSpPr>
          <p:cNvPr id="4" name="Shape 2"/>
          <p:cNvSpPr/>
          <p:nvPr/>
        </p:nvSpPr>
        <p:spPr>
          <a:xfrm>
            <a:off x="914400" y="3840480"/>
            <a:ext cx="10332720" cy="22860"/>
          </a:xfrm>
          <a:prstGeom prst="rect">
            <a:avLst/>
          </a:prstGeom>
          <a:solidFill>
            <a:srgbClr val="D9DEE4"/>
          </a:solidFill>
          <a:ln w="12700">
            <a:solidFill>
              <a:srgbClr val="D9DEE4"/>
            </a:solidFill>
            <a:prstDash val="solid"/>
          </a:ln>
        </p:spPr>
        <p:txBody>
          <a:bodyPr/>
          <a:lstStyle/>
          <a:p>
            <a:endParaRPr lang="en-EC"/>
          </a:p>
        </p:txBody>
      </p:sp>
      <p:sp>
        <p:nvSpPr>
          <p:cNvPr id="5" name="Shape 3"/>
          <p:cNvSpPr/>
          <p:nvPr/>
        </p:nvSpPr>
        <p:spPr>
          <a:xfrm>
            <a:off x="731520" y="3657600"/>
            <a:ext cx="365760" cy="365760"/>
          </a:xfrm>
          <a:prstGeom prst="ellipse">
            <a:avLst/>
          </a:prstGeom>
          <a:solidFill>
            <a:srgbClr val="FFFFFF"/>
          </a:solidFill>
          <a:ln w="25400">
            <a:solidFill>
              <a:srgbClr val="0A2342"/>
            </a:solidFill>
            <a:prstDash val="solid"/>
          </a:ln>
        </p:spPr>
        <p:txBody>
          <a:bodyPr/>
          <a:lstStyle/>
          <a:p>
            <a:endParaRPr lang="en-EC"/>
          </a:p>
        </p:txBody>
      </p:sp>
      <p:sp>
        <p:nvSpPr>
          <p:cNvPr id="6" name="Shape 4"/>
          <p:cNvSpPr/>
          <p:nvPr/>
        </p:nvSpPr>
        <p:spPr>
          <a:xfrm>
            <a:off x="832104" y="3758184"/>
            <a:ext cx="164592" cy="164592"/>
          </a:xfrm>
          <a:prstGeom prst="ellipse">
            <a:avLst/>
          </a:prstGeom>
          <a:solidFill>
            <a:srgbClr val="2C8C99"/>
          </a:solidFill>
          <a:ln w="12700">
            <a:solidFill>
              <a:srgbClr val="2C8C99"/>
            </a:solidFill>
            <a:prstDash val="solid"/>
          </a:ln>
        </p:spPr>
        <p:txBody>
          <a:bodyPr/>
          <a:lstStyle/>
          <a:p>
            <a:endParaRPr lang="en-EC"/>
          </a:p>
        </p:txBody>
      </p:sp>
      <p:sp>
        <p:nvSpPr>
          <p:cNvPr id="7" name="Text 5"/>
          <p:cNvSpPr/>
          <p:nvPr/>
        </p:nvSpPr>
        <p:spPr>
          <a:xfrm>
            <a:off x="-365760" y="2971800"/>
            <a:ext cx="2560320" cy="365760"/>
          </a:xfrm>
          <a:prstGeom prst="rect">
            <a:avLst/>
          </a:prstGeom>
          <a:noFill/>
          <a:ln/>
        </p:spPr>
        <p:txBody>
          <a:bodyPr wrap="square" lIns="0" tIns="0" rIns="0" bIns="0" rtlCol="0" anchor="ctr"/>
          <a:lstStyle/>
          <a:p>
            <a:pPr marL="0" indent="0" algn="ctr">
              <a:buNone/>
            </a:pPr>
            <a:r>
              <a:rPr lang="en-US" sz="1400" b="1" dirty="0">
                <a:solidFill>
                  <a:srgbClr val="0A2342"/>
                </a:solidFill>
                <a:latin typeface="Georgia" pitchFamily="34" charset="0"/>
                <a:ea typeface="Georgia" pitchFamily="34" charset="-122"/>
                <a:cs typeface="Georgia" pitchFamily="34" charset="-120"/>
              </a:rPr>
              <a:t>1978</a:t>
            </a:r>
            <a:endParaRPr lang="en-US" sz="1400" dirty="0"/>
          </a:p>
        </p:txBody>
      </p:sp>
      <p:sp>
        <p:nvSpPr>
          <p:cNvPr id="8" name="Text 6"/>
          <p:cNvSpPr/>
          <p:nvPr/>
        </p:nvSpPr>
        <p:spPr>
          <a:xfrm>
            <a:off x="-365760" y="4160520"/>
            <a:ext cx="2560320" cy="914400"/>
          </a:xfrm>
          <a:prstGeom prst="rect">
            <a:avLst/>
          </a:prstGeom>
          <a:noFill/>
          <a:ln/>
        </p:spPr>
        <p:txBody>
          <a:bodyPr wrap="square" lIns="0" tIns="0" rIns="0" bIns="0" rtlCol="0" anchor="t"/>
          <a:lstStyle/>
          <a:p>
            <a:pPr marL="0" indent="0" algn="ctr">
              <a:buNone/>
            </a:pPr>
            <a:r>
              <a:rPr lang="en-US" sz="1200" dirty="0">
                <a:solidFill>
                  <a:srgbClr val="3A4654"/>
                </a:solidFill>
                <a:latin typeface="Calibri" pitchFamily="34" charset="0"/>
                <a:ea typeface="Calibri" pitchFamily="34" charset="-122"/>
                <a:cs typeface="Calibri" pitchFamily="34" charset="-120"/>
              </a:rPr>
              <a:t>Hamburg Rules</a:t>
            </a:r>
            <a:endParaRPr lang="en-US" sz="1200" dirty="0"/>
          </a:p>
          <a:p>
            <a:pPr marL="0" indent="0" algn="ctr">
              <a:buNone/>
            </a:pPr>
            <a:r>
              <a:rPr lang="en-US" sz="1200" dirty="0">
                <a:solidFill>
                  <a:srgbClr val="3A4654"/>
                </a:solidFill>
                <a:latin typeface="Calibri" pitchFamily="34" charset="0"/>
                <a:ea typeface="Calibri" pitchFamily="34" charset="-122"/>
                <a:cs typeface="Calibri" pitchFamily="34" charset="-120"/>
              </a:rPr>
              <a:t>adopted</a:t>
            </a:r>
            <a:endParaRPr lang="en-US" sz="1200" dirty="0"/>
          </a:p>
        </p:txBody>
      </p:sp>
      <p:sp>
        <p:nvSpPr>
          <p:cNvPr id="9" name="Shape 7"/>
          <p:cNvSpPr/>
          <p:nvPr/>
        </p:nvSpPr>
        <p:spPr>
          <a:xfrm>
            <a:off x="3931920" y="3657600"/>
            <a:ext cx="365760" cy="365760"/>
          </a:xfrm>
          <a:prstGeom prst="ellipse">
            <a:avLst/>
          </a:prstGeom>
          <a:solidFill>
            <a:srgbClr val="FFFFFF"/>
          </a:solidFill>
          <a:ln w="25400">
            <a:solidFill>
              <a:srgbClr val="0A2342"/>
            </a:solidFill>
            <a:prstDash val="solid"/>
          </a:ln>
        </p:spPr>
        <p:txBody>
          <a:bodyPr/>
          <a:lstStyle/>
          <a:p>
            <a:endParaRPr lang="en-EC"/>
          </a:p>
        </p:txBody>
      </p:sp>
      <p:sp>
        <p:nvSpPr>
          <p:cNvPr id="10" name="Shape 8"/>
          <p:cNvSpPr/>
          <p:nvPr/>
        </p:nvSpPr>
        <p:spPr>
          <a:xfrm>
            <a:off x="4032504" y="3758184"/>
            <a:ext cx="164592" cy="164592"/>
          </a:xfrm>
          <a:prstGeom prst="ellipse">
            <a:avLst/>
          </a:prstGeom>
          <a:solidFill>
            <a:srgbClr val="2C8C99"/>
          </a:solidFill>
          <a:ln w="12700">
            <a:solidFill>
              <a:srgbClr val="2C8C99"/>
            </a:solidFill>
            <a:prstDash val="solid"/>
          </a:ln>
        </p:spPr>
        <p:txBody>
          <a:bodyPr/>
          <a:lstStyle/>
          <a:p>
            <a:endParaRPr lang="en-EC"/>
          </a:p>
        </p:txBody>
      </p:sp>
      <p:sp>
        <p:nvSpPr>
          <p:cNvPr id="11" name="Text 9"/>
          <p:cNvSpPr/>
          <p:nvPr/>
        </p:nvSpPr>
        <p:spPr>
          <a:xfrm>
            <a:off x="2834640" y="2971800"/>
            <a:ext cx="2560320" cy="365760"/>
          </a:xfrm>
          <a:prstGeom prst="rect">
            <a:avLst/>
          </a:prstGeom>
          <a:noFill/>
          <a:ln/>
        </p:spPr>
        <p:txBody>
          <a:bodyPr wrap="square" lIns="0" tIns="0" rIns="0" bIns="0" rtlCol="0" anchor="ctr"/>
          <a:lstStyle/>
          <a:p>
            <a:pPr marL="0" indent="0" algn="ctr">
              <a:buNone/>
            </a:pPr>
            <a:r>
              <a:rPr lang="en-US" sz="1400" b="1" dirty="0">
                <a:solidFill>
                  <a:srgbClr val="0A2342"/>
                </a:solidFill>
                <a:latin typeface="Georgia" pitchFamily="34" charset="0"/>
                <a:ea typeface="Georgia" pitchFamily="34" charset="-122"/>
                <a:cs typeface="Georgia" pitchFamily="34" charset="-120"/>
              </a:rPr>
              <a:t>1992</a:t>
            </a:r>
            <a:endParaRPr lang="en-US" sz="1400" dirty="0"/>
          </a:p>
        </p:txBody>
      </p:sp>
      <p:sp>
        <p:nvSpPr>
          <p:cNvPr id="12" name="Text 10"/>
          <p:cNvSpPr/>
          <p:nvPr/>
        </p:nvSpPr>
        <p:spPr>
          <a:xfrm>
            <a:off x="2834640" y="4160520"/>
            <a:ext cx="2560320" cy="914400"/>
          </a:xfrm>
          <a:prstGeom prst="rect">
            <a:avLst/>
          </a:prstGeom>
          <a:noFill/>
          <a:ln/>
        </p:spPr>
        <p:txBody>
          <a:bodyPr wrap="square" lIns="0" tIns="0" rIns="0" bIns="0" rtlCol="0" anchor="t"/>
          <a:lstStyle/>
          <a:p>
            <a:pPr marL="0" indent="0" algn="ctr">
              <a:buNone/>
            </a:pPr>
            <a:r>
              <a:rPr lang="en-US" sz="1200" dirty="0">
                <a:solidFill>
                  <a:srgbClr val="3A4654"/>
                </a:solidFill>
                <a:latin typeface="Calibri" pitchFamily="34" charset="0"/>
                <a:ea typeface="Calibri" pitchFamily="34" charset="-122"/>
                <a:cs typeface="Calibri" pitchFamily="34" charset="-120"/>
              </a:rPr>
              <a:t>International</a:t>
            </a:r>
            <a:endParaRPr lang="en-US" sz="1200" dirty="0"/>
          </a:p>
          <a:p>
            <a:pPr marL="0" indent="0" algn="ctr">
              <a:buNone/>
            </a:pPr>
            <a:r>
              <a:rPr lang="en-US" sz="1200" dirty="0">
                <a:solidFill>
                  <a:srgbClr val="3A4654"/>
                </a:solidFill>
                <a:latin typeface="Calibri" pitchFamily="34" charset="0"/>
                <a:ea typeface="Calibri" pitchFamily="34" charset="-122"/>
                <a:cs typeface="Calibri" pitchFamily="34" charset="-120"/>
              </a:rPr>
              <a:t>entry into force</a:t>
            </a:r>
            <a:endParaRPr lang="en-US" sz="1200" dirty="0"/>
          </a:p>
        </p:txBody>
      </p:sp>
      <p:sp>
        <p:nvSpPr>
          <p:cNvPr id="13" name="Shape 11"/>
          <p:cNvSpPr/>
          <p:nvPr/>
        </p:nvSpPr>
        <p:spPr>
          <a:xfrm>
            <a:off x="7132320" y="3657600"/>
            <a:ext cx="365760" cy="365760"/>
          </a:xfrm>
          <a:prstGeom prst="ellipse">
            <a:avLst/>
          </a:prstGeom>
          <a:solidFill>
            <a:srgbClr val="FFFFFF"/>
          </a:solidFill>
          <a:ln w="25400">
            <a:solidFill>
              <a:srgbClr val="0A2342"/>
            </a:solidFill>
            <a:prstDash val="solid"/>
          </a:ln>
        </p:spPr>
        <p:txBody>
          <a:bodyPr/>
          <a:lstStyle/>
          <a:p>
            <a:endParaRPr lang="en-EC"/>
          </a:p>
        </p:txBody>
      </p:sp>
      <p:sp>
        <p:nvSpPr>
          <p:cNvPr id="14" name="Shape 12"/>
          <p:cNvSpPr/>
          <p:nvPr/>
        </p:nvSpPr>
        <p:spPr>
          <a:xfrm>
            <a:off x="7232904" y="3758184"/>
            <a:ext cx="164592" cy="164592"/>
          </a:xfrm>
          <a:prstGeom prst="ellipse">
            <a:avLst/>
          </a:prstGeom>
          <a:solidFill>
            <a:srgbClr val="2C8C99"/>
          </a:solidFill>
          <a:ln w="12700">
            <a:solidFill>
              <a:srgbClr val="2C8C99"/>
            </a:solidFill>
            <a:prstDash val="solid"/>
          </a:ln>
        </p:spPr>
        <p:txBody>
          <a:bodyPr/>
          <a:lstStyle/>
          <a:p>
            <a:endParaRPr lang="en-EC"/>
          </a:p>
        </p:txBody>
      </p:sp>
      <p:sp>
        <p:nvSpPr>
          <p:cNvPr id="15" name="Text 13"/>
          <p:cNvSpPr/>
          <p:nvPr/>
        </p:nvSpPr>
        <p:spPr>
          <a:xfrm>
            <a:off x="6035040" y="2971800"/>
            <a:ext cx="2560320" cy="365760"/>
          </a:xfrm>
          <a:prstGeom prst="rect">
            <a:avLst/>
          </a:prstGeom>
          <a:noFill/>
          <a:ln/>
        </p:spPr>
        <p:txBody>
          <a:bodyPr wrap="square" lIns="0" tIns="0" rIns="0" bIns="0" rtlCol="0" anchor="ctr"/>
          <a:lstStyle/>
          <a:p>
            <a:pPr marL="0" indent="0" algn="ctr">
              <a:buNone/>
            </a:pPr>
            <a:r>
              <a:rPr lang="en-US" sz="1400" b="1" dirty="0">
                <a:solidFill>
                  <a:srgbClr val="0A2342"/>
                </a:solidFill>
                <a:latin typeface="Georgia" pitchFamily="34" charset="0"/>
                <a:ea typeface="Georgia" pitchFamily="34" charset="-122"/>
                <a:cs typeface="Georgia" pitchFamily="34" charset="-120"/>
              </a:rPr>
              <a:t>31 JUL 2025</a:t>
            </a:r>
            <a:endParaRPr lang="en-US" sz="1400" dirty="0"/>
          </a:p>
        </p:txBody>
      </p:sp>
      <p:sp>
        <p:nvSpPr>
          <p:cNvPr id="16" name="Text 14"/>
          <p:cNvSpPr/>
          <p:nvPr/>
        </p:nvSpPr>
        <p:spPr>
          <a:xfrm>
            <a:off x="6035040" y="4160520"/>
            <a:ext cx="2560320" cy="914400"/>
          </a:xfrm>
          <a:prstGeom prst="rect">
            <a:avLst/>
          </a:prstGeom>
          <a:noFill/>
          <a:ln/>
        </p:spPr>
        <p:txBody>
          <a:bodyPr wrap="square" lIns="0" tIns="0" rIns="0" bIns="0" rtlCol="0" anchor="t"/>
          <a:lstStyle/>
          <a:p>
            <a:pPr marL="0" indent="0" algn="ctr">
              <a:buNone/>
            </a:pPr>
            <a:r>
              <a:rPr lang="en-US" sz="1200" dirty="0">
                <a:solidFill>
                  <a:srgbClr val="3A4654"/>
                </a:solidFill>
                <a:latin typeface="Calibri" pitchFamily="34" charset="0"/>
                <a:ea typeface="Calibri" pitchFamily="34" charset="-122"/>
                <a:cs typeface="Calibri" pitchFamily="34" charset="-120"/>
              </a:rPr>
              <a:t>Ecuador deposits</a:t>
            </a:r>
            <a:endParaRPr lang="en-US" sz="1200" dirty="0"/>
          </a:p>
          <a:p>
            <a:pPr marL="0" indent="0" algn="ctr">
              <a:buNone/>
            </a:pPr>
            <a:r>
              <a:rPr lang="en-US" sz="1200" dirty="0">
                <a:solidFill>
                  <a:srgbClr val="3A4654"/>
                </a:solidFill>
                <a:latin typeface="Calibri" pitchFamily="34" charset="0"/>
                <a:ea typeface="Calibri" pitchFamily="34" charset="-122"/>
                <a:cs typeface="Calibri" pitchFamily="34" charset="-120"/>
              </a:rPr>
              <a:t>instrument of accession</a:t>
            </a:r>
            <a:endParaRPr lang="en-US" sz="1200" dirty="0"/>
          </a:p>
        </p:txBody>
      </p:sp>
      <p:sp>
        <p:nvSpPr>
          <p:cNvPr id="17" name="Shape 15"/>
          <p:cNvSpPr/>
          <p:nvPr/>
        </p:nvSpPr>
        <p:spPr>
          <a:xfrm>
            <a:off x="10332720" y="3657600"/>
            <a:ext cx="365760" cy="365760"/>
          </a:xfrm>
          <a:prstGeom prst="ellipse">
            <a:avLst/>
          </a:prstGeom>
          <a:solidFill>
            <a:srgbClr val="FFFFFF"/>
          </a:solidFill>
          <a:ln w="25400">
            <a:solidFill>
              <a:srgbClr val="D4A24C"/>
            </a:solidFill>
            <a:prstDash val="solid"/>
          </a:ln>
        </p:spPr>
        <p:txBody>
          <a:bodyPr/>
          <a:lstStyle/>
          <a:p>
            <a:endParaRPr lang="en-EC"/>
          </a:p>
        </p:txBody>
      </p:sp>
      <p:sp>
        <p:nvSpPr>
          <p:cNvPr id="18" name="Shape 16"/>
          <p:cNvSpPr/>
          <p:nvPr/>
        </p:nvSpPr>
        <p:spPr>
          <a:xfrm>
            <a:off x="10433304" y="3758184"/>
            <a:ext cx="164592" cy="164592"/>
          </a:xfrm>
          <a:prstGeom prst="ellipse">
            <a:avLst/>
          </a:prstGeom>
          <a:solidFill>
            <a:srgbClr val="D4A24C"/>
          </a:solidFill>
          <a:ln w="12700">
            <a:solidFill>
              <a:srgbClr val="D4A24C"/>
            </a:solidFill>
            <a:prstDash val="solid"/>
          </a:ln>
        </p:spPr>
        <p:txBody>
          <a:bodyPr/>
          <a:lstStyle/>
          <a:p>
            <a:endParaRPr lang="en-EC"/>
          </a:p>
        </p:txBody>
      </p:sp>
      <p:sp>
        <p:nvSpPr>
          <p:cNvPr id="19" name="Text 17"/>
          <p:cNvSpPr/>
          <p:nvPr/>
        </p:nvSpPr>
        <p:spPr>
          <a:xfrm>
            <a:off x="9235440" y="2971800"/>
            <a:ext cx="2560320" cy="365760"/>
          </a:xfrm>
          <a:prstGeom prst="rect">
            <a:avLst/>
          </a:prstGeom>
          <a:noFill/>
          <a:ln/>
        </p:spPr>
        <p:txBody>
          <a:bodyPr wrap="square" lIns="0" tIns="0" rIns="0" bIns="0" rtlCol="0" anchor="ctr"/>
          <a:lstStyle/>
          <a:p>
            <a:pPr marL="0" indent="0" algn="ctr">
              <a:buNone/>
            </a:pPr>
            <a:r>
              <a:rPr lang="en-US" sz="1400" b="1" dirty="0">
                <a:solidFill>
                  <a:srgbClr val="D4A24C"/>
                </a:solidFill>
                <a:latin typeface="Georgia" pitchFamily="34" charset="0"/>
                <a:ea typeface="Georgia" pitchFamily="34" charset="-122"/>
                <a:cs typeface="Georgia" pitchFamily="34" charset="-120"/>
              </a:rPr>
              <a:t>1 AUG 2026</a:t>
            </a:r>
            <a:endParaRPr lang="en-US" sz="1400" dirty="0"/>
          </a:p>
        </p:txBody>
      </p:sp>
      <p:sp>
        <p:nvSpPr>
          <p:cNvPr id="20" name="Text 18"/>
          <p:cNvSpPr/>
          <p:nvPr/>
        </p:nvSpPr>
        <p:spPr>
          <a:xfrm>
            <a:off x="9235440" y="4160520"/>
            <a:ext cx="2560320" cy="914400"/>
          </a:xfrm>
          <a:prstGeom prst="rect">
            <a:avLst/>
          </a:prstGeom>
          <a:noFill/>
          <a:ln/>
        </p:spPr>
        <p:txBody>
          <a:bodyPr wrap="square" lIns="0" tIns="0" rIns="0" bIns="0" rtlCol="0" anchor="t"/>
          <a:lstStyle/>
          <a:p>
            <a:pPr marL="0" indent="0" algn="ctr">
              <a:buNone/>
            </a:pPr>
            <a:r>
              <a:rPr lang="en-US" sz="1200" dirty="0">
                <a:solidFill>
                  <a:srgbClr val="0A2342"/>
                </a:solidFill>
                <a:latin typeface="Calibri" pitchFamily="34" charset="0"/>
                <a:ea typeface="Calibri" pitchFamily="34" charset="-122"/>
                <a:cs typeface="Calibri" pitchFamily="34" charset="-120"/>
              </a:rPr>
              <a:t>Entry into force</a:t>
            </a:r>
            <a:endParaRPr lang="en-US" sz="1200" dirty="0"/>
          </a:p>
          <a:p>
            <a:pPr marL="0" indent="0" algn="ctr">
              <a:buNone/>
            </a:pPr>
            <a:r>
              <a:rPr lang="en-US" sz="1200" dirty="0">
                <a:solidFill>
                  <a:srgbClr val="0A2342"/>
                </a:solidFill>
                <a:latin typeface="Calibri" pitchFamily="34" charset="0"/>
                <a:ea typeface="Calibri" pitchFamily="34" charset="-122"/>
                <a:cs typeface="Calibri" pitchFamily="34" charset="-120"/>
              </a:rPr>
              <a:t>for Ecuador</a:t>
            </a:r>
            <a:endParaRPr lang="en-US" sz="1200" dirty="0"/>
          </a:p>
        </p:txBody>
      </p:sp>
      <p:sp>
        <p:nvSpPr>
          <p:cNvPr id="21" name="Text 19"/>
          <p:cNvSpPr/>
          <p:nvPr/>
        </p:nvSpPr>
        <p:spPr>
          <a:xfrm>
            <a:off x="640080" y="5852160"/>
            <a:ext cx="10972800" cy="457200"/>
          </a:xfrm>
          <a:prstGeom prst="rect">
            <a:avLst/>
          </a:prstGeom>
          <a:noFill/>
          <a:ln/>
        </p:spPr>
        <p:txBody>
          <a:bodyPr wrap="square" lIns="0" tIns="0" rIns="0" bIns="0" rtlCol="0" anchor="ctr"/>
          <a:lstStyle/>
          <a:p>
            <a:pPr marL="0" indent="0" algn="l">
              <a:buNone/>
            </a:pPr>
            <a:r>
              <a:rPr lang="en-US" sz="1400" i="1" dirty="0">
                <a:solidFill>
                  <a:srgbClr val="6B7280"/>
                </a:solidFill>
                <a:latin typeface="Calibri" pitchFamily="34" charset="0"/>
                <a:ea typeface="Calibri" pitchFamily="34" charset="-122"/>
                <a:cs typeface="Calibri" pitchFamily="34" charset="-120"/>
              </a:rPr>
              <a:t>48 years between adoption and accession — the gap, not the text of the Convention, is what makes the Ecuadorian case worth studying.</a:t>
            </a:r>
            <a:endParaRPr lang="en-US" sz="1400" dirty="0"/>
          </a:p>
        </p:txBody>
      </p:sp>
      <p:sp>
        <p:nvSpPr>
          <p:cNvPr id="22" name="Shape 20"/>
          <p:cNvSpPr/>
          <p:nvPr/>
        </p:nvSpPr>
        <p:spPr>
          <a:xfrm>
            <a:off x="640080" y="6309360"/>
            <a:ext cx="91440" cy="91440"/>
          </a:xfrm>
          <a:prstGeom prst="ellipse">
            <a:avLst/>
          </a:prstGeom>
          <a:solidFill>
            <a:srgbClr val="D4A24C"/>
          </a:solidFill>
          <a:ln w="12700">
            <a:solidFill>
              <a:srgbClr val="D4A24C"/>
            </a:solidFill>
            <a:prstDash val="solid"/>
          </a:ln>
        </p:spPr>
        <p:txBody>
          <a:bodyPr/>
          <a:lstStyle/>
          <a:p>
            <a:endParaRPr lang="en-EC"/>
          </a:p>
        </p:txBody>
      </p:sp>
      <p:sp>
        <p:nvSpPr>
          <p:cNvPr id="23" name="Shape 21"/>
          <p:cNvSpPr/>
          <p:nvPr/>
        </p:nvSpPr>
        <p:spPr>
          <a:xfrm>
            <a:off x="804672" y="6309360"/>
            <a:ext cx="91440" cy="91440"/>
          </a:xfrm>
          <a:prstGeom prst="ellipse">
            <a:avLst/>
          </a:prstGeom>
          <a:solidFill>
            <a:srgbClr val="D4A24C"/>
          </a:solidFill>
          <a:ln w="12700">
            <a:solidFill>
              <a:srgbClr val="D4A24C"/>
            </a:solidFill>
            <a:prstDash val="solid"/>
          </a:ln>
        </p:spPr>
        <p:txBody>
          <a:bodyPr/>
          <a:lstStyle/>
          <a:p>
            <a:endParaRPr lang="en-EC"/>
          </a:p>
        </p:txBody>
      </p:sp>
      <p:sp>
        <p:nvSpPr>
          <p:cNvPr id="24" name="Shape 22"/>
          <p:cNvSpPr/>
          <p:nvPr/>
        </p:nvSpPr>
        <p:spPr>
          <a:xfrm>
            <a:off x="969264" y="6309360"/>
            <a:ext cx="91440" cy="91440"/>
          </a:xfrm>
          <a:prstGeom prst="ellipse">
            <a:avLst/>
          </a:prstGeom>
          <a:solidFill>
            <a:srgbClr val="D4A24C"/>
          </a:solidFill>
          <a:ln w="12700">
            <a:solidFill>
              <a:srgbClr val="D4A24C"/>
            </a:solidFill>
            <a:prstDash val="solid"/>
          </a:ln>
        </p:spPr>
        <p:txBody>
          <a:bodyPr/>
          <a:lstStyle/>
          <a:p>
            <a:endParaRPr lang="en-EC"/>
          </a:p>
        </p:txBody>
      </p:sp>
      <p:sp>
        <p:nvSpPr>
          <p:cNvPr id="25" name="Text 23"/>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26" name="Text 24"/>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STATE OF THE CONVENTION</a:t>
            </a:r>
            <a:endParaRPr lang="en-US" sz="1000" dirty="0"/>
          </a:p>
        </p:txBody>
      </p:sp>
      <p:sp>
        <p:nvSpPr>
          <p:cNvPr id="3" name="Text 1"/>
          <p:cNvSpPr/>
          <p:nvPr/>
        </p:nvSpPr>
        <p:spPr>
          <a:xfrm>
            <a:off x="640080" y="822960"/>
            <a:ext cx="10972800" cy="640080"/>
          </a:xfrm>
          <a:prstGeom prst="rect">
            <a:avLst/>
          </a:prstGeom>
          <a:noFill/>
          <a:ln/>
        </p:spPr>
        <p:txBody>
          <a:bodyPr wrap="square" lIns="0" tIns="0" rIns="0" bIns="0" rtlCol="0" anchor="ctr"/>
          <a:lstStyle/>
          <a:p>
            <a:pPr marL="0" indent="0" algn="l">
              <a:buNone/>
            </a:pPr>
            <a:r>
              <a:rPr lang="en-US" sz="2600" dirty="0">
                <a:solidFill>
                  <a:srgbClr val="0A2342"/>
                </a:solidFill>
                <a:latin typeface="Georgia" pitchFamily="34" charset="0"/>
                <a:ea typeface="Georgia" pitchFamily="34" charset="-122"/>
                <a:cs typeface="Georgia" pitchFamily="34" charset="-120"/>
              </a:rPr>
              <a:t>Thirty-six States. None of the major flag or trading powers.</a:t>
            </a:r>
            <a:endParaRPr lang="en-US" sz="2600" dirty="0"/>
          </a:p>
        </p:txBody>
      </p:sp>
      <p:sp>
        <p:nvSpPr>
          <p:cNvPr id="5" name="Text 2"/>
          <p:cNvSpPr/>
          <p:nvPr/>
        </p:nvSpPr>
        <p:spPr>
          <a:xfrm>
            <a:off x="777240" y="5989320"/>
            <a:ext cx="1645920" cy="502920"/>
          </a:xfrm>
          <a:prstGeom prst="rect">
            <a:avLst/>
          </a:prstGeom>
          <a:noFill/>
          <a:ln/>
        </p:spPr>
        <p:txBody>
          <a:bodyPr wrap="square" lIns="0" tIns="0" rIns="0" bIns="0" rtlCol="0" anchor="ctr"/>
          <a:lstStyle/>
          <a:p>
            <a:pPr marL="0" indent="0" algn="l">
              <a:buNone/>
            </a:pPr>
            <a:r>
              <a:rPr lang="en-US" sz="2800" b="1" dirty="0">
                <a:solidFill>
                  <a:srgbClr val="0A2342"/>
                </a:solidFill>
                <a:latin typeface="Georgia" pitchFamily="34" charset="0"/>
                <a:ea typeface="Georgia" pitchFamily="34" charset="-122"/>
                <a:cs typeface="Georgia" pitchFamily="34" charset="-120"/>
              </a:rPr>
              <a:t>19</a:t>
            </a:r>
            <a:endParaRPr lang="en-US" sz="2800" dirty="0"/>
          </a:p>
        </p:txBody>
      </p:sp>
      <p:sp>
        <p:nvSpPr>
          <p:cNvPr id="6" name="Text 3"/>
          <p:cNvSpPr/>
          <p:nvPr/>
        </p:nvSpPr>
        <p:spPr>
          <a:xfrm>
            <a:off x="1508760" y="6035040"/>
            <a:ext cx="1645920" cy="274320"/>
          </a:xfrm>
          <a:prstGeom prst="rect">
            <a:avLst/>
          </a:prstGeom>
          <a:noFill/>
          <a:ln/>
        </p:spPr>
        <p:txBody>
          <a:bodyPr wrap="square" lIns="0" tIns="0" rIns="0" bIns="0" rtlCol="0" anchor="ctr"/>
          <a:lstStyle/>
          <a:p>
            <a:pPr marL="0" indent="0" algn="l">
              <a:buNone/>
            </a:pPr>
            <a:r>
              <a:rPr lang="en-US" sz="900" b="1" kern="0" spc="400" dirty="0">
                <a:solidFill>
                  <a:srgbClr val="2C8C99"/>
                </a:solidFill>
                <a:latin typeface="Calibri" pitchFamily="34" charset="0"/>
                <a:ea typeface="Calibri" pitchFamily="34" charset="-122"/>
                <a:cs typeface="Calibri" pitchFamily="34" charset="-120"/>
              </a:rPr>
              <a:t>AFRICA</a:t>
            </a:r>
            <a:endParaRPr lang="en-US" sz="900" dirty="0"/>
          </a:p>
        </p:txBody>
      </p:sp>
      <p:sp>
        <p:nvSpPr>
          <p:cNvPr id="7" name="Text 4"/>
          <p:cNvSpPr/>
          <p:nvPr/>
        </p:nvSpPr>
        <p:spPr>
          <a:xfrm>
            <a:off x="2651760" y="5989320"/>
            <a:ext cx="1645920" cy="502920"/>
          </a:xfrm>
          <a:prstGeom prst="rect">
            <a:avLst/>
          </a:prstGeom>
          <a:noFill/>
          <a:ln/>
        </p:spPr>
        <p:txBody>
          <a:bodyPr wrap="square" lIns="0" tIns="0" rIns="0" bIns="0" rtlCol="0" anchor="ctr"/>
          <a:lstStyle/>
          <a:p>
            <a:pPr marL="0" indent="0" algn="l">
              <a:buNone/>
            </a:pPr>
            <a:r>
              <a:rPr lang="en-US" sz="2800" b="1" dirty="0">
                <a:solidFill>
                  <a:srgbClr val="0A2342"/>
                </a:solidFill>
                <a:latin typeface="Georgia" pitchFamily="34" charset="0"/>
                <a:ea typeface="Georgia" pitchFamily="34" charset="-122"/>
                <a:cs typeface="Georgia" pitchFamily="34" charset="-120"/>
              </a:rPr>
              <a:t>6</a:t>
            </a:r>
            <a:endParaRPr lang="en-US" sz="2800" dirty="0"/>
          </a:p>
        </p:txBody>
      </p:sp>
      <p:sp>
        <p:nvSpPr>
          <p:cNvPr id="8" name="Text 5"/>
          <p:cNvSpPr/>
          <p:nvPr/>
        </p:nvSpPr>
        <p:spPr>
          <a:xfrm>
            <a:off x="3383280" y="6035040"/>
            <a:ext cx="1645920" cy="274320"/>
          </a:xfrm>
          <a:prstGeom prst="rect">
            <a:avLst/>
          </a:prstGeom>
          <a:noFill/>
          <a:ln/>
        </p:spPr>
        <p:txBody>
          <a:bodyPr wrap="square" lIns="0" tIns="0" rIns="0" bIns="0" rtlCol="0" anchor="ctr"/>
          <a:lstStyle/>
          <a:p>
            <a:pPr marL="0" indent="0" algn="l">
              <a:buNone/>
            </a:pPr>
            <a:r>
              <a:rPr lang="en-US" sz="900" b="1" kern="0" spc="400" dirty="0">
                <a:solidFill>
                  <a:srgbClr val="2C8C99"/>
                </a:solidFill>
                <a:latin typeface="Calibri" pitchFamily="34" charset="0"/>
                <a:ea typeface="Calibri" pitchFamily="34" charset="-122"/>
                <a:cs typeface="Calibri" pitchFamily="34" charset="-120"/>
              </a:rPr>
              <a:t>AMERICAS</a:t>
            </a:r>
            <a:endParaRPr lang="en-US" sz="900" dirty="0"/>
          </a:p>
        </p:txBody>
      </p:sp>
      <p:sp>
        <p:nvSpPr>
          <p:cNvPr id="9" name="Text 6"/>
          <p:cNvSpPr/>
          <p:nvPr/>
        </p:nvSpPr>
        <p:spPr>
          <a:xfrm>
            <a:off x="3383280" y="6281928"/>
            <a:ext cx="1645920" cy="228600"/>
          </a:xfrm>
          <a:prstGeom prst="rect">
            <a:avLst/>
          </a:prstGeom>
          <a:noFill/>
          <a:ln/>
        </p:spPr>
        <p:txBody>
          <a:bodyPr wrap="square" lIns="0" tIns="0" rIns="0" bIns="0" rtlCol="0" anchor="ctr"/>
          <a:lstStyle/>
          <a:p>
            <a:pPr marL="0" indent="0" algn="l">
              <a:buNone/>
            </a:pPr>
            <a:r>
              <a:rPr lang="en-US" sz="900" i="1" dirty="0">
                <a:solidFill>
                  <a:srgbClr val="D4A24C"/>
                </a:solidFill>
                <a:latin typeface="Calibri" pitchFamily="34" charset="0"/>
                <a:ea typeface="Calibri" pitchFamily="34" charset="-122"/>
                <a:cs typeface="Calibri" pitchFamily="34" charset="-120"/>
              </a:rPr>
              <a:t>+ Ecuador</a:t>
            </a:r>
            <a:endParaRPr lang="en-US" sz="900" dirty="0"/>
          </a:p>
        </p:txBody>
      </p:sp>
      <p:sp>
        <p:nvSpPr>
          <p:cNvPr id="10" name="Text 7"/>
          <p:cNvSpPr/>
          <p:nvPr/>
        </p:nvSpPr>
        <p:spPr>
          <a:xfrm>
            <a:off x="4526280" y="5989320"/>
            <a:ext cx="1645920" cy="502920"/>
          </a:xfrm>
          <a:prstGeom prst="rect">
            <a:avLst/>
          </a:prstGeom>
          <a:noFill/>
          <a:ln/>
        </p:spPr>
        <p:txBody>
          <a:bodyPr wrap="square" lIns="0" tIns="0" rIns="0" bIns="0" rtlCol="0" anchor="ctr"/>
          <a:lstStyle/>
          <a:p>
            <a:pPr marL="0" indent="0" algn="l">
              <a:buNone/>
            </a:pPr>
            <a:r>
              <a:rPr lang="en-US" sz="2800" b="1" dirty="0">
                <a:solidFill>
                  <a:srgbClr val="0A2342"/>
                </a:solidFill>
                <a:latin typeface="Georgia" pitchFamily="34" charset="0"/>
                <a:ea typeface="Georgia" pitchFamily="34" charset="-122"/>
                <a:cs typeface="Georgia" pitchFamily="34" charset="-120"/>
              </a:rPr>
              <a:t>6</a:t>
            </a:r>
            <a:endParaRPr lang="en-US" sz="2800" dirty="0"/>
          </a:p>
        </p:txBody>
      </p:sp>
      <p:sp>
        <p:nvSpPr>
          <p:cNvPr id="11" name="Text 8"/>
          <p:cNvSpPr/>
          <p:nvPr/>
        </p:nvSpPr>
        <p:spPr>
          <a:xfrm>
            <a:off x="5257800" y="6035040"/>
            <a:ext cx="1645920" cy="274320"/>
          </a:xfrm>
          <a:prstGeom prst="rect">
            <a:avLst/>
          </a:prstGeom>
          <a:noFill/>
          <a:ln/>
        </p:spPr>
        <p:txBody>
          <a:bodyPr wrap="square" lIns="0" tIns="0" rIns="0" bIns="0" rtlCol="0" anchor="ctr"/>
          <a:lstStyle/>
          <a:p>
            <a:pPr marL="0" indent="0" algn="l">
              <a:buNone/>
            </a:pPr>
            <a:r>
              <a:rPr lang="en-US" sz="900" b="1" kern="0" spc="400" dirty="0">
                <a:solidFill>
                  <a:srgbClr val="2C8C99"/>
                </a:solidFill>
                <a:latin typeface="Calibri" pitchFamily="34" charset="0"/>
                <a:ea typeface="Calibri" pitchFamily="34" charset="-122"/>
                <a:cs typeface="Calibri" pitchFamily="34" charset="-120"/>
              </a:rPr>
              <a:t>EUROPE</a:t>
            </a:r>
            <a:endParaRPr lang="en-US" sz="900" dirty="0"/>
          </a:p>
        </p:txBody>
      </p:sp>
      <p:sp>
        <p:nvSpPr>
          <p:cNvPr id="12" name="Text 9"/>
          <p:cNvSpPr/>
          <p:nvPr/>
        </p:nvSpPr>
        <p:spPr>
          <a:xfrm>
            <a:off x="6400800" y="5989320"/>
            <a:ext cx="1645920" cy="502920"/>
          </a:xfrm>
          <a:prstGeom prst="rect">
            <a:avLst/>
          </a:prstGeom>
          <a:noFill/>
          <a:ln/>
        </p:spPr>
        <p:txBody>
          <a:bodyPr wrap="square" lIns="0" tIns="0" rIns="0" bIns="0" rtlCol="0" anchor="ctr"/>
          <a:lstStyle/>
          <a:p>
            <a:pPr marL="0" indent="0" algn="l">
              <a:buNone/>
            </a:pPr>
            <a:r>
              <a:rPr lang="en-US" sz="2800" b="1" dirty="0">
                <a:solidFill>
                  <a:srgbClr val="0A2342"/>
                </a:solidFill>
                <a:latin typeface="Georgia" pitchFamily="34" charset="0"/>
                <a:ea typeface="Georgia" pitchFamily="34" charset="-122"/>
                <a:cs typeface="Georgia" pitchFamily="34" charset="-120"/>
              </a:rPr>
              <a:t>5</a:t>
            </a:r>
            <a:endParaRPr lang="en-US" sz="2800" dirty="0"/>
          </a:p>
        </p:txBody>
      </p:sp>
      <p:sp>
        <p:nvSpPr>
          <p:cNvPr id="13" name="Text 10"/>
          <p:cNvSpPr/>
          <p:nvPr/>
        </p:nvSpPr>
        <p:spPr>
          <a:xfrm>
            <a:off x="7132320" y="6035040"/>
            <a:ext cx="1645920" cy="274320"/>
          </a:xfrm>
          <a:prstGeom prst="rect">
            <a:avLst/>
          </a:prstGeom>
          <a:noFill/>
          <a:ln/>
        </p:spPr>
        <p:txBody>
          <a:bodyPr wrap="square" lIns="0" tIns="0" rIns="0" bIns="0" rtlCol="0" anchor="ctr"/>
          <a:lstStyle/>
          <a:p>
            <a:pPr marL="0" indent="0" algn="l">
              <a:buNone/>
            </a:pPr>
            <a:r>
              <a:rPr lang="en-US" sz="900" b="1" kern="0" spc="400" dirty="0">
                <a:solidFill>
                  <a:srgbClr val="2C8C99"/>
                </a:solidFill>
                <a:latin typeface="Calibri" pitchFamily="34" charset="0"/>
                <a:ea typeface="Calibri" pitchFamily="34" charset="-122"/>
                <a:cs typeface="Calibri" pitchFamily="34" charset="-120"/>
              </a:rPr>
              <a:t>ASIA</a:t>
            </a:r>
            <a:endParaRPr lang="en-US" sz="900" dirty="0"/>
          </a:p>
        </p:txBody>
      </p:sp>
      <p:sp>
        <p:nvSpPr>
          <p:cNvPr id="14" name="Text 11"/>
          <p:cNvSpPr/>
          <p:nvPr/>
        </p:nvSpPr>
        <p:spPr>
          <a:xfrm>
            <a:off x="8275320" y="5989320"/>
            <a:ext cx="1645920" cy="502920"/>
          </a:xfrm>
          <a:prstGeom prst="rect">
            <a:avLst/>
          </a:prstGeom>
          <a:noFill/>
          <a:ln/>
        </p:spPr>
        <p:txBody>
          <a:bodyPr wrap="square" lIns="0" tIns="0" rIns="0" bIns="0" rtlCol="0" anchor="ctr"/>
          <a:lstStyle/>
          <a:p>
            <a:pPr marL="0" indent="0" algn="l">
              <a:buNone/>
            </a:pPr>
            <a:r>
              <a:rPr lang="en-US" sz="2800" b="1" dirty="0">
                <a:solidFill>
                  <a:srgbClr val="D9DEE4"/>
                </a:solidFill>
                <a:latin typeface="Georgia" pitchFamily="34" charset="0"/>
                <a:ea typeface="Georgia" pitchFamily="34" charset="-122"/>
                <a:cs typeface="Georgia" pitchFamily="34" charset="-120"/>
              </a:rPr>
              <a:t>0</a:t>
            </a:r>
            <a:endParaRPr lang="en-US" sz="2800" dirty="0"/>
          </a:p>
        </p:txBody>
      </p:sp>
      <p:sp>
        <p:nvSpPr>
          <p:cNvPr id="15" name="Text 12"/>
          <p:cNvSpPr/>
          <p:nvPr/>
        </p:nvSpPr>
        <p:spPr>
          <a:xfrm>
            <a:off x="9006840" y="6035040"/>
            <a:ext cx="1645920" cy="274320"/>
          </a:xfrm>
          <a:prstGeom prst="rect">
            <a:avLst/>
          </a:prstGeom>
          <a:noFill/>
          <a:ln/>
        </p:spPr>
        <p:txBody>
          <a:bodyPr wrap="square" lIns="0" tIns="0" rIns="0" bIns="0" rtlCol="0" anchor="ctr"/>
          <a:lstStyle/>
          <a:p>
            <a:pPr marL="0" indent="0" algn="l">
              <a:buNone/>
            </a:pPr>
            <a:r>
              <a:rPr lang="en-US" sz="900" b="1" kern="0" spc="400" dirty="0">
                <a:solidFill>
                  <a:srgbClr val="6B7280"/>
                </a:solidFill>
                <a:latin typeface="Calibri" pitchFamily="34" charset="0"/>
                <a:ea typeface="Calibri" pitchFamily="34" charset="-122"/>
                <a:cs typeface="Calibri" pitchFamily="34" charset="-120"/>
              </a:rPr>
              <a:t>OCEANIA</a:t>
            </a:r>
            <a:endParaRPr lang="en-US" sz="900" dirty="0"/>
          </a:p>
        </p:txBody>
      </p:sp>
      <p:sp>
        <p:nvSpPr>
          <p:cNvPr id="16" name="Shape 13"/>
          <p:cNvSpPr/>
          <p:nvPr/>
        </p:nvSpPr>
        <p:spPr>
          <a:xfrm>
            <a:off x="9966960" y="6099048"/>
            <a:ext cx="146304" cy="146304"/>
          </a:xfrm>
          <a:prstGeom prst="ellipse">
            <a:avLst/>
          </a:prstGeom>
          <a:solidFill>
            <a:srgbClr val="2C8C99"/>
          </a:solidFill>
          <a:ln w="12700">
            <a:solidFill>
              <a:srgbClr val="2C8C99"/>
            </a:solidFill>
            <a:prstDash val="solid"/>
          </a:ln>
        </p:spPr>
        <p:txBody>
          <a:bodyPr/>
          <a:lstStyle/>
          <a:p>
            <a:endParaRPr lang="en-EC"/>
          </a:p>
        </p:txBody>
      </p:sp>
      <p:sp>
        <p:nvSpPr>
          <p:cNvPr id="17" name="Text 14"/>
          <p:cNvSpPr/>
          <p:nvPr/>
        </p:nvSpPr>
        <p:spPr>
          <a:xfrm>
            <a:off x="10195560" y="6035040"/>
            <a:ext cx="1828800" cy="274320"/>
          </a:xfrm>
          <a:prstGeom prst="rect">
            <a:avLst/>
          </a:prstGeom>
          <a:noFill/>
          <a:ln/>
        </p:spPr>
        <p:txBody>
          <a:bodyPr wrap="square" lIns="0" tIns="0" rIns="0" bIns="0" rtlCol="0" anchor="ctr"/>
          <a:lstStyle/>
          <a:p>
            <a:pPr marL="0" indent="0" algn="l">
              <a:buNone/>
            </a:pPr>
            <a:r>
              <a:rPr lang="en-US" sz="1000" dirty="0">
                <a:solidFill>
                  <a:srgbClr val="3A4654"/>
                </a:solidFill>
                <a:latin typeface="Calibri" pitchFamily="34" charset="0"/>
                <a:ea typeface="Calibri" pitchFamily="34" charset="-122"/>
                <a:cs typeface="Calibri" pitchFamily="34" charset="-120"/>
              </a:rPr>
              <a:t>35 States · ratified</a:t>
            </a:r>
            <a:endParaRPr lang="en-US" sz="1000" dirty="0"/>
          </a:p>
        </p:txBody>
      </p:sp>
      <p:sp>
        <p:nvSpPr>
          <p:cNvPr id="18" name="Shape 15"/>
          <p:cNvSpPr/>
          <p:nvPr/>
        </p:nvSpPr>
        <p:spPr>
          <a:xfrm>
            <a:off x="9966960" y="6400800"/>
            <a:ext cx="146304" cy="146304"/>
          </a:xfrm>
          <a:prstGeom prst="ellipse">
            <a:avLst/>
          </a:prstGeom>
          <a:solidFill>
            <a:srgbClr val="D4A24C"/>
          </a:solidFill>
          <a:ln w="12700">
            <a:solidFill>
              <a:srgbClr val="0A2342"/>
            </a:solidFill>
            <a:prstDash val="solid"/>
          </a:ln>
        </p:spPr>
        <p:txBody>
          <a:bodyPr/>
          <a:lstStyle/>
          <a:p>
            <a:endParaRPr lang="en-EC"/>
          </a:p>
        </p:txBody>
      </p:sp>
      <p:sp>
        <p:nvSpPr>
          <p:cNvPr id="19" name="Text 16"/>
          <p:cNvSpPr/>
          <p:nvPr/>
        </p:nvSpPr>
        <p:spPr>
          <a:xfrm>
            <a:off x="10195560" y="6336792"/>
            <a:ext cx="2011680" cy="274320"/>
          </a:xfrm>
          <a:prstGeom prst="rect">
            <a:avLst/>
          </a:prstGeom>
          <a:noFill/>
          <a:ln/>
        </p:spPr>
        <p:txBody>
          <a:bodyPr wrap="square" lIns="0" tIns="0" rIns="0" bIns="0" rtlCol="0" anchor="ctr"/>
          <a:lstStyle/>
          <a:p>
            <a:pPr marL="0" indent="0" algn="l">
              <a:buNone/>
            </a:pPr>
            <a:r>
              <a:rPr lang="en-US" sz="1000" dirty="0">
                <a:solidFill>
                  <a:srgbClr val="3A4654"/>
                </a:solidFill>
                <a:latin typeface="Calibri" pitchFamily="34" charset="0"/>
                <a:ea typeface="Calibri" pitchFamily="34" charset="-122"/>
                <a:cs typeface="Calibri" pitchFamily="34" charset="-120"/>
              </a:rPr>
              <a:t>Ecuador · in force 1 Aug 2026</a:t>
            </a:r>
            <a:endParaRPr lang="en-US" sz="1000" dirty="0"/>
          </a:p>
        </p:txBody>
      </p:sp>
      <p:sp>
        <p:nvSpPr>
          <p:cNvPr id="20" name="Text 17"/>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21" name="Text 18"/>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5</a:t>
            </a:r>
            <a:endParaRPr lang="en-US" sz="900" dirty="0"/>
          </a:p>
        </p:txBody>
      </p:sp>
      <p:pic>
        <p:nvPicPr>
          <p:cNvPr id="24" name="Picture 23">
            <a:extLst>
              <a:ext uri="{FF2B5EF4-FFF2-40B4-BE49-F238E27FC236}">
                <a16:creationId xmlns:a16="http://schemas.microsoft.com/office/drawing/2014/main" id="{84A0B67D-0F80-1131-4ED2-94758573B5D4}"/>
              </a:ext>
            </a:extLst>
          </p:cNvPr>
          <p:cNvPicPr>
            <a:picLocks noChangeAspect="1"/>
          </p:cNvPicPr>
          <p:nvPr/>
        </p:nvPicPr>
        <p:blipFill>
          <a:blip r:embed="rId3"/>
          <a:stretch>
            <a:fillRect/>
          </a:stretch>
        </p:blipFill>
        <p:spPr>
          <a:xfrm>
            <a:off x="1223010" y="1366017"/>
            <a:ext cx="9715500" cy="44861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210312"/>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WHY THE CASE MATTERS</a:t>
            </a:r>
            <a:endParaRPr lang="en-US" sz="1000" dirty="0"/>
          </a:p>
        </p:txBody>
      </p:sp>
      <p:sp>
        <p:nvSpPr>
          <p:cNvPr id="3" name="Text 1"/>
          <p:cNvSpPr/>
          <p:nvPr/>
        </p:nvSpPr>
        <p:spPr>
          <a:xfrm>
            <a:off x="640080" y="512064"/>
            <a:ext cx="10972800" cy="1280160"/>
          </a:xfrm>
          <a:prstGeom prst="rect">
            <a:avLst/>
          </a:prstGeom>
          <a:noFill/>
          <a:ln/>
        </p:spPr>
        <p:txBody>
          <a:bodyPr wrap="square" lIns="0" tIns="0" rIns="0" bIns="0" rtlCol="0" anchor="ctr"/>
          <a:lstStyle/>
          <a:p>
            <a:pPr marL="0" indent="0" algn="l">
              <a:buNone/>
            </a:pPr>
            <a:r>
              <a:rPr lang="en-US" sz="2800" dirty="0">
                <a:solidFill>
                  <a:srgbClr val="0A2342"/>
                </a:solidFill>
                <a:latin typeface="Georgia" pitchFamily="34" charset="0"/>
                <a:ea typeface="Georgia" pitchFamily="34" charset="-122"/>
                <a:cs typeface="Georgia" pitchFamily="34" charset="-120"/>
              </a:rPr>
              <a:t>A cargo interest, kept for half a century</a:t>
            </a:r>
            <a:endParaRPr lang="en-US" sz="2800" dirty="0"/>
          </a:p>
          <a:p>
            <a:pPr marL="0" indent="0" algn="l">
              <a:buNone/>
            </a:pPr>
            <a:r>
              <a:rPr lang="en-US" sz="2800" dirty="0">
                <a:solidFill>
                  <a:srgbClr val="0A2342"/>
                </a:solidFill>
                <a:latin typeface="Georgia" pitchFamily="34" charset="0"/>
                <a:ea typeface="Georgia" pitchFamily="34" charset="-122"/>
                <a:cs typeface="Georgia" pitchFamily="34" charset="-120"/>
              </a:rPr>
              <a:t>under a carrier-protective regime</a:t>
            </a:r>
            <a:endParaRPr lang="en-US" sz="2800" dirty="0"/>
          </a:p>
        </p:txBody>
      </p:sp>
      <p:sp>
        <p:nvSpPr>
          <p:cNvPr id="4" name="Shape 2"/>
          <p:cNvSpPr/>
          <p:nvPr/>
        </p:nvSpPr>
        <p:spPr>
          <a:xfrm>
            <a:off x="640080" y="2743200"/>
            <a:ext cx="3200400" cy="3017520"/>
          </a:xfrm>
          <a:prstGeom prst="rect">
            <a:avLst/>
          </a:prstGeom>
          <a:solidFill>
            <a:srgbClr val="F5F7FA"/>
          </a:solidFill>
          <a:ln w="12700">
            <a:solidFill>
              <a:srgbClr val="F5F7FA"/>
            </a:solidFill>
            <a:prstDash val="solid"/>
          </a:ln>
        </p:spPr>
        <p:txBody>
          <a:bodyPr/>
          <a:lstStyle/>
          <a:p>
            <a:endParaRPr lang="en-EC"/>
          </a:p>
        </p:txBody>
      </p:sp>
      <p:sp>
        <p:nvSpPr>
          <p:cNvPr id="5" name="Shape 3"/>
          <p:cNvSpPr/>
          <p:nvPr/>
        </p:nvSpPr>
        <p:spPr>
          <a:xfrm>
            <a:off x="640080" y="2743200"/>
            <a:ext cx="3200400" cy="54864"/>
          </a:xfrm>
          <a:prstGeom prst="rect">
            <a:avLst/>
          </a:prstGeom>
          <a:solidFill>
            <a:srgbClr val="D4A24C"/>
          </a:solidFill>
          <a:ln w="12700">
            <a:solidFill>
              <a:srgbClr val="D4A24C"/>
            </a:solidFill>
            <a:prstDash val="solid"/>
          </a:ln>
        </p:spPr>
        <p:txBody>
          <a:bodyPr/>
          <a:lstStyle/>
          <a:p>
            <a:endParaRPr lang="en-EC"/>
          </a:p>
        </p:txBody>
      </p:sp>
      <p:sp>
        <p:nvSpPr>
          <p:cNvPr id="6" name="Text 4"/>
          <p:cNvSpPr/>
          <p:nvPr/>
        </p:nvSpPr>
        <p:spPr>
          <a:xfrm>
            <a:off x="822960" y="2971800"/>
            <a:ext cx="2834640" cy="1371600"/>
          </a:xfrm>
          <a:prstGeom prst="rect">
            <a:avLst/>
          </a:prstGeom>
          <a:noFill/>
          <a:ln/>
        </p:spPr>
        <p:txBody>
          <a:bodyPr wrap="square" lIns="0" tIns="0" rIns="0" bIns="0" rtlCol="0" anchor="ctr"/>
          <a:lstStyle/>
          <a:p>
            <a:pPr marL="0" indent="0" algn="l">
              <a:buNone/>
            </a:pPr>
            <a:r>
              <a:rPr lang="en-US" sz="4200" b="1" dirty="0">
                <a:solidFill>
                  <a:srgbClr val="0A2342"/>
                </a:solidFill>
                <a:latin typeface="Georgia" pitchFamily="34" charset="0"/>
                <a:ea typeface="Georgia" pitchFamily="34" charset="-122"/>
                <a:cs typeface="Georgia" pitchFamily="34" charset="-120"/>
              </a:rPr>
              <a:t>7.47–8.4</a:t>
            </a:r>
            <a:endParaRPr lang="en-US" sz="4200" dirty="0"/>
          </a:p>
        </p:txBody>
      </p:sp>
      <p:sp>
        <p:nvSpPr>
          <p:cNvPr id="7" name="Text 5"/>
          <p:cNvSpPr/>
          <p:nvPr/>
        </p:nvSpPr>
        <p:spPr>
          <a:xfrm>
            <a:off x="822960" y="4434840"/>
            <a:ext cx="2834640" cy="274320"/>
          </a:xfrm>
          <a:prstGeom prst="rect">
            <a:avLst/>
          </a:prstGeom>
          <a:noFill/>
          <a:ln/>
        </p:spPr>
        <p:txBody>
          <a:bodyPr wrap="square" lIns="0" tIns="0" rIns="0" bIns="0" rtlCol="0" anchor="ctr"/>
          <a:lstStyle/>
          <a:p>
            <a:pPr marL="0" indent="0" algn="l">
              <a:buNone/>
            </a:pPr>
            <a:r>
              <a:rPr lang="en-US" sz="1100" b="1" kern="0" spc="400" dirty="0">
                <a:solidFill>
                  <a:srgbClr val="2C8C99"/>
                </a:solidFill>
                <a:latin typeface="Calibri" pitchFamily="34" charset="0"/>
                <a:ea typeface="Calibri" pitchFamily="34" charset="-122"/>
                <a:cs typeface="Calibri" pitchFamily="34" charset="-120"/>
              </a:rPr>
              <a:t>USD billion</a:t>
            </a:r>
            <a:endParaRPr lang="en-US" sz="1100" dirty="0"/>
          </a:p>
        </p:txBody>
      </p:sp>
      <p:sp>
        <p:nvSpPr>
          <p:cNvPr id="8" name="Text 6"/>
          <p:cNvSpPr/>
          <p:nvPr/>
        </p:nvSpPr>
        <p:spPr>
          <a:xfrm>
            <a:off x="822960" y="4754880"/>
            <a:ext cx="2834640" cy="457200"/>
          </a:xfrm>
          <a:prstGeom prst="rect">
            <a:avLst/>
          </a:prstGeom>
          <a:noFill/>
          <a:ln/>
        </p:spPr>
        <p:txBody>
          <a:bodyPr wrap="square" lIns="0" tIns="0" rIns="0" bIns="0" rtlCol="0" anchor="ctr"/>
          <a:lstStyle/>
          <a:p>
            <a:pPr marL="0" indent="0" algn="l">
              <a:buNone/>
            </a:pPr>
            <a:r>
              <a:rPr lang="en-US" sz="1800" dirty="0">
                <a:solidFill>
                  <a:srgbClr val="0A2342"/>
                </a:solidFill>
                <a:latin typeface="Georgia" pitchFamily="34" charset="0"/>
                <a:ea typeface="Georgia" pitchFamily="34" charset="-122"/>
                <a:cs typeface="Georgia" pitchFamily="34" charset="-120"/>
              </a:rPr>
              <a:t>Shrimp exports</a:t>
            </a:r>
            <a:endParaRPr lang="en-US" sz="1800" dirty="0"/>
          </a:p>
        </p:txBody>
      </p:sp>
      <p:sp>
        <p:nvSpPr>
          <p:cNvPr id="9" name="Text 7"/>
          <p:cNvSpPr/>
          <p:nvPr/>
        </p:nvSpPr>
        <p:spPr>
          <a:xfrm>
            <a:off x="822960" y="5394960"/>
            <a:ext cx="2834640" cy="274320"/>
          </a:xfrm>
          <a:prstGeom prst="rect">
            <a:avLst/>
          </a:prstGeom>
          <a:noFill/>
          <a:ln/>
        </p:spPr>
        <p:txBody>
          <a:bodyPr wrap="square" lIns="0" tIns="0" rIns="0" bIns="0" rtlCol="0" anchor="ctr"/>
          <a:lstStyle/>
          <a:p>
            <a:pPr marL="0" indent="0" algn="l">
              <a:buNone/>
            </a:pPr>
            <a:r>
              <a:rPr lang="en-US" sz="900" i="1" dirty="0">
                <a:solidFill>
                  <a:srgbClr val="6B7280"/>
                </a:solidFill>
                <a:latin typeface="Calibri" pitchFamily="34" charset="0"/>
                <a:ea typeface="Calibri" pitchFamily="34" charset="-122"/>
                <a:cs typeface="Calibri" pitchFamily="34" charset="-120"/>
              </a:rPr>
              <a:t>2025 · industry / Reuters</a:t>
            </a:r>
            <a:endParaRPr lang="en-US" sz="900" dirty="0"/>
          </a:p>
        </p:txBody>
      </p:sp>
      <p:sp>
        <p:nvSpPr>
          <p:cNvPr id="10" name="Shape 8"/>
          <p:cNvSpPr/>
          <p:nvPr/>
        </p:nvSpPr>
        <p:spPr>
          <a:xfrm>
            <a:off x="4572000" y="2743200"/>
            <a:ext cx="3200400" cy="3017520"/>
          </a:xfrm>
          <a:prstGeom prst="rect">
            <a:avLst/>
          </a:prstGeom>
          <a:solidFill>
            <a:srgbClr val="F5F7FA"/>
          </a:solidFill>
          <a:ln w="12700">
            <a:solidFill>
              <a:srgbClr val="F5F7FA"/>
            </a:solidFill>
            <a:prstDash val="solid"/>
          </a:ln>
        </p:spPr>
        <p:txBody>
          <a:bodyPr/>
          <a:lstStyle/>
          <a:p>
            <a:endParaRPr lang="en-EC"/>
          </a:p>
        </p:txBody>
      </p:sp>
      <p:sp>
        <p:nvSpPr>
          <p:cNvPr id="11" name="Shape 9"/>
          <p:cNvSpPr/>
          <p:nvPr/>
        </p:nvSpPr>
        <p:spPr>
          <a:xfrm>
            <a:off x="4572000" y="2743200"/>
            <a:ext cx="3200400" cy="54864"/>
          </a:xfrm>
          <a:prstGeom prst="rect">
            <a:avLst/>
          </a:prstGeom>
          <a:solidFill>
            <a:srgbClr val="D4A24C"/>
          </a:solidFill>
          <a:ln w="12700">
            <a:solidFill>
              <a:srgbClr val="D4A24C"/>
            </a:solidFill>
            <a:prstDash val="solid"/>
          </a:ln>
        </p:spPr>
        <p:txBody>
          <a:bodyPr/>
          <a:lstStyle/>
          <a:p>
            <a:endParaRPr lang="en-EC"/>
          </a:p>
        </p:txBody>
      </p:sp>
      <p:sp>
        <p:nvSpPr>
          <p:cNvPr id="12" name="Text 10"/>
          <p:cNvSpPr/>
          <p:nvPr/>
        </p:nvSpPr>
        <p:spPr>
          <a:xfrm>
            <a:off x="4754880" y="2971800"/>
            <a:ext cx="2834640" cy="1371600"/>
          </a:xfrm>
          <a:prstGeom prst="rect">
            <a:avLst/>
          </a:prstGeom>
          <a:noFill/>
          <a:ln/>
        </p:spPr>
        <p:txBody>
          <a:bodyPr wrap="square" lIns="0" tIns="0" rIns="0" bIns="0" rtlCol="0" anchor="ctr"/>
          <a:lstStyle/>
          <a:p>
            <a:pPr marL="0" indent="0" algn="l">
              <a:buNone/>
            </a:pPr>
            <a:r>
              <a:rPr lang="en-US" sz="5600" b="1" dirty="0">
                <a:solidFill>
                  <a:srgbClr val="0A2342"/>
                </a:solidFill>
                <a:latin typeface="Georgia" pitchFamily="34" charset="0"/>
                <a:ea typeface="Georgia" pitchFamily="34" charset="-122"/>
                <a:cs typeface="Georgia" pitchFamily="34" charset="-120"/>
              </a:rPr>
              <a:t>378.41</a:t>
            </a:r>
            <a:endParaRPr lang="en-US" sz="5600" dirty="0"/>
          </a:p>
        </p:txBody>
      </p:sp>
      <p:sp>
        <p:nvSpPr>
          <p:cNvPr id="13" name="Text 11"/>
          <p:cNvSpPr/>
          <p:nvPr/>
        </p:nvSpPr>
        <p:spPr>
          <a:xfrm>
            <a:off x="4754880" y="4434840"/>
            <a:ext cx="2834640" cy="274320"/>
          </a:xfrm>
          <a:prstGeom prst="rect">
            <a:avLst/>
          </a:prstGeom>
          <a:noFill/>
          <a:ln/>
        </p:spPr>
        <p:txBody>
          <a:bodyPr wrap="square" lIns="0" tIns="0" rIns="0" bIns="0" rtlCol="0" anchor="ctr"/>
          <a:lstStyle/>
          <a:p>
            <a:pPr marL="0" indent="0" algn="l">
              <a:buNone/>
            </a:pPr>
            <a:r>
              <a:rPr lang="en-US" sz="1100" b="1" kern="0" spc="400" dirty="0">
                <a:solidFill>
                  <a:srgbClr val="2C8C99"/>
                </a:solidFill>
                <a:latin typeface="Calibri" pitchFamily="34" charset="0"/>
                <a:ea typeface="Calibri" pitchFamily="34" charset="-122"/>
                <a:cs typeface="Calibri" pitchFamily="34" charset="-120"/>
              </a:rPr>
              <a:t>million boxes</a:t>
            </a:r>
            <a:endParaRPr lang="en-US" sz="1100" dirty="0"/>
          </a:p>
        </p:txBody>
      </p:sp>
      <p:sp>
        <p:nvSpPr>
          <p:cNvPr id="14" name="Text 12"/>
          <p:cNvSpPr/>
          <p:nvPr/>
        </p:nvSpPr>
        <p:spPr>
          <a:xfrm>
            <a:off x="4754880" y="4754880"/>
            <a:ext cx="2834640" cy="457200"/>
          </a:xfrm>
          <a:prstGeom prst="rect">
            <a:avLst/>
          </a:prstGeom>
          <a:noFill/>
          <a:ln/>
        </p:spPr>
        <p:txBody>
          <a:bodyPr wrap="square" lIns="0" tIns="0" rIns="0" bIns="0" rtlCol="0" anchor="ctr"/>
          <a:lstStyle/>
          <a:p>
            <a:pPr marL="0" indent="0" algn="l">
              <a:buNone/>
            </a:pPr>
            <a:r>
              <a:rPr lang="en-US" sz="1800" dirty="0">
                <a:solidFill>
                  <a:srgbClr val="0A2342"/>
                </a:solidFill>
                <a:latin typeface="Georgia" pitchFamily="34" charset="0"/>
                <a:ea typeface="Georgia" pitchFamily="34" charset="-122"/>
                <a:cs typeface="Georgia" pitchFamily="34" charset="-120"/>
              </a:rPr>
              <a:t>Banana exports</a:t>
            </a:r>
            <a:endParaRPr lang="en-US" sz="1800" dirty="0"/>
          </a:p>
        </p:txBody>
      </p:sp>
      <p:sp>
        <p:nvSpPr>
          <p:cNvPr id="15" name="Text 13"/>
          <p:cNvSpPr/>
          <p:nvPr/>
        </p:nvSpPr>
        <p:spPr>
          <a:xfrm>
            <a:off x="4754880" y="5394960"/>
            <a:ext cx="2834640" cy="274320"/>
          </a:xfrm>
          <a:prstGeom prst="rect">
            <a:avLst/>
          </a:prstGeom>
          <a:noFill/>
          <a:ln/>
        </p:spPr>
        <p:txBody>
          <a:bodyPr wrap="square" lIns="0" tIns="0" rIns="0" bIns="0" rtlCol="0" anchor="ctr"/>
          <a:lstStyle/>
          <a:p>
            <a:pPr marL="0" indent="0" algn="l">
              <a:buNone/>
            </a:pPr>
            <a:r>
              <a:rPr lang="en-US" sz="900" i="1" dirty="0">
                <a:solidFill>
                  <a:srgbClr val="6B7280"/>
                </a:solidFill>
                <a:latin typeface="Calibri" pitchFamily="34" charset="0"/>
                <a:ea typeface="Calibri" pitchFamily="34" charset="-122"/>
                <a:cs typeface="Calibri" pitchFamily="34" charset="-120"/>
              </a:rPr>
              <a:t>2025 · AEBE</a:t>
            </a:r>
            <a:endParaRPr lang="en-US" sz="900" dirty="0"/>
          </a:p>
        </p:txBody>
      </p:sp>
      <p:sp>
        <p:nvSpPr>
          <p:cNvPr id="16" name="Shape 14"/>
          <p:cNvSpPr/>
          <p:nvPr/>
        </p:nvSpPr>
        <p:spPr>
          <a:xfrm>
            <a:off x="8503920" y="2743200"/>
            <a:ext cx="3200400" cy="3017520"/>
          </a:xfrm>
          <a:prstGeom prst="rect">
            <a:avLst/>
          </a:prstGeom>
          <a:solidFill>
            <a:srgbClr val="F5F7FA"/>
          </a:solidFill>
          <a:ln w="12700">
            <a:solidFill>
              <a:srgbClr val="F5F7FA"/>
            </a:solidFill>
            <a:prstDash val="solid"/>
          </a:ln>
        </p:spPr>
        <p:txBody>
          <a:bodyPr/>
          <a:lstStyle/>
          <a:p>
            <a:endParaRPr lang="en-EC"/>
          </a:p>
        </p:txBody>
      </p:sp>
      <p:sp>
        <p:nvSpPr>
          <p:cNvPr id="17" name="Shape 15"/>
          <p:cNvSpPr/>
          <p:nvPr/>
        </p:nvSpPr>
        <p:spPr>
          <a:xfrm>
            <a:off x="8503920" y="2743200"/>
            <a:ext cx="3200400" cy="54864"/>
          </a:xfrm>
          <a:prstGeom prst="rect">
            <a:avLst/>
          </a:prstGeom>
          <a:solidFill>
            <a:srgbClr val="D4A24C"/>
          </a:solidFill>
          <a:ln w="12700">
            <a:solidFill>
              <a:srgbClr val="D4A24C"/>
            </a:solidFill>
            <a:prstDash val="solid"/>
          </a:ln>
        </p:spPr>
        <p:txBody>
          <a:bodyPr/>
          <a:lstStyle/>
          <a:p>
            <a:endParaRPr lang="en-EC"/>
          </a:p>
        </p:txBody>
      </p:sp>
      <p:sp>
        <p:nvSpPr>
          <p:cNvPr id="18" name="Text 16"/>
          <p:cNvSpPr/>
          <p:nvPr/>
        </p:nvSpPr>
        <p:spPr>
          <a:xfrm>
            <a:off x="8686800" y="2971800"/>
            <a:ext cx="2834640" cy="1371600"/>
          </a:xfrm>
          <a:prstGeom prst="rect">
            <a:avLst/>
          </a:prstGeom>
          <a:noFill/>
          <a:ln/>
        </p:spPr>
        <p:txBody>
          <a:bodyPr wrap="square" lIns="0" tIns="0" rIns="0" bIns="0" rtlCol="0" anchor="ctr"/>
          <a:lstStyle/>
          <a:p>
            <a:pPr marL="0" indent="0" algn="l">
              <a:buNone/>
            </a:pPr>
            <a:r>
              <a:rPr lang="en-US" sz="5600" b="1" dirty="0">
                <a:solidFill>
                  <a:srgbClr val="0A2342"/>
                </a:solidFill>
                <a:latin typeface="Georgia" pitchFamily="34" charset="0"/>
                <a:ea typeface="Georgia" pitchFamily="34" charset="-122"/>
                <a:cs typeface="Georgia" pitchFamily="34" charset="-120"/>
              </a:rPr>
              <a:t>3.93</a:t>
            </a:r>
            <a:endParaRPr lang="en-US" sz="5600" dirty="0"/>
          </a:p>
        </p:txBody>
      </p:sp>
      <p:sp>
        <p:nvSpPr>
          <p:cNvPr id="19" name="Text 17"/>
          <p:cNvSpPr/>
          <p:nvPr/>
        </p:nvSpPr>
        <p:spPr>
          <a:xfrm>
            <a:off x="8686800" y="4434840"/>
            <a:ext cx="2834640" cy="274320"/>
          </a:xfrm>
          <a:prstGeom prst="rect">
            <a:avLst/>
          </a:prstGeom>
          <a:noFill/>
          <a:ln/>
        </p:spPr>
        <p:txBody>
          <a:bodyPr wrap="square" lIns="0" tIns="0" rIns="0" bIns="0" rtlCol="0" anchor="ctr"/>
          <a:lstStyle/>
          <a:p>
            <a:pPr marL="0" indent="0" algn="l">
              <a:buNone/>
            </a:pPr>
            <a:r>
              <a:rPr lang="en-US" sz="1100" b="1" kern="0" spc="400" dirty="0">
                <a:solidFill>
                  <a:srgbClr val="2C8C99"/>
                </a:solidFill>
                <a:latin typeface="Calibri" pitchFamily="34" charset="0"/>
                <a:ea typeface="Calibri" pitchFamily="34" charset="-122"/>
                <a:cs typeface="Calibri" pitchFamily="34" charset="-120"/>
              </a:rPr>
              <a:t>USD billion</a:t>
            </a:r>
            <a:endParaRPr lang="en-US" sz="1100" dirty="0"/>
          </a:p>
        </p:txBody>
      </p:sp>
      <p:sp>
        <p:nvSpPr>
          <p:cNvPr id="20" name="Text 18"/>
          <p:cNvSpPr/>
          <p:nvPr/>
        </p:nvSpPr>
        <p:spPr>
          <a:xfrm>
            <a:off x="8686800" y="4754880"/>
            <a:ext cx="2834640" cy="457200"/>
          </a:xfrm>
          <a:prstGeom prst="rect">
            <a:avLst/>
          </a:prstGeom>
          <a:noFill/>
          <a:ln/>
        </p:spPr>
        <p:txBody>
          <a:bodyPr wrap="square" lIns="0" tIns="0" rIns="0" bIns="0" rtlCol="0" anchor="ctr"/>
          <a:lstStyle/>
          <a:p>
            <a:pPr marL="0" indent="0" algn="l">
              <a:buNone/>
            </a:pPr>
            <a:r>
              <a:rPr lang="en-US" sz="1800" dirty="0">
                <a:solidFill>
                  <a:srgbClr val="0A2342"/>
                </a:solidFill>
                <a:latin typeface="Georgia" pitchFamily="34" charset="0"/>
                <a:ea typeface="Georgia" pitchFamily="34" charset="-122"/>
                <a:cs typeface="Georgia" pitchFamily="34" charset="-120"/>
              </a:rPr>
              <a:t>Tuna &amp; fish exports</a:t>
            </a:r>
            <a:endParaRPr lang="en-US" sz="1800" dirty="0"/>
          </a:p>
        </p:txBody>
      </p:sp>
      <p:sp>
        <p:nvSpPr>
          <p:cNvPr id="21" name="Text 19"/>
          <p:cNvSpPr/>
          <p:nvPr/>
        </p:nvSpPr>
        <p:spPr>
          <a:xfrm>
            <a:off x="8686800" y="5394960"/>
            <a:ext cx="2834640" cy="274320"/>
          </a:xfrm>
          <a:prstGeom prst="rect">
            <a:avLst/>
          </a:prstGeom>
          <a:noFill/>
          <a:ln/>
        </p:spPr>
        <p:txBody>
          <a:bodyPr wrap="square" lIns="0" tIns="0" rIns="0" bIns="0" rtlCol="0" anchor="ctr"/>
          <a:lstStyle/>
          <a:p>
            <a:pPr marL="0" indent="0" algn="l">
              <a:buNone/>
            </a:pPr>
            <a:r>
              <a:rPr lang="en-US" sz="900" i="1" dirty="0">
                <a:solidFill>
                  <a:srgbClr val="6B7280"/>
                </a:solidFill>
                <a:latin typeface="Calibri" pitchFamily="34" charset="0"/>
                <a:ea typeface="Calibri" pitchFamily="34" charset="-122"/>
                <a:cs typeface="Calibri" pitchFamily="34" charset="-120"/>
              </a:rPr>
              <a:t>2025 · Central Bank</a:t>
            </a:r>
            <a:endParaRPr lang="en-US" sz="900" dirty="0"/>
          </a:p>
        </p:txBody>
      </p:sp>
      <p:sp>
        <p:nvSpPr>
          <p:cNvPr id="22" name="Text 20"/>
          <p:cNvSpPr/>
          <p:nvPr/>
        </p:nvSpPr>
        <p:spPr>
          <a:xfrm>
            <a:off x="640080" y="6035040"/>
            <a:ext cx="10972800" cy="365760"/>
          </a:xfrm>
          <a:prstGeom prst="rect">
            <a:avLst/>
          </a:prstGeom>
          <a:noFill/>
          <a:ln/>
        </p:spPr>
        <p:txBody>
          <a:bodyPr wrap="square" lIns="0" tIns="0" rIns="0" bIns="0" rtlCol="0" anchor="ctr"/>
          <a:lstStyle/>
          <a:p>
            <a:pPr marL="0" indent="0" algn="l">
              <a:buNone/>
            </a:pPr>
            <a:r>
              <a:rPr lang="en-US" sz="1300" i="1" dirty="0">
                <a:solidFill>
                  <a:srgbClr val="6B7280"/>
                </a:solidFill>
                <a:latin typeface="Calibri" pitchFamily="34" charset="0"/>
                <a:ea typeface="Calibri" pitchFamily="34" charset="-122"/>
                <a:cs typeface="Calibri" pitchFamily="34" charset="-120"/>
              </a:rPr>
              <a:t>Q4 2025 closed at a historic quarterly high for Ecuadorian non-petroleum exports.</a:t>
            </a:r>
            <a:endParaRPr lang="en-US" sz="1300" dirty="0"/>
          </a:p>
        </p:txBody>
      </p:sp>
      <p:sp>
        <p:nvSpPr>
          <p:cNvPr id="23" name="Text 21"/>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24" name="Text 22"/>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6</a:t>
            </a:r>
            <a:endParaRPr lang="en-US" sz="900" dirty="0"/>
          </a:p>
        </p:txBody>
      </p:sp>
      <p:pic>
        <p:nvPicPr>
          <p:cNvPr id="25" name="Graphic 25" descr="File:Bluefin-big.jpg - Wikimedia Commons"/>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9270365" y="1705514"/>
            <a:ext cx="1667510" cy="978092"/>
          </a:xfrm>
          <a:prstGeom prst="rect">
            <a:avLst/>
          </a:prstGeom>
        </p:spPr>
      </p:pic>
      <p:pic>
        <p:nvPicPr>
          <p:cNvPr id="27" name="Graphic 25" descr="Benefícios da Banana">
            <a:extLst>
              <a:ext uri="{FF2B5EF4-FFF2-40B4-BE49-F238E27FC236}">
                <a16:creationId xmlns:a16="http://schemas.microsoft.com/office/drawing/2014/main" id="{3403B75C-0F3F-205E-2F65-81322DE0378C}"/>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5440045" y="1943100"/>
            <a:ext cx="1372870" cy="695838"/>
          </a:xfrm>
          <a:prstGeom prst="rect">
            <a:avLst/>
          </a:prstGeom>
        </p:spPr>
      </p:pic>
      <p:pic>
        <p:nvPicPr>
          <p:cNvPr id="32" name="Graphic 25" descr="Beef Burger close Up (Flip 2019) - Creative Commons Bilder">
            <a:extLst>
              <a:ext uri="{FF2B5EF4-FFF2-40B4-BE49-F238E27FC236}">
                <a16:creationId xmlns:a16="http://schemas.microsoft.com/office/drawing/2014/main" id="{1483B161-D322-FCDF-65E4-84E6C5412F1A}"/>
              </a:ext>
            </a:extLst>
          </p:cNvPr>
          <p:cNvPicPr>
            <a:picLocks noChangeAspect="1"/>
          </p:cNvPicPr>
          <p:nvPr/>
        </p:nvPicPr>
        <p:blipFill>
          <a:blip r:embed="rId7">
            <a:extLst>
              <a:ext uri="{837473B0-CC2E-450A-ABE3-18F120FF3D39}">
                <a1611:picAttrSrcUrl xmlns:a1611="http://schemas.microsoft.com/office/drawing/2016/11/main" r:id="rId8"/>
              </a:ext>
            </a:extLst>
          </a:blip>
          <a:srcRect/>
          <a:stretch/>
        </p:blipFill>
        <p:spPr>
          <a:xfrm>
            <a:off x="1524000" y="1836126"/>
            <a:ext cx="1237903" cy="825672"/>
          </a:xfrm>
          <a:prstGeom prst="rect">
            <a:avLst/>
          </a:prstGeom>
        </p:spPr>
      </p:pic>
    </p:spTree>
    <p:extLst>
      <p:ext uri="{BB962C8B-B14F-4D97-AF65-F5344CB8AC3E}">
        <p14:creationId xmlns:p14="http://schemas.microsoft.com/office/powerpoint/2010/main" val="40056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THE ECUADORIAN PATH TO RATIFICATION</a:t>
            </a:r>
            <a:endParaRPr lang="en-US" sz="1000" dirty="0"/>
          </a:p>
        </p:txBody>
      </p:sp>
      <p:sp>
        <p:nvSpPr>
          <p:cNvPr id="3" name="Text 1"/>
          <p:cNvSpPr/>
          <p:nvPr/>
        </p:nvSpPr>
        <p:spPr>
          <a:xfrm>
            <a:off x="640080" y="822960"/>
            <a:ext cx="10972800" cy="1280160"/>
          </a:xfrm>
          <a:prstGeom prst="rect">
            <a:avLst/>
          </a:prstGeom>
          <a:noFill/>
          <a:ln/>
        </p:spPr>
        <p:txBody>
          <a:bodyPr wrap="square" lIns="0" tIns="0" rIns="0" bIns="0" rtlCol="0" anchor="ctr"/>
          <a:lstStyle/>
          <a:p>
            <a:pPr marL="0" indent="0" algn="l">
              <a:buNone/>
            </a:pPr>
            <a:r>
              <a:rPr lang="en-US" sz="2800" dirty="0">
                <a:solidFill>
                  <a:srgbClr val="0A2342"/>
                </a:solidFill>
                <a:latin typeface="Georgia" pitchFamily="34" charset="0"/>
                <a:ea typeface="Georgia" pitchFamily="34" charset="-122"/>
                <a:cs typeface="Georgia" pitchFamily="34" charset="-120"/>
              </a:rPr>
              <a:t>No reservations. No interpretive declarations.</a:t>
            </a:r>
            <a:endParaRPr lang="en-US" sz="2800" dirty="0"/>
          </a:p>
          <a:p>
            <a:pPr marL="0" indent="0" algn="l">
              <a:buNone/>
            </a:pPr>
            <a:r>
              <a:rPr lang="en-US" sz="2800" dirty="0">
                <a:solidFill>
                  <a:srgbClr val="0A2342"/>
                </a:solidFill>
                <a:latin typeface="Georgia" pitchFamily="34" charset="0"/>
                <a:ea typeface="Georgia" pitchFamily="34" charset="-122"/>
                <a:cs typeface="Georgia" pitchFamily="34" charset="-120"/>
              </a:rPr>
              <a:t>No accompanying domestic reform.</a:t>
            </a:r>
            <a:endParaRPr lang="en-US" sz="2800" dirty="0"/>
          </a:p>
        </p:txBody>
      </p:sp>
      <p:sp>
        <p:nvSpPr>
          <p:cNvPr id="4" name="Shape 2"/>
          <p:cNvSpPr/>
          <p:nvPr/>
        </p:nvSpPr>
        <p:spPr>
          <a:xfrm>
            <a:off x="640080" y="2743200"/>
            <a:ext cx="2606040" cy="3291840"/>
          </a:xfrm>
          <a:prstGeom prst="rect">
            <a:avLst/>
          </a:prstGeom>
          <a:solidFill>
            <a:srgbClr val="F5F7FA"/>
          </a:solidFill>
          <a:ln w="12700">
            <a:solidFill>
              <a:srgbClr val="F5F7FA"/>
            </a:solidFill>
            <a:prstDash val="solid"/>
          </a:ln>
        </p:spPr>
        <p:txBody>
          <a:bodyPr/>
          <a:lstStyle/>
          <a:p>
            <a:endParaRPr lang="en-EC"/>
          </a:p>
        </p:txBody>
      </p:sp>
      <p:sp>
        <p:nvSpPr>
          <p:cNvPr id="5" name="Shape 3"/>
          <p:cNvSpPr/>
          <p:nvPr/>
        </p:nvSpPr>
        <p:spPr>
          <a:xfrm>
            <a:off x="868680" y="2926080"/>
            <a:ext cx="502920" cy="502920"/>
          </a:xfrm>
          <a:prstGeom prst="ellipse">
            <a:avLst/>
          </a:prstGeom>
          <a:solidFill>
            <a:srgbClr val="D4A24C"/>
          </a:solidFill>
          <a:ln w="12700">
            <a:solidFill>
              <a:srgbClr val="D4A24C"/>
            </a:solidFill>
            <a:prstDash val="solid"/>
          </a:ln>
        </p:spPr>
        <p:txBody>
          <a:bodyPr/>
          <a:lstStyle/>
          <a:p>
            <a:endParaRPr lang="en-EC"/>
          </a:p>
        </p:txBody>
      </p:sp>
      <p:sp>
        <p:nvSpPr>
          <p:cNvPr id="6" name="Text 4"/>
          <p:cNvSpPr/>
          <p:nvPr/>
        </p:nvSpPr>
        <p:spPr>
          <a:xfrm>
            <a:off x="868680" y="2926080"/>
            <a:ext cx="502920" cy="502920"/>
          </a:xfrm>
          <a:prstGeom prst="rect">
            <a:avLst/>
          </a:prstGeom>
          <a:noFill/>
          <a:ln/>
        </p:spPr>
        <p:txBody>
          <a:bodyPr wrap="square" lIns="0" tIns="0" rIns="0" bIns="0" rtlCol="0" anchor="ctr"/>
          <a:lstStyle/>
          <a:p>
            <a:pPr marL="0" indent="0" algn="ctr">
              <a:buNone/>
            </a:pPr>
            <a:r>
              <a:rPr lang="en-US" sz="1800" b="1" dirty="0">
                <a:solidFill>
                  <a:srgbClr val="0A2342"/>
                </a:solidFill>
                <a:latin typeface="Georgia" pitchFamily="34" charset="0"/>
                <a:ea typeface="Georgia" pitchFamily="34" charset="-122"/>
                <a:cs typeface="Georgia" pitchFamily="34" charset="-120"/>
              </a:rPr>
              <a:t>1</a:t>
            </a:r>
            <a:endParaRPr lang="en-US" sz="1800" dirty="0"/>
          </a:p>
        </p:txBody>
      </p:sp>
      <p:sp>
        <p:nvSpPr>
          <p:cNvPr id="7" name="Text 5"/>
          <p:cNvSpPr/>
          <p:nvPr/>
        </p:nvSpPr>
        <p:spPr>
          <a:xfrm>
            <a:off x="868680" y="3657600"/>
            <a:ext cx="2148840" cy="274320"/>
          </a:xfrm>
          <a:prstGeom prst="rect">
            <a:avLst/>
          </a:prstGeom>
          <a:noFill/>
          <a:ln/>
        </p:spPr>
        <p:txBody>
          <a:bodyPr wrap="square" lIns="0" tIns="0" rIns="0" bIns="0" rtlCol="0" anchor="ctr"/>
          <a:lstStyle/>
          <a:p>
            <a:pPr marL="0" indent="0">
              <a:buNone/>
            </a:pPr>
            <a:r>
              <a:rPr lang="en-US" sz="1000" b="1" kern="0" spc="400" dirty="0">
                <a:solidFill>
                  <a:srgbClr val="2C8C99"/>
                </a:solidFill>
                <a:latin typeface="Calibri" pitchFamily="34" charset="0"/>
                <a:ea typeface="Calibri" pitchFamily="34" charset="-122"/>
                <a:cs typeface="Calibri" pitchFamily="34" charset="-120"/>
              </a:rPr>
              <a:t>8 May 2025</a:t>
            </a:r>
            <a:endParaRPr lang="en-US" sz="1000" dirty="0"/>
          </a:p>
        </p:txBody>
      </p:sp>
      <p:sp>
        <p:nvSpPr>
          <p:cNvPr id="8" name="Text 6"/>
          <p:cNvSpPr/>
          <p:nvPr/>
        </p:nvSpPr>
        <p:spPr>
          <a:xfrm>
            <a:off x="868680" y="3977640"/>
            <a:ext cx="2148840" cy="640080"/>
          </a:xfrm>
          <a:prstGeom prst="rect">
            <a:avLst/>
          </a:prstGeom>
          <a:noFill/>
          <a:ln/>
        </p:spPr>
        <p:txBody>
          <a:bodyPr wrap="square" lIns="0" tIns="0" rIns="0" bIns="0" rtlCol="0" anchor="t"/>
          <a:lstStyle/>
          <a:p>
            <a:pPr marL="0" indent="0" algn="l">
              <a:buNone/>
            </a:pPr>
            <a:r>
              <a:rPr lang="en-US" sz="1700" dirty="0">
                <a:solidFill>
                  <a:srgbClr val="0A2342"/>
                </a:solidFill>
                <a:latin typeface="Georgia" pitchFamily="34" charset="0"/>
                <a:ea typeface="Georgia" pitchFamily="34" charset="-122"/>
                <a:cs typeface="Georgia" pitchFamily="34" charset="-120"/>
              </a:rPr>
              <a:t>Constitutional Court</a:t>
            </a:r>
            <a:endParaRPr lang="en-US" sz="1700" dirty="0"/>
          </a:p>
        </p:txBody>
      </p:sp>
      <p:sp>
        <p:nvSpPr>
          <p:cNvPr id="9" name="Text 7"/>
          <p:cNvSpPr/>
          <p:nvPr/>
        </p:nvSpPr>
        <p:spPr>
          <a:xfrm>
            <a:off x="868680" y="4800600"/>
            <a:ext cx="2148840" cy="1188720"/>
          </a:xfrm>
          <a:prstGeom prst="rect">
            <a:avLst/>
          </a:prstGeom>
          <a:noFill/>
          <a:ln/>
        </p:spPr>
        <p:txBody>
          <a:bodyPr wrap="square" lIns="0" tIns="0" rIns="0" bIns="0" rtlCol="0" anchor="t"/>
          <a:lstStyle/>
          <a:p>
            <a:pPr marL="0" indent="0" algn="l">
              <a:buNone/>
            </a:pPr>
            <a:r>
              <a:rPr lang="en-US" sz="1100" dirty="0">
                <a:solidFill>
                  <a:srgbClr val="3A4654"/>
                </a:solidFill>
                <a:latin typeface="Calibri" pitchFamily="34" charset="0"/>
                <a:ea typeface="Calibri" pitchFamily="34" charset="-122"/>
                <a:cs typeface="Calibri" pitchFamily="34" charset="-120"/>
              </a:rPr>
              <a:t>Opinion 1-25-TI/25 declares</a:t>
            </a:r>
            <a:endParaRPr lang="en-US" sz="1100" dirty="0"/>
          </a:p>
          <a:p>
            <a:pPr marL="0" indent="0" algn="l">
              <a:buNone/>
            </a:pPr>
            <a:r>
              <a:rPr lang="en-US" sz="1100" dirty="0">
                <a:solidFill>
                  <a:srgbClr val="3A4654"/>
                </a:solidFill>
                <a:latin typeface="Calibri" pitchFamily="34" charset="0"/>
                <a:ea typeface="Calibri" pitchFamily="34" charset="-122"/>
                <a:cs typeface="Calibri" pitchFamily="34" charset="-120"/>
              </a:rPr>
              <a:t>no legislative approval required.</a:t>
            </a:r>
            <a:endParaRPr lang="en-US" sz="1100" dirty="0"/>
          </a:p>
        </p:txBody>
      </p:sp>
      <p:sp>
        <p:nvSpPr>
          <p:cNvPr id="10" name="Shape 8"/>
          <p:cNvSpPr/>
          <p:nvPr/>
        </p:nvSpPr>
        <p:spPr>
          <a:xfrm>
            <a:off x="3474720" y="2743200"/>
            <a:ext cx="2606040" cy="3291840"/>
          </a:xfrm>
          <a:prstGeom prst="rect">
            <a:avLst/>
          </a:prstGeom>
          <a:solidFill>
            <a:srgbClr val="F5F7FA"/>
          </a:solidFill>
          <a:ln w="12700">
            <a:solidFill>
              <a:srgbClr val="F5F7FA"/>
            </a:solidFill>
            <a:prstDash val="solid"/>
          </a:ln>
        </p:spPr>
        <p:txBody>
          <a:bodyPr/>
          <a:lstStyle/>
          <a:p>
            <a:endParaRPr lang="en-EC"/>
          </a:p>
        </p:txBody>
      </p:sp>
      <p:sp>
        <p:nvSpPr>
          <p:cNvPr id="11" name="Shape 9"/>
          <p:cNvSpPr/>
          <p:nvPr/>
        </p:nvSpPr>
        <p:spPr>
          <a:xfrm>
            <a:off x="3703320" y="2926080"/>
            <a:ext cx="502920" cy="502920"/>
          </a:xfrm>
          <a:prstGeom prst="ellipse">
            <a:avLst/>
          </a:prstGeom>
          <a:solidFill>
            <a:srgbClr val="D4A24C"/>
          </a:solidFill>
          <a:ln w="12700">
            <a:solidFill>
              <a:srgbClr val="D4A24C"/>
            </a:solidFill>
            <a:prstDash val="solid"/>
          </a:ln>
        </p:spPr>
        <p:txBody>
          <a:bodyPr/>
          <a:lstStyle/>
          <a:p>
            <a:endParaRPr lang="en-EC"/>
          </a:p>
        </p:txBody>
      </p:sp>
      <p:sp>
        <p:nvSpPr>
          <p:cNvPr id="12" name="Text 10"/>
          <p:cNvSpPr/>
          <p:nvPr/>
        </p:nvSpPr>
        <p:spPr>
          <a:xfrm>
            <a:off x="3703320" y="2926080"/>
            <a:ext cx="502920" cy="502920"/>
          </a:xfrm>
          <a:prstGeom prst="rect">
            <a:avLst/>
          </a:prstGeom>
          <a:noFill/>
          <a:ln/>
        </p:spPr>
        <p:txBody>
          <a:bodyPr wrap="square" lIns="0" tIns="0" rIns="0" bIns="0" rtlCol="0" anchor="ctr"/>
          <a:lstStyle/>
          <a:p>
            <a:pPr marL="0" indent="0" algn="ctr">
              <a:buNone/>
            </a:pPr>
            <a:r>
              <a:rPr lang="en-US" sz="1800" b="1" dirty="0">
                <a:solidFill>
                  <a:srgbClr val="0A2342"/>
                </a:solidFill>
                <a:latin typeface="Georgia" pitchFamily="34" charset="0"/>
                <a:ea typeface="Georgia" pitchFamily="34" charset="-122"/>
                <a:cs typeface="Georgia" pitchFamily="34" charset="-120"/>
              </a:rPr>
              <a:t>2</a:t>
            </a:r>
            <a:endParaRPr lang="en-US" sz="1800" dirty="0"/>
          </a:p>
        </p:txBody>
      </p:sp>
      <p:sp>
        <p:nvSpPr>
          <p:cNvPr id="13" name="Text 11"/>
          <p:cNvSpPr/>
          <p:nvPr/>
        </p:nvSpPr>
        <p:spPr>
          <a:xfrm>
            <a:off x="3703320" y="3657600"/>
            <a:ext cx="2148840" cy="274320"/>
          </a:xfrm>
          <a:prstGeom prst="rect">
            <a:avLst/>
          </a:prstGeom>
          <a:noFill/>
          <a:ln/>
        </p:spPr>
        <p:txBody>
          <a:bodyPr wrap="square" lIns="0" tIns="0" rIns="0" bIns="0" rtlCol="0" anchor="ctr"/>
          <a:lstStyle/>
          <a:p>
            <a:pPr marL="0" indent="0">
              <a:buNone/>
            </a:pPr>
            <a:r>
              <a:rPr lang="en-US" sz="1000" b="1" kern="0" spc="400" dirty="0">
                <a:solidFill>
                  <a:srgbClr val="2C8C99"/>
                </a:solidFill>
                <a:latin typeface="Calibri" pitchFamily="34" charset="0"/>
                <a:ea typeface="Calibri" pitchFamily="34" charset="-122"/>
                <a:cs typeface="Calibri" pitchFamily="34" charset="-120"/>
              </a:rPr>
              <a:t>7 July 2025</a:t>
            </a:r>
            <a:endParaRPr lang="en-US" sz="1000" dirty="0"/>
          </a:p>
        </p:txBody>
      </p:sp>
      <p:sp>
        <p:nvSpPr>
          <p:cNvPr id="14" name="Text 12"/>
          <p:cNvSpPr/>
          <p:nvPr/>
        </p:nvSpPr>
        <p:spPr>
          <a:xfrm>
            <a:off x="3703320" y="3977640"/>
            <a:ext cx="2148840" cy="640080"/>
          </a:xfrm>
          <a:prstGeom prst="rect">
            <a:avLst/>
          </a:prstGeom>
          <a:noFill/>
          <a:ln/>
        </p:spPr>
        <p:txBody>
          <a:bodyPr wrap="square" lIns="0" tIns="0" rIns="0" bIns="0" rtlCol="0" anchor="t"/>
          <a:lstStyle/>
          <a:p>
            <a:pPr marL="0" indent="0" algn="l">
              <a:buNone/>
            </a:pPr>
            <a:r>
              <a:rPr lang="en-US" sz="1700" dirty="0">
                <a:solidFill>
                  <a:srgbClr val="0A2342"/>
                </a:solidFill>
                <a:latin typeface="Georgia" pitchFamily="34" charset="0"/>
                <a:ea typeface="Georgia" pitchFamily="34" charset="-122"/>
                <a:cs typeface="Georgia" pitchFamily="34" charset="-120"/>
              </a:rPr>
              <a:t>Executive Decree 47</a:t>
            </a:r>
            <a:endParaRPr lang="en-US" sz="1700" dirty="0"/>
          </a:p>
        </p:txBody>
      </p:sp>
      <p:sp>
        <p:nvSpPr>
          <p:cNvPr id="15" name="Text 13"/>
          <p:cNvSpPr/>
          <p:nvPr/>
        </p:nvSpPr>
        <p:spPr>
          <a:xfrm>
            <a:off x="3703320" y="4800600"/>
            <a:ext cx="2148840" cy="1188720"/>
          </a:xfrm>
          <a:prstGeom prst="rect">
            <a:avLst/>
          </a:prstGeom>
          <a:noFill/>
          <a:ln/>
        </p:spPr>
        <p:txBody>
          <a:bodyPr wrap="square" lIns="0" tIns="0" rIns="0" bIns="0" rtlCol="0" anchor="t"/>
          <a:lstStyle/>
          <a:p>
            <a:pPr marL="0" indent="0" algn="l">
              <a:buNone/>
            </a:pPr>
            <a:r>
              <a:rPr lang="en-US" sz="1100" dirty="0">
                <a:solidFill>
                  <a:srgbClr val="3A4654"/>
                </a:solidFill>
                <a:latin typeface="Calibri" pitchFamily="34" charset="0"/>
                <a:ea typeface="Calibri" pitchFamily="34" charset="-122"/>
                <a:cs typeface="Calibri" pitchFamily="34" charset="-120"/>
              </a:rPr>
              <a:t>Signed by President Noboa,</a:t>
            </a:r>
            <a:endParaRPr lang="en-US" sz="1100" dirty="0"/>
          </a:p>
          <a:p>
            <a:pPr marL="0" indent="0" algn="l">
              <a:buNone/>
            </a:pPr>
            <a:r>
              <a:rPr lang="en-US" sz="1100" dirty="0">
                <a:solidFill>
                  <a:srgbClr val="3A4654"/>
                </a:solidFill>
                <a:latin typeface="Calibri" pitchFamily="34" charset="0"/>
                <a:ea typeface="Calibri" pitchFamily="34" charset="-122"/>
                <a:cs typeface="Calibri" pitchFamily="34" charset="-120"/>
              </a:rPr>
              <a:t>ratifying the Convention.</a:t>
            </a:r>
            <a:endParaRPr lang="en-US" sz="1100" dirty="0"/>
          </a:p>
        </p:txBody>
      </p:sp>
      <p:sp>
        <p:nvSpPr>
          <p:cNvPr id="16" name="Shape 14"/>
          <p:cNvSpPr/>
          <p:nvPr/>
        </p:nvSpPr>
        <p:spPr>
          <a:xfrm>
            <a:off x="6309360" y="2743200"/>
            <a:ext cx="2606040" cy="3291840"/>
          </a:xfrm>
          <a:prstGeom prst="rect">
            <a:avLst/>
          </a:prstGeom>
          <a:solidFill>
            <a:srgbClr val="F5F7FA"/>
          </a:solidFill>
          <a:ln w="12700">
            <a:solidFill>
              <a:srgbClr val="F5F7FA"/>
            </a:solidFill>
            <a:prstDash val="solid"/>
          </a:ln>
        </p:spPr>
        <p:txBody>
          <a:bodyPr/>
          <a:lstStyle/>
          <a:p>
            <a:endParaRPr lang="en-EC"/>
          </a:p>
        </p:txBody>
      </p:sp>
      <p:sp>
        <p:nvSpPr>
          <p:cNvPr id="17" name="Shape 15"/>
          <p:cNvSpPr/>
          <p:nvPr/>
        </p:nvSpPr>
        <p:spPr>
          <a:xfrm>
            <a:off x="6537960" y="2926080"/>
            <a:ext cx="502920" cy="502920"/>
          </a:xfrm>
          <a:prstGeom prst="ellipse">
            <a:avLst/>
          </a:prstGeom>
          <a:solidFill>
            <a:srgbClr val="D4A24C"/>
          </a:solidFill>
          <a:ln w="12700">
            <a:solidFill>
              <a:srgbClr val="D4A24C"/>
            </a:solidFill>
            <a:prstDash val="solid"/>
          </a:ln>
        </p:spPr>
        <p:txBody>
          <a:bodyPr/>
          <a:lstStyle/>
          <a:p>
            <a:endParaRPr lang="en-EC"/>
          </a:p>
        </p:txBody>
      </p:sp>
      <p:sp>
        <p:nvSpPr>
          <p:cNvPr id="18" name="Text 16"/>
          <p:cNvSpPr/>
          <p:nvPr/>
        </p:nvSpPr>
        <p:spPr>
          <a:xfrm>
            <a:off x="6537960" y="2926080"/>
            <a:ext cx="502920" cy="502920"/>
          </a:xfrm>
          <a:prstGeom prst="rect">
            <a:avLst/>
          </a:prstGeom>
          <a:noFill/>
          <a:ln/>
        </p:spPr>
        <p:txBody>
          <a:bodyPr wrap="square" lIns="0" tIns="0" rIns="0" bIns="0" rtlCol="0" anchor="ctr"/>
          <a:lstStyle/>
          <a:p>
            <a:pPr marL="0" indent="0" algn="ctr">
              <a:buNone/>
            </a:pPr>
            <a:r>
              <a:rPr lang="en-US" sz="1800" b="1" dirty="0">
                <a:solidFill>
                  <a:srgbClr val="0A2342"/>
                </a:solidFill>
                <a:latin typeface="Georgia" pitchFamily="34" charset="0"/>
                <a:ea typeface="Georgia" pitchFamily="34" charset="-122"/>
                <a:cs typeface="Georgia" pitchFamily="34" charset="-120"/>
              </a:rPr>
              <a:t>3</a:t>
            </a:r>
            <a:endParaRPr lang="en-US" sz="1800" dirty="0"/>
          </a:p>
        </p:txBody>
      </p:sp>
      <p:sp>
        <p:nvSpPr>
          <p:cNvPr id="19" name="Text 17"/>
          <p:cNvSpPr/>
          <p:nvPr/>
        </p:nvSpPr>
        <p:spPr>
          <a:xfrm>
            <a:off x="6537960" y="3657600"/>
            <a:ext cx="2148840" cy="274320"/>
          </a:xfrm>
          <a:prstGeom prst="rect">
            <a:avLst/>
          </a:prstGeom>
          <a:noFill/>
          <a:ln/>
        </p:spPr>
        <p:txBody>
          <a:bodyPr wrap="square" lIns="0" tIns="0" rIns="0" bIns="0" rtlCol="0" anchor="ctr"/>
          <a:lstStyle/>
          <a:p>
            <a:pPr marL="0" indent="0">
              <a:buNone/>
            </a:pPr>
            <a:r>
              <a:rPr lang="en-US" sz="1000" b="1" kern="0" spc="400" dirty="0">
                <a:solidFill>
                  <a:srgbClr val="2C8C99"/>
                </a:solidFill>
                <a:latin typeface="Calibri" pitchFamily="34" charset="0"/>
                <a:ea typeface="Calibri" pitchFamily="34" charset="-122"/>
                <a:cs typeface="Calibri" pitchFamily="34" charset="-120"/>
              </a:rPr>
              <a:t>31 July 2025</a:t>
            </a:r>
            <a:endParaRPr lang="en-US" sz="1000" dirty="0"/>
          </a:p>
        </p:txBody>
      </p:sp>
      <p:sp>
        <p:nvSpPr>
          <p:cNvPr id="20" name="Text 18"/>
          <p:cNvSpPr/>
          <p:nvPr/>
        </p:nvSpPr>
        <p:spPr>
          <a:xfrm>
            <a:off x="6537960" y="3977640"/>
            <a:ext cx="2148840" cy="640080"/>
          </a:xfrm>
          <a:prstGeom prst="rect">
            <a:avLst/>
          </a:prstGeom>
          <a:noFill/>
          <a:ln/>
        </p:spPr>
        <p:txBody>
          <a:bodyPr wrap="square" lIns="0" tIns="0" rIns="0" bIns="0" rtlCol="0" anchor="t"/>
          <a:lstStyle/>
          <a:p>
            <a:pPr marL="0" indent="0" algn="l">
              <a:buNone/>
            </a:pPr>
            <a:r>
              <a:rPr lang="en-US" sz="1700" dirty="0">
                <a:solidFill>
                  <a:srgbClr val="0A2342"/>
                </a:solidFill>
                <a:latin typeface="Georgia" pitchFamily="34" charset="0"/>
                <a:ea typeface="Georgia" pitchFamily="34" charset="-122"/>
                <a:cs typeface="Georgia" pitchFamily="34" charset="-120"/>
              </a:rPr>
              <a:t>UNCITRAL deposit</a:t>
            </a:r>
            <a:endParaRPr lang="en-US" sz="1700" dirty="0"/>
          </a:p>
        </p:txBody>
      </p:sp>
      <p:sp>
        <p:nvSpPr>
          <p:cNvPr id="21" name="Text 19"/>
          <p:cNvSpPr/>
          <p:nvPr/>
        </p:nvSpPr>
        <p:spPr>
          <a:xfrm>
            <a:off x="6537960" y="4800600"/>
            <a:ext cx="2148840" cy="1188720"/>
          </a:xfrm>
          <a:prstGeom prst="rect">
            <a:avLst/>
          </a:prstGeom>
          <a:noFill/>
          <a:ln/>
        </p:spPr>
        <p:txBody>
          <a:bodyPr wrap="square" lIns="0" tIns="0" rIns="0" bIns="0" rtlCol="0" anchor="t"/>
          <a:lstStyle/>
          <a:p>
            <a:pPr marL="0" indent="0" algn="l">
              <a:buNone/>
            </a:pPr>
            <a:r>
              <a:rPr lang="en-US" sz="1100" dirty="0">
                <a:solidFill>
                  <a:srgbClr val="3A4654"/>
                </a:solidFill>
                <a:latin typeface="Calibri" pitchFamily="34" charset="0"/>
                <a:ea typeface="Calibri" pitchFamily="34" charset="-122"/>
                <a:cs typeface="Calibri" pitchFamily="34" charset="-120"/>
              </a:rPr>
              <a:t>Instrument of accession</a:t>
            </a:r>
            <a:endParaRPr lang="en-US" sz="1100" dirty="0"/>
          </a:p>
          <a:p>
            <a:pPr marL="0" indent="0" algn="l">
              <a:buNone/>
            </a:pPr>
            <a:r>
              <a:rPr lang="en-US" sz="1100" dirty="0">
                <a:solidFill>
                  <a:srgbClr val="3A4654"/>
                </a:solidFill>
                <a:latin typeface="Calibri" pitchFamily="34" charset="0"/>
                <a:ea typeface="Calibri" pitchFamily="34" charset="-122"/>
                <a:cs typeface="Calibri" pitchFamily="34" charset="-120"/>
              </a:rPr>
              <a:t>deposited with the Secretary-General.</a:t>
            </a:r>
            <a:endParaRPr lang="en-US" sz="1100" dirty="0"/>
          </a:p>
        </p:txBody>
      </p:sp>
      <p:sp>
        <p:nvSpPr>
          <p:cNvPr id="22" name="Shape 20"/>
          <p:cNvSpPr/>
          <p:nvPr/>
        </p:nvSpPr>
        <p:spPr>
          <a:xfrm>
            <a:off x="9144000" y="2743200"/>
            <a:ext cx="2606040" cy="3291840"/>
          </a:xfrm>
          <a:prstGeom prst="rect">
            <a:avLst/>
          </a:prstGeom>
          <a:solidFill>
            <a:srgbClr val="0A2342"/>
          </a:solidFill>
          <a:ln w="12700">
            <a:solidFill>
              <a:srgbClr val="0A2342"/>
            </a:solidFill>
            <a:prstDash val="solid"/>
          </a:ln>
        </p:spPr>
        <p:txBody>
          <a:bodyPr/>
          <a:lstStyle/>
          <a:p>
            <a:endParaRPr lang="en-EC"/>
          </a:p>
        </p:txBody>
      </p:sp>
      <p:sp>
        <p:nvSpPr>
          <p:cNvPr id="23" name="Shape 21"/>
          <p:cNvSpPr/>
          <p:nvPr/>
        </p:nvSpPr>
        <p:spPr>
          <a:xfrm>
            <a:off x="9372600" y="2926080"/>
            <a:ext cx="502920" cy="502920"/>
          </a:xfrm>
          <a:prstGeom prst="ellipse">
            <a:avLst/>
          </a:prstGeom>
          <a:solidFill>
            <a:srgbClr val="D4A24C"/>
          </a:solidFill>
          <a:ln w="12700">
            <a:solidFill>
              <a:srgbClr val="D4A24C"/>
            </a:solidFill>
            <a:prstDash val="solid"/>
          </a:ln>
        </p:spPr>
        <p:txBody>
          <a:bodyPr/>
          <a:lstStyle/>
          <a:p>
            <a:endParaRPr lang="en-EC"/>
          </a:p>
        </p:txBody>
      </p:sp>
      <p:sp>
        <p:nvSpPr>
          <p:cNvPr id="24" name="Text 22"/>
          <p:cNvSpPr/>
          <p:nvPr/>
        </p:nvSpPr>
        <p:spPr>
          <a:xfrm>
            <a:off x="9372600" y="2926080"/>
            <a:ext cx="502920" cy="502920"/>
          </a:xfrm>
          <a:prstGeom prst="rect">
            <a:avLst/>
          </a:prstGeom>
          <a:noFill/>
          <a:ln/>
        </p:spPr>
        <p:txBody>
          <a:bodyPr wrap="square" lIns="0" tIns="0" rIns="0" bIns="0" rtlCol="0" anchor="ctr"/>
          <a:lstStyle/>
          <a:p>
            <a:pPr marL="0" indent="0" algn="ctr">
              <a:buNone/>
            </a:pPr>
            <a:r>
              <a:rPr lang="en-US" sz="1800" b="1" dirty="0">
                <a:solidFill>
                  <a:srgbClr val="0A2342"/>
                </a:solidFill>
                <a:latin typeface="Georgia" pitchFamily="34" charset="0"/>
                <a:ea typeface="Georgia" pitchFamily="34" charset="-122"/>
                <a:cs typeface="Georgia" pitchFamily="34" charset="-120"/>
              </a:rPr>
              <a:t>4</a:t>
            </a:r>
            <a:endParaRPr lang="en-US" sz="1800" dirty="0"/>
          </a:p>
        </p:txBody>
      </p:sp>
      <p:sp>
        <p:nvSpPr>
          <p:cNvPr id="25" name="Text 23"/>
          <p:cNvSpPr/>
          <p:nvPr/>
        </p:nvSpPr>
        <p:spPr>
          <a:xfrm>
            <a:off x="9372600" y="3657600"/>
            <a:ext cx="2148840" cy="274320"/>
          </a:xfrm>
          <a:prstGeom prst="rect">
            <a:avLst/>
          </a:prstGeom>
          <a:noFill/>
          <a:ln/>
        </p:spPr>
        <p:txBody>
          <a:bodyPr wrap="square" lIns="0" tIns="0" rIns="0" bIns="0" rtlCol="0" anchor="ctr"/>
          <a:lstStyle/>
          <a:p>
            <a:pPr marL="0" indent="0">
              <a:buNone/>
            </a:pPr>
            <a:r>
              <a:rPr lang="en-US" sz="1000" b="1" kern="0" spc="400" dirty="0">
                <a:solidFill>
                  <a:srgbClr val="E8C77E"/>
                </a:solidFill>
                <a:latin typeface="Calibri" pitchFamily="34" charset="0"/>
                <a:ea typeface="Calibri" pitchFamily="34" charset="-122"/>
                <a:cs typeface="Calibri" pitchFamily="34" charset="-120"/>
              </a:rPr>
              <a:t>1 August 2026</a:t>
            </a:r>
            <a:endParaRPr lang="en-US" sz="1000" dirty="0"/>
          </a:p>
        </p:txBody>
      </p:sp>
      <p:sp>
        <p:nvSpPr>
          <p:cNvPr id="26" name="Text 24"/>
          <p:cNvSpPr/>
          <p:nvPr/>
        </p:nvSpPr>
        <p:spPr>
          <a:xfrm>
            <a:off x="9372600" y="3977640"/>
            <a:ext cx="2148840" cy="640080"/>
          </a:xfrm>
          <a:prstGeom prst="rect">
            <a:avLst/>
          </a:prstGeom>
          <a:noFill/>
          <a:ln/>
        </p:spPr>
        <p:txBody>
          <a:bodyPr wrap="square" lIns="0" tIns="0" rIns="0" bIns="0" rtlCol="0" anchor="t"/>
          <a:lstStyle/>
          <a:p>
            <a:pPr marL="0" indent="0" algn="l">
              <a:buNone/>
            </a:pPr>
            <a:r>
              <a:rPr lang="en-US" sz="1700" dirty="0">
                <a:solidFill>
                  <a:srgbClr val="FFFFFF"/>
                </a:solidFill>
                <a:latin typeface="Georgia" pitchFamily="34" charset="0"/>
                <a:ea typeface="Georgia" pitchFamily="34" charset="-122"/>
                <a:cs typeface="Georgia" pitchFamily="34" charset="-120"/>
              </a:rPr>
              <a:t>Entry into force</a:t>
            </a:r>
            <a:endParaRPr lang="en-US" sz="1700" dirty="0"/>
          </a:p>
        </p:txBody>
      </p:sp>
      <p:sp>
        <p:nvSpPr>
          <p:cNvPr id="27" name="Text 25"/>
          <p:cNvSpPr/>
          <p:nvPr/>
        </p:nvSpPr>
        <p:spPr>
          <a:xfrm>
            <a:off x="9372600" y="4800600"/>
            <a:ext cx="2148840" cy="1188720"/>
          </a:xfrm>
          <a:prstGeom prst="rect">
            <a:avLst/>
          </a:prstGeom>
          <a:noFill/>
          <a:ln/>
        </p:spPr>
        <p:txBody>
          <a:bodyPr wrap="square" lIns="0" tIns="0" rIns="0" bIns="0" rtlCol="0" anchor="t"/>
          <a:lstStyle/>
          <a:p>
            <a:pPr marL="0" indent="0" algn="l">
              <a:buNone/>
            </a:pPr>
            <a:r>
              <a:rPr lang="en-US" sz="1100" dirty="0">
                <a:solidFill>
                  <a:srgbClr val="B8C4D6"/>
                </a:solidFill>
                <a:latin typeface="Calibri" pitchFamily="34" charset="0"/>
                <a:ea typeface="Calibri" pitchFamily="34" charset="-122"/>
                <a:cs typeface="Calibri" pitchFamily="34" charset="-120"/>
              </a:rPr>
              <a:t>Article 30 triggers entry into</a:t>
            </a:r>
            <a:endParaRPr lang="en-US" sz="1100" dirty="0"/>
          </a:p>
          <a:p>
            <a:pPr marL="0" indent="0" algn="l">
              <a:buNone/>
            </a:pPr>
            <a:r>
              <a:rPr lang="en-US" sz="1100" dirty="0">
                <a:solidFill>
                  <a:srgbClr val="B8C4D6"/>
                </a:solidFill>
                <a:latin typeface="Calibri" pitchFamily="34" charset="0"/>
                <a:ea typeface="Calibri" pitchFamily="34" charset="-122"/>
                <a:cs typeface="Calibri" pitchFamily="34" charset="-120"/>
              </a:rPr>
              <a:t>force for Ecuador.</a:t>
            </a:r>
            <a:endParaRPr lang="en-US" sz="1100" dirty="0"/>
          </a:p>
        </p:txBody>
      </p:sp>
      <p:sp>
        <p:nvSpPr>
          <p:cNvPr id="28" name="Text 26"/>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29" name="Text 27"/>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A2342"/>
        </a:solidFill>
        <a:effectLst/>
      </p:bgPr>
    </p:bg>
    <p:spTree>
      <p:nvGrpSpPr>
        <p:cNvPr id="1" name=""/>
        <p:cNvGrpSpPr/>
        <p:nvPr/>
      </p:nvGrpSpPr>
      <p:grpSpPr>
        <a:xfrm>
          <a:off x="0" y="0"/>
          <a:ext cx="0" cy="0"/>
          <a:chOff x="0" y="0"/>
          <a:chExt cx="0" cy="0"/>
        </a:xfrm>
      </p:grpSpPr>
      <p:sp>
        <p:nvSpPr>
          <p:cNvPr id="2" name="Text 0"/>
          <p:cNvSpPr/>
          <p:nvPr/>
        </p:nvSpPr>
        <p:spPr>
          <a:xfrm>
            <a:off x="640080" y="1280160"/>
            <a:ext cx="5486400" cy="3291840"/>
          </a:xfrm>
          <a:prstGeom prst="rect">
            <a:avLst/>
          </a:prstGeom>
          <a:noFill/>
          <a:ln/>
        </p:spPr>
        <p:txBody>
          <a:bodyPr wrap="square" lIns="0" tIns="0" rIns="0" bIns="0" rtlCol="0" anchor="t"/>
          <a:lstStyle/>
          <a:p>
            <a:pPr marL="0" indent="0" algn="l">
              <a:buNone/>
            </a:pPr>
            <a:r>
              <a:rPr lang="en-US" sz="28000" dirty="0">
                <a:solidFill>
                  <a:srgbClr val="D4A24C"/>
                </a:solidFill>
                <a:latin typeface="Georgia" pitchFamily="34" charset="0"/>
                <a:ea typeface="Georgia" pitchFamily="34" charset="-122"/>
                <a:cs typeface="Georgia" pitchFamily="34" charset="-120"/>
              </a:rPr>
              <a:t>02</a:t>
            </a:r>
            <a:endParaRPr lang="en-US" sz="28000" dirty="0"/>
          </a:p>
        </p:txBody>
      </p:sp>
      <p:sp>
        <p:nvSpPr>
          <p:cNvPr id="3" name="Shape 1"/>
          <p:cNvSpPr/>
          <p:nvPr/>
        </p:nvSpPr>
        <p:spPr>
          <a:xfrm>
            <a:off x="6400800" y="2743200"/>
            <a:ext cx="18288" cy="1371600"/>
          </a:xfrm>
          <a:prstGeom prst="rect">
            <a:avLst/>
          </a:prstGeom>
          <a:solidFill>
            <a:srgbClr val="D4A24C"/>
          </a:solidFill>
          <a:ln w="12700">
            <a:solidFill>
              <a:srgbClr val="D4A24C"/>
            </a:solidFill>
            <a:prstDash val="solid"/>
          </a:ln>
        </p:spPr>
        <p:txBody>
          <a:bodyPr/>
          <a:lstStyle/>
          <a:p>
            <a:endParaRPr lang="en-EC"/>
          </a:p>
        </p:txBody>
      </p:sp>
      <p:sp>
        <p:nvSpPr>
          <p:cNvPr id="4" name="Text 2"/>
          <p:cNvSpPr/>
          <p:nvPr/>
        </p:nvSpPr>
        <p:spPr>
          <a:xfrm>
            <a:off x="6675120" y="2651760"/>
            <a:ext cx="5029200" cy="1097280"/>
          </a:xfrm>
          <a:prstGeom prst="rect">
            <a:avLst/>
          </a:prstGeom>
          <a:noFill/>
          <a:ln/>
        </p:spPr>
        <p:txBody>
          <a:bodyPr wrap="square" lIns="0" tIns="0" rIns="0" bIns="0" rtlCol="0" anchor="t"/>
          <a:lstStyle/>
          <a:p>
            <a:pPr marL="0" indent="0" algn="l">
              <a:buNone/>
            </a:pPr>
            <a:r>
              <a:rPr lang="en-US" sz="3000" dirty="0">
                <a:solidFill>
                  <a:srgbClr val="FFFFFF"/>
                </a:solidFill>
                <a:latin typeface="Georgia" pitchFamily="34" charset="0"/>
                <a:ea typeface="Georgia" pitchFamily="34" charset="-122"/>
                <a:cs typeface="Georgia" pitchFamily="34" charset="-120"/>
              </a:rPr>
              <a:t>What changes on 1 August 2026</a:t>
            </a:r>
            <a:endParaRPr lang="en-US" sz="3000" dirty="0"/>
          </a:p>
        </p:txBody>
      </p:sp>
      <p:sp>
        <p:nvSpPr>
          <p:cNvPr id="5" name="Text 3"/>
          <p:cNvSpPr/>
          <p:nvPr/>
        </p:nvSpPr>
        <p:spPr>
          <a:xfrm>
            <a:off x="7772400" y="3983604"/>
            <a:ext cx="5029200" cy="1371600"/>
          </a:xfrm>
          <a:prstGeom prst="rect">
            <a:avLst/>
          </a:prstGeom>
          <a:noFill/>
          <a:ln/>
        </p:spPr>
        <p:txBody>
          <a:bodyPr wrap="square" lIns="0" tIns="0" rIns="0" bIns="0" rtlCol="0" anchor="t"/>
          <a:lstStyle/>
          <a:p>
            <a:pPr marL="0" indent="0" algn="l">
              <a:buNone/>
            </a:pPr>
            <a:r>
              <a:rPr lang="en-US" sz="1400" i="1" dirty="0">
                <a:solidFill>
                  <a:srgbClr val="8896A8"/>
                </a:solidFill>
                <a:latin typeface="Calibri" pitchFamily="34" charset="0"/>
                <a:ea typeface="Calibri" pitchFamily="34" charset="-122"/>
                <a:cs typeface="Calibri" pitchFamily="34" charset="-120"/>
              </a:rPr>
              <a:t>A normative shift on day one;</a:t>
            </a:r>
            <a:endParaRPr lang="en-US" sz="1400" dirty="0"/>
          </a:p>
          <a:p>
            <a:pPr marL="0" indent="0" algn="l">
              <a:buNone/>
            </a:pPr>
            <a:r>
              <a:rPr lang="en-US" sz="1400" i="1" dirty="0">
                <a:solidFill>
                  <a:srgbClr val="8896A8"/>
                </a:solidFill>
                <a:latin typeface="Calibri" pitchFamily="34" charset="0"/>
                <a:ea typeface="Calibri" pitchFamily="34" charset="-122"/>
                <a:cs typeface="Calibri" pitchFamily="34" charset="-120"/>
              </a:rPr>
              <a:t>an operational adjustment in waves.</a:t>
            </a:r>
            <a:endParaRPr lang="en-US" sz="1400" dirty="0"/>
          </a:p>
        </p:txBody>
      </p:sp>
      <p:sp>
        <p:nvSpPr>
          <p:cNvPr id="6" name="Text 4"/>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8896A8"/>
                </a:solidFill>
                <a:latin typeface="Calibri" pitchFamily="34" charset="0"/>
                <a:ea typeface="Calibri" pitchFamily="34" charset="-122"/>
                <a:cs typeface="Calibri" pitchFamily="34" charset="-120"/>
              </a:rPr>
              <a:t>Ecuador and the Hamburg Rules · CMI</a:t>
            </a:r>
            <a:endParaRPr lang="en-US" sz="900" dirty="0"/>
          </a:p>
        </p:txBody>
      </p:sp>
      <p:sp>
        <p:nvSpPr>
          <p:cNvPr id="7" name="Text 5"/>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8896A8"/>
                </a:solidFill>
                <a:latin typeface="Calibri" pitchFamily="34" charset="0"/>
                <a:ea typeface="Calibri" pitchFamily="34" charset="-122"/>
                <a:cs typeface="Calibri"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40080" y="502920"/>
            <a:ext cx="7315200" cy="274320"/>
          </a:xfrm>
          <a:prstGeom prst="rect">
            <a:avLst/>
          </a:prstGeom>
          <a:noFill/>
          <a:ln/>
        </p:spPr>
        <p:txBody>
          <a:bodyPr wrap="square" lIns="0" tIns="0" rIns="0" bIns="0" rtlCol="0" anchor="ctr"/>
          <a:lstStyle/>
          <a:p>
            <a:pPr marL="0" indent="0">
              <a:buNone/>
            </a:pPr>
            <a:r>
              <a:rPr lang="en-US" sz="1000" b="1" kern="0" spc="800" dirty="0">
                <a:solidFill>
                  <a:srgbClr val="2C8C99"/>
                </a:solidFill>
                <a:latin typeface="Calibri" pitchFamily="34" charset="0"/>
                <a:ea typeface="Calibri" pitchFamily="34" charset="-122"/>
                <a:cs typeface="Calibri" pitchFamily="34" charset="-120"/>
              </a:rPr>
              <a:t>NORMATIVE SHIFT</a:t>
            </a:r>
            <a:endParaRPr lang="en-US" sz="1000" dirty="0"/>
          </a:p>
        </p:txBody>
      </p:sp>
      <p:sp>
        <p:nvSpPr>
          <p:cNvPr id="3" name="Text 1"/>
          <p:cNvSpPr/>
          <p:nvPr/>
        </p:nvSpPr>
        <p:spPr>
          <a:xfrm>
            <a:off x="640080" y="822960"/>
            <a:ext cx="10972800" cy="640080"/>
          </a:xfrm>
          <a:prstGeom prst="rect">
            <a:avLst/>
          </a:prstGeom>
          <a:noFill/>
          <a:ln/>
        </p:spPr>
        <p:txBody>
          <a:bodyPr wrap="square" lIns="0" tIns="0" rIns="0" bIns="0" rtlCol="0" anchor="ctr"/>
          <a:lstStyle/>
          <a:p>
            <a:pPr marL="0" indent="0" algn="l">
              <a:buNone/>
            </a:pPr>
            <a:r>
              <a:rPr lang="en-US" sz="3000" dirty="0">
                <a:solidFill>
                  <a:srgbClr val="0A2342"/>
                </a:solidFill>
                <a:latin typeface="Georgia" pitchFamily="34" charset="0"/>
                <a:ea typeface="Georgia" pitchFamily="34" charset="-122"/>
                <a:cs typeface="Georgia" pitchFamily="34" charset="-120"/>
              </a:rPr>
              <a:t>What changes on day one</a:t>
            </a:r>
            <a:endParaRPr lang="en-US" sz="3000" dirty="0"/>
          </a:p>
        </p:txBody>
      </p:sp>
      <p:sp>
        <p:nvSpPr>
          <p:cNvPr id="4" name="Shape 2"/>
          <p:cNvSpPr/>
          <p:nvPr/>
        </p:nvSpPr>
        <p:spPr>
          <a:xfrm>
            <a:off x="640080" y="1828800"/>
            <a:ext cx="5440680" cy="502920"/>
          </a:xfrm>
          <a:prstGeom prst="rect">
            <a:avLst/>
          </a:prstGeom>
          <a:solidFill>
            <a:srgbClr val="F5F7FA"/>
          </a:solidFill>
          <a:ln w="12700">
            <a:solidFill>
              <a:srgbClr val="F5F7FA"/>
            </a:solidFill>
            <a:prstDash val="solid"/>
          </a:ln>
        </p:spPr>
        <p:txBody>
          <a:bodyPr/>
          <a:lstStyle/>
          <a:p>
            <a:endParaRPr lang="en-EC"/>
          </a:p>
        </p:txBody>
      </p:sp>
      <p:sp>
        <p:nvSpPr>
          <p:cNvPr id="5" name="Shape 3"/>
          <p:cNvSpPr/>
          <p:nvPr/>
        </p:nvSpPr>
        <p:spPr>
          <a:xfrm>
            <a:off x="6263640" y="1828800"/>
            <a:ext cx="5257800" cy="502920"/>
          </a:xfrm>
          <a:prstGeom prst="rect">
            <a:avLst/>
          </a:prstGeom>
          <a:solidFill>
            <a:srgbClr val="0A2342"/>
          </a:solidFill>
          <a:ln w="12700">
            <a:solidFill>
              <a:srgbClr val="0A2342"/>
            </a:solidFill>
            <a:prstDash val="solid"/>
          </a:ln>
        </p:spPr>
        <p:txBody>
          <a:bodyPr/>
          <a:lstStyle/>
          <a:p>
            <a:endParaRPr lang="en-EC"/>
          </a:p>
        </p:txBody>
      </p:sp>
      <p:sp>
        <p:nvSpPr>
          <p:cNvPr id="6" name="Shape 4"/>
          <p:cNvSpPr/>
          <p:nvPr/>
        </p:nvSpPr>
        <p:spPr>
          <a:xfrm>
            <a:off x="6263640" y="1828800"/>
            <a:ext cx="73152" cy="502920"/>
          </a:xfrm>
          <a:prstGeom prst="rect">
            <a:avLst/>
          </a:prstGeom>
          <a:solidFill>
            <a:srgbClr val="D4A24C"/>
          </a:solidFill>
          <a:ln w="12700">
            <a:solidFill>
              <a:srgbClr val="D4A24C"/>
            </a:solidFill>
            <a:prstDash val="solid"/>
          </a:ln>
        </p:spPr>
        <p:txBody>
          <a:bodyPr/>
          <a:lstStyle/>
          <a:p>
            <a:endParaRPr lang="en-EC"/>
          </a:p>
        </p:txBody>
      </p:sp>
      <p:sp>
        <p:nvSpPr>
          <p:cNvPr id="7" name="Text 5"/>
          <p:cNvSpPr/>
          <p:nvPr/>
        </p:nvSpPr>
        <p:spPr>
          <a:xfrm>
            <a:off x="822960" y="1828800"/>
            <a:ext cx="5029200" cy="502920"/>
          </a:xfrm>
          <a:prstGeom prst="rect">
            <a:avLst/>
          </a:prstGeom>
          <a:noFill/>
          <a:ln/>
        </p:spPr>
        <p:txBody>
          <a:bodyPr wrap="square" lIns="0" tIns="0" rIns="0" bIns="0" rtlCol="0" anchor="ctr"/>
          <a:lstStyle/>
          <a:p>
            <a:pPr marL="0" indent="0" algn="l">
              <a:buNone/>
            </a:pPr>
            <a:r>
              <a:rPr lang="en-US" sz="1400" b="1" dirty="0">
                <a:solidFill>
                  <a:srgbClr val="6B7280"/>
                </a:solidFill>
                <a:latin typeface="Calibri" pitchFamily="34" charset="0"/>
                <a:ea typeface="Calibri" pitchFamily="34" charset="-122"/>
                <a:cs typeface="Calibri" pitchFamily="34" charset="-120"/>
              </a:rPr>
              <a:t>Hague-Visby (today)</a:t>
            </a:r>
            <a:endParaRPr lang="en-US" sz="1400" dirty="0"/>
          </a:p>
        </p:txBody>
      </p:sp>
      <p:sp>
        <p:nvSpPr>
          <p:cNvPr id="8" name="Text 6"/>
          <p:cNvSpPr/>
          <p:nvPr/>
        </p:nvSpPr>
        <p:spPr>
          <a:xfrm>
            <a:off x="6446520" y="1828800"/>
            <a:ext cx="5029200" cy="502920"/>
          </a:xfrm>
          <a:prstGeom prst="rect">
            <a:avLst/>
          </a:prstGeom>
          <a:noFill/>
          <a:ln/>
        </p:spPr>
        <p:txBody>
          <a:bodyPr wrap="square" lIns="0" tIns="0" rIns="0" bIns="0" rtlCol="0" anchor="ctr"/>
          <a:lstStyle/>
          <a:p>
            <a:pPr marL="0" indent="0" algn="l">
              <a:buNone/>
            </a:pPr>
            <a:r>
              <a:rPr lang="en-US" sz="1400" b="1" dirty="0">
                <a:solidFill>
                  <a:srgbClr val="FFFFFF"/>
                </a:solidFill>
                <a:latin typeface="Calibri" pitchFamily="34" charset="0"/>
                <a:ea typeface="Calibri" pitchFamily="34" charset="-122"/>
                <a:cs typeface="Calibri" pitchFamily="34" charset="-120"/>
              </a:rPr>
              <a:t>Hamburg (from 1 August 2026)</a:t>
            </a:r>
            <a:endParaRPr lang="en-US" sz="1400" dirty="0"/>
          </a:p>
        </p:txBody>
      </p:sp>
      <p:sp>
        <p:nvSpPr>
          <p:cNvPr id="9" name="Shape 7"/>
          <p:cNvSpPr/>
          <p:nvPr/>
        </p:nvSpPr>
        <p:spPr>
          <a:xfrm>
            <a:off x="640080" y="2377440"/>
            <a:ext cx="5440680" cy="475488"/>
          </a:xfrm>
          <a:prstGeom prst="rect">
            <a:avLst/>
          </a:prstGeom>
          <a:solidFill>
            <a:srgbClr val="FFFFFF"/>
          </a:solidFill>
          <a:ln w="12700">
            <a:solidFill>
              <a:srgbClr val="FFFFFF"/>
            </a:solidFill>
            <a:prstDash val="solid"/>
          </a:ln>
        </p:spPr>
        <p:txBody>
          <a:bodyPr/>
          <a:lstStyle/>
          <a:p>
            <a:endParaRPr lang="en-EC"/>
          </a:p>
        </p:txBody>
      </p:sp>
      <p:sp>
        <p:nvSpPr>
          <p:cNvPr id="10" name="Shape 8"/>
          <p:cNvSpPr/>
          <p:nvPr/>
        </p:nvSpPr>
        <p:spPr>
          <a:xfrm>
            <a:off x="6263640" y="2377440"/>
            <a:ext cx="5257800" cy="475488"/>
          </a:xfrm>
          <a:prstGeom prst="rect">
            <a:avLst/>
          </a:prstGeom>
          <a:solidFill>
            <a:srgbClr val="FFFFFF"/>
          </a:solidFill>
          <a:ln w="12700">
            <a:solidFill>
              <a:srgbClr val="FFFFFF"/>
            </a:solidFill>
            <a:prstDash val="solid"/>
          </a:ln>
        </p:spPr>
        <p:txBody>
          <a:bodyPr/>
          <a:lstStyle/>
          <a:p>
            <a:endParaRPr lang="en-EC"/>
          </a:p>
        </p:txBody>
      </p:sp>
      <p:sp>
        <p:nvSpPr>
          <p:cNvPr id="11" name="Text 9"/>
          <p:cNvSpPr/>
          <p:nvPr/>
        </p:nvSpPr>
        <p:spPr>
          <a:xfrm>
            <a:off x="822960" y="2377440"/>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Burden of proof</a:t>
            </a:r>
            <a:endParaRPr lang="en-US" sz="1100" dirty="0"/>
          </a:p>
        </p:txBody>
      </p:sp>
      <p:sp>
        <p:nvSpPr>
          <p:cNvPr id="12" name="Text 10"/>
          <p:cNvSpPr/>
          <p:nvPr/>
        </p:nvSpPr>
        <p:spPr>
          <a:xfrm>
            <a:off x="3291840" y="2377440"/>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Cargo proves carrier fault</a:t>
            </a:r>
            <a:endParaRPr lang="en-US" sz="1100" dirty="0"/>
          </a:p>
        </p:txBody>
      </p:sp>
      <p:sp>
        <p:nvSpPr>
          <p:cNvPr id="13" name="Text 11"/>
          <p:cNvSpPr/>
          <p:nvPr/>
        </p:nvSpPr>
        <p:spPr>
          <a:xfrm>
            <a:off x="6446520" y="2377440"/>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Carrier proves reasonable measures</a:t>
            </a:r>
            <a:endParaRPr lang="en-US" sz="1100" dirty="0"/>
          </a:p>
        </p:txBody>
      </p:sp>
      <p:sp>
        <p:nvSpPr>
          <p:cNvPr id="14" name="Shape 12"/>
          <p:cNvSpPr/>
          <p:nvPr/>
        </p:nvSpPr>
        <p:spPr>
          <a:xfrm>
            <a:off x="640080" y="2852928"/>
            <a:ext cx="5440680" cy="475488"/>
          </a:xfrm>
          <a:prstGeom prst="rect">
            <a:avLst/>
          </a:prstGeom>
          <a:solidFill>
            <a:srgbClr val="FAFBFC"/>
          </a:solidFill>
          <a:ln w="12700">
            <a:solidFill>
              <a:srgbClr val="FAFBFC"/>
            </a:solidFill>
            <a:prstDash val="solid"/>
          </a:ln>
        </p:spPr>
        <p:txBody>
          <a:bodyPr/>
          <a:lstStyle/>
          <a:p>
            <a:endParaRPr lang="en-EC"/>
          </a:p>
        </p:txBody>
      </p:sp>
      <p:sp>
        <p:nvSpPr>
          <p:cNvPr id="15" name="Shape 13"/>
          <p:cNvSpPr/>
          <p:nvPr/>
        </p:nvSpPr>
        <p:spPr>
          <a:xfrm>
            <a:off x="6263640" y="2852928"/>
            <a:ext cx="5257800" cy="475488"/>
          </a:xfrm>
          <a:prstGeom prst="rect">
            <a:avLst/>
          </a:prstGeom>
          <a:solidFill>
            <a:srgbClr val="FAFBFC"/>
          </a:solidFill>
          <a:ln w="12700">
            <a:solidFill>
              <a:srgbClr val="FAFBFC"/>
            </a:solidFill>
            <a:prstDash val="solid"/>
          </a:ln>
        </p:spPr>
        <p:txBody>
          <a:bodyPr/>
          <a:lstStyle/>
          <a:p>
            <a:endParaRPr lang="en-EC"/>
          </a:p>
        </p:txBody>
      </p:sp>
      <p:sp>
        <p:nvSpPr>
          <p:cNvPr id="16" name="Text 14"/>
          <p:cNvSpPr/>
          <p:nvPr/>
        </p:nvSpPr>
        <p:spPr>
          <a:xfrm>
            <a:off x="822960" y="2852928"/>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Period of responsibility</a:t>
            </a:r>
            <a:endParaRPr lang="en-US" sz="1100" dirty="0"/>
          </a:p>
        </p:txBody>
      </p:sp>
      <p:sp>
        <p:nvSpPr>
          <p:cNvPr id="17" name="Text 15"/>
          <p:cNvSpPr/>
          <p:nvPr/>
        </p:nvSpPr>
        <p:spPr>
          <a:xfrm>
            <a:off x="3291840" y="2852928"/>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Tackle-to-tackle</a:t>
            </a:r>
            <a:endParaRPr lang="en-US" sz="1100" dirty="0"/>
          </a:p>
        </p:txBody>
      </p:sp>
      <p:sp>
        <p:nvSpPr>
          <p:cNvPr id="18" name="Text 16"/>
          <p:cNvSpPr/>
          <p:nvPr/>
        </p:nvSpPr>
        <p:spPr>
          <a:xfrm>
            <a:off x="6446520" y="2852928"/>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Receipt to delivery</a:t>
            </a:r>
            <a:endParaRPr lang="en-US" sz="1100" dirty="0"/>
          </a:p>
        </p:txBody>
      </p:sp>
      <p:sp>
        <p:nvSpPr>
          <p:cNvPr id="19" name="Shape 17"/>
          <p:cNvSpPr/>
          <p:nvPr/>
        </p:nvSpPr>
        <p:spPr>
          <a:xfrm>
            <a:off x="640080" y="3328416"/>
            <a:ext cx="5440680" cy="475488"/>
          </a:xfrm>
          <a:prstGeom prst="rect">
            <a:avLst/>
          </a:prstGeom>
          <a:solidFill>
            <a:srgbClr val="FFFFFF"/>
          </a:solidFill>
          <a:ln w="12700">
            <a:solidFill>
              <a:srgbClr val="FFFFFF"/>
            </a:solidFill>
            <a:prstDash val="solid"/>
          </a:ln>
        </p:spPr>
        <p:txBody>
          <a:bodyPr/>
          <a:lstStyle/>
          <a:p>
            <a:endParaRPr lang="en-EC"/>
          </a:p>
        </p:txBody>
      </p:sp>
      <p:sp>
        <p:nvSpPr>
          <p:cNvPr id="20" name="Shape 18"/>
          <p:cNvSpPr/>
          <p:nvPr/>
        </p:nvSpPr>
        <p:spPr>
          <a:xfrm>
            <a:off x="6263640" y="3328416"/>
            <a:ext cx="5257800" cy="475488"/>
          </a:xfrm>
          <a:prstGeom prst="rect">
            <a:avLst/>
          </a:prstGeom>
          <a:solidFill>
            <a:srgbClr val="FFFFFF"/>
          </a:solidFill>
          <a:ln w="12700">
            <a:solidFill>
              <a:srgbClr val="FFFFFF"/>
            </a:solidFill>
            <a:prstDash val="solid"/>
          </a:ln>
        </p:spPr>
        <p:txBody>
          <a:bodyPr/>
          <a:lstStyle/>
          <a:p>
            <a:endParaRPr lang="en-EC"/>
          </a:p>
        </p:txBody>
      </p:sp>
      <p:sp>
        <p:nvSpPr>
          <p:cNvPr id="21" name="Text 19"/>
          <p:cNvSpPr/>
          <p:nvPr/>
        </p:nvSpPr>
        <p:spPr>
          <a:xfrm>
            <a:off x="822960" y="3328416"/>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Nautical fault defence</a:t>
            </a:r>
            <a:endParaRPr lang="en-US" sz="1100" dirty="0"/>
          </a:p>
        </p:txBody>
      </p:sp>
      <p:sp>
        <p:nvSpPr>
          <p:cNvPr id="22" name="Text 20"/>
          <p:cNvSpPr/>
          <p:nvPr/>
        </p:nvSpPr>
        <p:spPr>
          <a:xfrm>
            <a:off x="3291840" y="3328416"/>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Available to the carrier</a:t>
            </a:r>
            <a:endParaRPr lang="en-US" sz="1100" dirty="0"/>
          </a:p>
        </p:txBody>
      </p:sp>
      <p:sp>
        <p:nvSpPr>
          <p:cNvPr id="23" name="Text 21"/>
          <p:cNvSpPr/>
          <p:nvPr/>
        </p:nvSpPr>
        <p:spPr>
          <a:xfrm>
            <a:off x="6446520" y="3328416"/>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Eliminated</a:t>
            </a:r>
            <a:endParaRPr lang="en-US" sz="1100" dirty="0"/>
          </a:p>
        </p:txBody>
      </p:sp>
      <p:sp>
        <p:nvSpPr>
          <p:cNvPr id="24" name="Shape 22"/>
          <p:cNvSpPr/>
          <p:nvPr/>
        </p:nvSpPr>
        <p:spPr>
          <a:xfrm>
            <a:off x="640080" y="3803904"/>
            <a:ext cx="5440680" cy="475488"/>
          </a:xfrm>
          <a:prstGeom prst="rect">
            <a:avLst/>
          </a:prstGeom>
          <a:solidFill>
            <a:srgbClr val="FAFBFC"/>
          </a:solidFill>
          <a:ln w="12700">
            <a:solidFill>
              <a:srgbClr val="FAFBFC"/>
            </a:solidFill>
            <a:prstDash val="solid"/>
          </a:ln>
        </p:spPr>
        <p:txBody>
          <a:bodyPr/>
          <a:lstStyle/>
          <a:p>
            <a:endParaRPr lang="en-EC"/>
          </a:p>
        </p:txBody>
      </p:sp>
      <p:sp>
        <p:nvSpPr>
          <p:cNvPr id="25" name="Shape 23"/>
          <p:cNvSpPr/>
          <p:nvPr/>
        </p:nvSpPr>
        <p:spPr>
          <a:xfrm>
            <a:off x="6263640" y="3803904"/>
            <a:ext cx="5257800" cy="475488"/>
          </a:xfrm>
          <a:prstGeom prst="rect">
            <a:avLst/>
          </a:prstGeom>
          <a:solidFill>
            <a:srgbClr val="FAFBFC"/>
          </a:solidFill>
          <a:ln w="12700">
            <a:solidFill>
              <a:srgbClr val="FAFBFC"/>
            </a:solidFill>
            <a:prstDash val="solid"/>
          </a:ln>
        </p:spPr>
        <p:txBody>
          <a:bodyPr/>
          <a:lstStyle/>
          <a:p>
            <a:endParaRPr lang="en-EC" dirty="0">
              <a:highlight>
                <a:srgbClr val="00FF00"/>
              </a:highlight>
            </a:endParaRPr>
          </a:p>
        </p:txBody>
      </p:sp>
      <p:sp>
        <p:nvSpPr>
          <p:cNvPr id="26" name="Text 24"/>
          <p:cNvSpPr/>
          <p:nvPr/>
        </p:nvSpPr>
        <p:spPr>
          <a:xfrm>
            <a:off x="822960" y="3803904"/>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Delay</a:t>
            </a:r>
            <a:endParaRPr lang="en-US" sz="1100" dirty="0"/>
          </a:p>
        </p:txBody>
      </p:sp>
      <p:sp>
        <p:nvSpPr>
          <p:cNvPr id="27" name="Text 25"/>
          <p:cNvSpPr/>
          <p:nvPr/>
        </p:nvSpPr>
        <p:spPr>
          <a:xfrm>
            <a:off x="3291840" y="3803904"/>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Not autonomously actionable</a:t>
            </a:r>
            <a:endParaRPr lang="en-US" sz="1100" dirty="0"/>
          </a:p>
        </p:txBody>
      </p:sp>
      <p:sp>
        <p:nvSpPr>
          <p:cNvPr id="28" name="Text 26"/>
          <p:cNvSpPr/>
          <p:nvPr/>
        </p:nvSpPr>
        <p:spPr>
          <a:xfrm>
            <a:off x="6446520" y="3803904"/>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Actionable · cap 2.5× freight</a:t>
            </a:r>
            <a:endParaRPr lang="en-US" sz="1100" dirty="0"/>
          </a:p>
        </p:txBody>
      </p:sp>
      <p:sp>
        <p:nvSpPr>
          <p:cNvPr id="29" name="Shape 27"/>
          <p:cNvSpPr/>
          <p:nvPr/>
        </p:nvSpPr>
        <p:spPr>
          <a:xfrm>
            <a:off x="640080" y="4279392"/>
            <a:ext cx="5440680" cy="475488"/>
          </a:xfrm>
          <a:prstGeom prst="rect">
            <a:avLst/>
          </a:prstGeom>
          <a:solidFill>
            <a:srgbClr val="FFFFFF"/>
          </a:solidFill>
          <a:ln w="12700">
            <a:solidFill>
              <a:srgbClr val="FFFFFF"/>
            </a:solidFill>
            <a:prstDash val="solid"/>
          </a:ln>
        </p:spPr>
        <p:txBody>
          <a:bodyPr/>
          <a:lstStyle/>
          <a:p>
            <a:endParaRPr lang="en-EC"/>
          </a:p>
        </p:txBody>
      </p:sp>
      <p:sp>
        <p:nvSpPr>
          <p:cNvPr id="30" name="Shape 28"/>
          <p:cNvSpPr/>
          <p:nvPr/>
        </p:nvSpPr>
        <p:spPr>
          <a:xfrm>
            <a:off x="6263640" y="4279392"/>
            <a:ext cx="5257800" cy="475488"/>
          </a:xfrm>
          <a:prstGeom prst="rect">
            <a:avLst/>
          </a:prstGeom>
          <a:solidFill>
            <a:srgbClr val="FFFFFF"/>
          </a:solidFill>
          <a:ln w="12700">
            <a:solidFill>
              <a:srgbClr val="FFFFFF"/>
            </a:solidFill>
            <a:prstDash val="solid"/>
          </a:ln>
        </p:spPr>
        <p:txBody>
          <a:bodyPr/>
          <a:lstStyle/>
          <a:p>
            <a:endParaRPr lang="en-EC"/>
          </a:p>
        </p:txBody>
      </p:sp>
      <p:sp>
        <p:nvSpPr>
          <p:cNvPr id="31" name="Text 29"/>
          <p:cNvSpPr/>
          <p:nvPr/>
        </p:nvSpPr>
        <p:spPr>
          <a:xfrm>
            <a:off x="822960" y="4279392"/>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Limits</a:t>
            </a:r>
            <a:endParaRPr lang="en-US" sz="1100" dirty="0"/>
          </a:p>
        </p:txBody>
      </p:sp>
      <p:sp>
        <p:nvSpPr>
          <p:cNvPr id="32" name="Text 30"/>
          <p:cNvSpPr/>
          <p:nvPr/>
        </p:nvSpPr>
        <p:spPr>
          <a:xfrm>
            <a:off x="3291840" y="4279392"/>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666.67 SDR / 2 SDR per kg</a:t>
            </a:r>
            <a:endParaRPr lang="en-US" sz="1100" dirty="0"/>
          </a:p>
        </p:txBody>
      </p:sp>
      <p:sp>
        <p:nvSpPr>
          <p:cNvPr id="33" name="Text 31"/>
          <p:cNvSpPr/>
          <p:nvPr/>
        </p:nvSpPr>
        <p:spPr>
          <a:xfrm>
            <a:off x="6446520" y="4279392"/>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835 SDR / 2.5 SDR per kg</a:t>
            </a:r>
            <a:endParaRPr lang="en-US" sz="1100" dirty="0"/>
          </a:p>
        </p:txBody>
      </p:sp>
      <p:sp>
        <p:nvSpPr>
          <p:cNvPr id="34" name="Shape 32"/>
          <p:cNvSpPr/>
          <p:nvPr/>
        </p:nvSpPr>
        <p:spPr>
          <a:xfrm>
            <a:off x="640080" y="4754880"/>
            <a:ext cx="5440680" cy="475488"/>
          </a:xfrm>
          <a:prstGeom prst="rect">
            <a:avLst/>
          </a:prstGeom>
          <a:solidFill>
            <a:srgbClr val="FAFBFC"/>
          </a:solidFill>
          <a:ln w="12700">
            <a:solidFill>
              <a:srgbClr val="FAFBFC"/>
            </a:solidFill>
            <a:prstDash val="solid"/>
          </a:ln>
        </p:spPr>
        <p:txBody>
          <a:bodyPr/>
          <a:lstStyle/>
          <a:p>
            <a:endParaRPr lang="en-EC"/>
          </a:p>
        </p:txBody>
      </p:sp>
      <p:sp>
        <p:nvSpPr>
          <p:cNvPr id="35" name="Shape 33"/>
          <p:cNvSpPr/>
          <p:nvPr/>
        </p:nvSpPr>
        <p:spPr>
          <a:xfrm>
            <a:off x="6263640" y="4754880"/>
            <a:ext cx="5257800" cy="475488"/>
          </a:xfrm>
          <a:prstGeom prst="rect">
            <a:avLst/>
          </a:prstGeom>
          <a:solidFill>
            <a:srgbClr val="FAFBFC"/>
          </a:solidFill>
          <a:ln w="12700">
            <a:solidFill>
              <a:srgbClr val="FAFBFC"/>
            </a:solidFill>
            <a:prstDash val="solid"/>
          </a:ln>
        </p:spPr>
        <p:txBody>
          <a:bodyPr/>
          <a:lstStyle/>
          <a:p>
            <a:endParaRPr lang="en-EC"/>
          </a:p>
        </p:txBody>
      </p:sp>
      <p:sp>
        <p:nvSpPr>
          <p:cNvPr id="36" name="Text 34"/>
          <p:cNvSpPr/>
          <p:nvPr/>
        </p:nvSpPr>
        <p:spPr>
          <a:xfrm>
            <a:off x="822960" y="4754880"/>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Time bar</a:t>
            </a:r>
            <a:endParaRPr lang="en-US" sz="1100" dirty="0"/>
          </a:p>
        </p:txBody>
      </p:sp>
      <p:sp>
        <p:nvSpPr>
          <p:cNvPr id="37" name="Text 35"/>
          <p:cNvSpPr/>
          <p:nvPr/>
        </p:nvSpPr>
        <p:spPr>
          <a:xfrm>
            <a:off x="3291840" y="4754880"/>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One year</a:t>
            </a:r>
            <a:endParaRPr lang="en-US" sz="1100" dirty="0"/>
          </a:p>
        </p:txBody>
      </p:sp>
      <p:sp>
        <p:nvSpPr>
          <p:cNvPr id="38" name="Text 36"/>
          <p:cNvSpPr/>
          <p:nvPr/>
        </p:nvSpPr>
        <p:spPr>
          <a:xfrm>
            <a:off x="6446520" y="4754880"/>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Two years</a:t>
            </a:r>
            <a:endParaRPr lang="en-US" sz="1100" dirty="0"/>
          </a:p>
        </p:txBody>
      </p:sp>
      <p:sp>
        <p:nvSpPr>
          <p:cNvPr id="39" name="Shape 37"/>
          <p:cNvSpPr/>
          <p:nvPr/>
        </p:nvSpPr>
        <p:spPr>
          <a:xfrm>
            <a:off x="640080" y="5230368"/>
            <a:ext cx="5440680" cy="475488"/>
          </a:xfrm>
          <a:prstGeom prst="rect">
            <a:avLst/>
          </a:prstGeom>
          <a:solidFill>
            <a:srgbClr val="FFFFFF"/>
          </a:solidFill>
          <a:ln w="12700">
            <a:solidFill>
              <a:srgbClr val="FFFFFF"/>
            </a:solidFill>
            <a:prstDash val="solid"/>
          </a:ln>
        </p:spPr>
        <p:txBody>
          <a:bodyPr/>
          <a:lstStyle/>
          <a:p>
            <a:endParaRPr lang="en-EC"/>
          </a:p>
        </p:txBody>
      </p:sp>
      <p:sp>
        <p:nvSpPr>
          <p:cNvPr id="40" name="Shape 38"/>
          <p:cNvSpPr/>
          <p:nvPr/>
        </p:nvSpPr>
        <p:spPr>
          <a:xfrm>
            <a:off x="6263640" y="5230368"/>
            <a:ext cx="5257800" cy="475488"/>
          </a:xfrm>
          <a:prstGeom prst="rect">
            <a:avLst/>
          </a:prstGeom>
          <a:solidFill>
            <a:srgbClr val="FFFFFF"/>
          </a:solidFill>
          <a:ln w="12700">
            <a:solidFill>
              <a:srgbClr val="FFFFFF"/>
            </a:solidFill>
            <a:prstDash val="solid"/>
          </a:ln>
        </p:spPr>
        <p:txBody>
          <a:bodyPr/>
          <a:lstStyle/>
          <a:p>
            <a:endParaRPr lang="en-EC"/>
          </a:p>
        </p:txBody>
      </p:sp>
      <p:sp>
        <p:nvSpPr>
          <p:cNvPr id="41" name="Text 39"/>
          <p:cNvSpPr/>
          <p:nvPr/>
        </p:nvSpPr>
        <p:spPr>
          <a:xfrm>
            <a:off x="822960" y="5230368"/>
            <a:ext cx="237744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Jurisdiction</a:t>
            </a:r>
            <a:endParaRPr lang="en-US" sz="1100" dirty="0"/>
          </a:p>
        </p:txBody>
      </p:sp>
      <p:sp>
        <p:nvSpPr>
          <p:cNvPr id="42" name="Text 40"/>
          <p:cNvSpPr/>
          <p:nvPr/>
        </p:nvSpPr>
        <p:spPr>
          <a:xfrm>
            <a:off x="3291840" y="5230368"/>
            <a:ext cx="2743200" cy="475488"/>
          </a:xfrm>
          <a:prstGeom prst="rect">
            <a:avLst/>
          </a:prstGeom>
          <a:noFill/>
          <a:ln/>
        </p:spPr>
        <p:txBody>
          <a:bodyPr wrap="square" lIns="0" tIns="0" rIns="0" bIns="0" rtlCol="0" anchor="ctr"/>
          <a:lstStyle/>
          <a:p>
            <a:pPr marL="0" indent="0">
              <a:buNone/>
            </a:pPr>
            <a:r>
              <a:rPr lang="en-US" sz="1100" dirty="0">
                <a:solidFill>
                  <a:srgbClr val="6B7280"/>
                </a:solidFill>
                <a:latin typeface="Calibri" pitchFamily="34" charset="0"/>
                <a:ea typeface="Calibri" pitchFamily="34" charset="-122"/>
                <a:cs typeface="Calibri" pitchFamily="34" charset="-120"/>
              </a:rPr>
              <a:t>Exclusive clauses prevail</a:t>
            </a:r>
            <a:endParaRPr lang="en-US" sz="1100" dirty="0"/>
          </a:p>
        </p:txBody>
      </p:sp>
      <p:sp>
        <p:nvSpPr>
          <p:cNvPr id="43" name="Text 41"/>
          <p:cNvSpPr/>
          <p:nvPr/>
        </p:nvSpPr>
        <p:spPr>
          <a:xfrm>
            <a:off x="6446520" y="5230368"/>
            <a:ext cx="5029200" cy="475488"/>
          </a:xfrm>
          <a:prstGeom prst="rect">
            <a:avLst/>
          </a:prstGeom>
          <a:noFill/>
          <a:ln/>
        </p:spPr>
        <p:txBody>
          <a:bodyPr wrap="square" lIns="0" tIns="0" rIns="0" bIns="0" rtlCol="0" anchor="ctr"/>
          <a:lstStyle/>
          <a:p>
            <a:pPr marL="0" indent="0">
              <a:buNone/>
            </a:pPr>
            <a:r>
              <a:rPr lang="en-US" sz="1100" b="1" dirty="0">
                <a:solidFill>
                  <a:srgbClr val="0A2342"/>
                </a:solidFill>
                <a:latin typeface="Calibri" pitchFamily="34" charset="0"/>
                <a:ea typeface="Calibri" pitchFamily="34" charset="-122"/>
                <a:cs typeface="Calibri" pitchFamily="34" charset="-120"/>
              </a:rPr>
              <a:t>Claimant’s menu (Art. 21)</a:t>
            </a:r>
            <a:endParaRPr lang="en-US" sz="1100" dirty="0"/>
          </a:p>
        </p:txBody>
      </p:sp>
      <p:sp>
        <p:nvSpPr>
          <p:cNvPr id="44" name="Text 42"/>
          <p:cNvSpPr/>
          <p:nvPr/>
        </p:nvSpPr>
        <p:spPr>
          <a:xfrm>
            <a:off x="457200" y="6446520"/>
            <a:ext cx="7315200" cy="274320"/>
          </a:xfrm>
          <a:prstGeom prst="rect">
            <a:avLst/>
          </a:prstGeom>
          <a:noFill/>
          <a:ln/>
        </p:spPr>
        <p:txBody>
          <a:bodyPr wrap="square" lIns="0" tIns="0" rIns="0" bIns="0" rtlCol="0" anchor="ctr"/>
          <a:lstStyle/>
          <a:p>
            <a:pPr marL="0" indent="0" algn="l">
              <a:buNone/>
            </a:pPr>
            <a:r>
              <a:rPr lang="en-US" sz="900" dirty="0">
                <a:solidFill>
                  <a:srgbClr val="6B7280"/>
                </a:solidFill>
                <a:latin typeface="Calibri" pitchFamily="34" charset="0"/>
                <a:ea typeface="Calibri" pitchFamily="34" charset="-122"/>
                <a:cs typeface="Calibri" pitchFamily="34" charset="-120"/>
              </a:rPr>
              <a:t>Ecuador and the Hamburg Rules · CMI</a:t>
            </a:r>
            <a:endParaRPr lang="en-US" sz="900" dirty="0"/>
          </a:p>
        </p:txBody>
      </p:sp>
      <p:sp>
        <p:nvSpPr>
          <p:cNvPr id="45" name="Text 43"/>
          <p:cNvSpPr/>
          <p:nvPr/>
        </p:nvSpPr>
        <p:spPr>
          <a:xfrm>
            <a:off x="11247120" y="6446520"/>
            <a:ext cx="457200" cy="274320"/>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7C53A7E-3F43-D244-872E-FC4A5CC47D75}">
  <we:reference id="wa200010001" version="1.0.0.1" store="en-US" storeType="OMEX"/>
  <we:alternateReferences>
    <we:reference id="WA200010001" version="1.0.0.1" store="WA200010001" storeType="OMEX"/>
  </we:alternateReferences>
  <we:properties>
    <we:property name="claude.fileId" value="&quot;89de138c-24ef-4320-9830-a01a6c1f5697&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115</TotalTime>
  <Words>1268</Words>
  <Application>Microsoft Macintosh PowerPoint</Application>
  <PresentationFormat>Widescreen</PresentationFormat>
  <Paragraphs>275</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Ecuador and the Hamburg Rules — CMI</dc:title>
  <dc:subject>PptxGenJS Presentation</dc:subject>
  <dc:creator>Javier Cardoso</dc:creator>
  <cp:lastModifiedBy>Client</cp:lastModifiedBy>
  <cp:revision>8</cp:revision>
  <dcterms:created xsi:type="dcterms:W3CDTF">2026-05-13T09:02:58Z</dcterms:created>
  <dcterms:modified xsi:type="dcterms:W3CDTF">2026-05-13T10:59:49Z</dcterms:modified>
</cp:coreProperties>
</file>