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293" r:id="rId5"/>
    <p:sldId id="1294" r:id="rId6"/>
    <p:sldId id="699" r:id="rId7"/>
    <p:sldId id="1269" r:id="rId8"/>
    <p:sldId id="1284" r:id="rId9"/>
    <p:sldId id="1286" r:id="rId10"/>
    <p:sldId id="1285" r:id="rId11"/>
    <p:sldId id="714" r:id="rId12"/>
    <p:sldId id="1302" r:id="rId13"/>
    <p:sldId id="1303" r:id="rId14"/>
    <p:sldId id="1288" r:id="rId15"/>
    <p:sldId id="1299" r:id="rId16"/>
    <p:sldId id="1295" r:id="rId17"/>
    <p:sldId id="1290" r:id="rId18"/>
    <p:sldId id="1297" r:id="rId19"/>
    <p:sldId id="1309" r:id="rId20"/>
    <p:sldId id="1310" r:id="rId21"/>
    <p:sldId id="1298" r:id="rId22"/>
    <p:sldId id="1304" r:id="rId23"/>
    <p:sldId id="1308" r:id="rId24"/>
    <p:sldId id="1307" r:id="rId25"/>
    <p:sldId id="1301" r:id="rId26"/>
    <p:sldId id="1291" r:id="rId27"/>
  </p:sldIdLst>
  <p:sldSz cx="9144000" cy="6858000" type="screen4x3"/>
  <p:notesSz cx="6797675" cy="9872663"/>
  <p:defaultTextStyle>
    <a:defPPr>
      <a:defRPr lang="en-US"/>
    </a:defPPr>
    <a:lvl1pPr algn="l" rtl="0" eaLnBrk="0" fontAlgn="base" hangingPunct="0">
      <a:spcBef>
        <a:spcPct val="0"/>
      </a:spcBef>
      <a:spcAft>
        <a:spcPct val="0"/>
      </a:spcAft>
      <a:defRPr sz="2000" kern="1200">
        <a:solidFill>
          <a:srgbClr val="145897"/>
        </a:solidFill>
        <a:latin typeface="Helvetica" panose="020B0604020202020204" pitchFamily="34" charset="0"/>
        <a:ea typeface="+mn-ea"/>
        <a:cs typeface="+mn-cs"/>
      </a:defRPr>
    </a:lvl1pPr>
    <a:lvl2pPr marL="457200" algn="l" rtl="0" eaLnBrk="0" fontAlgn="base" hangingPunct="0">
      <a:spcBef>
        <a:spcPct val="0"/>
      </a:spcBef>
      <a:spcAft>
        <a:spcPct val="0"/>
      </a:spcAft>
      <a:defRPr sz="2000" kern="1200">
        <a:solidFill>
          <a:srgbClr val="145897"/>
        </a:solidFill>
        <a:latin typeface="Helvetica" panose="020B0604020202020204" pitchFamily="34" charset="0"/>
        <a:ea typeface="+mn-ea"/>
        <a:cs typeface="+mn-cs"/>
      </a:defRPr>
    </a:lvl2pPr>
    <a:lvl3pPr marL="914400" algn="l" rtl="0" eaLnBrk="0" fontAlgn="base" hangingPunct="0">
      <a:spcBef>
        <a:spcPct val="0"/>
      </a:spcBef>
      <a:spcAft>
        <a:spcPct val="0"/>
      </a:spcAft>
      <a:defRPr sz="2000" kern="1200">
        <a:solidFill>
          <a:srgbClr val="145897"/>
        </a:solidFill>
        <a:latin typeface="Helvetica" panose="020B0604020202020204" pitchFamily="34" charset="0"/>
        <a:ea typeface="+mn-ea"/>
        <a:cs typeface="+mn-cs"/>
      </a:defRPr>
    </a:lvl3pPr>
    <a:lvl4pPr marL="1371600" algn="l" rtl="0" eaLnBrk="0" fontAlgn="base" hangingPunct="0">
      <a:spcBef>
        <a:spcPct val="0"/>
      </a:spcBef>
      <a:spcAft>
        <a:spcPct val="0"/>
      </a:spcAft>
      <a:defRPr sz="2000" kern="1200">
        <a:solidFill>
          <a:srgbClr val="145897"/>
        </a:solidFill>
        <a:latin typeface="Helvetica" panose="020B0604020202020204" pitchFamily="34" charset="0"/>
        <a:ea typeface="+mn-ea"/>
        <a:cs typeface="+mn-cs"/>
      </a:defRPr>
    </a:lvl4pPr>
    <a:lvl5pPr marL="1828800" algn="l" rtl="0" eaLnBrk="0" fontAlgn="base" hangingPunct="0">
      <a:spcBef>
        <a:spcPct val="0"/>
      </a:spcBef>
      <a:spcAft>
        <a:spcPct val="0"/>
      </a:spcAft>
      <a:defRPr sz="2000" kern="1200">
        <a:solidFill>
          <a:srgbClr val="145897"/>
        </a:solidFill>
        <a:latin typeface="Helvetica" panose="020B0604020202020204" pitchFamily="34" charset="0"/>
        <a:ea typeface="+mn-ea"/>
        <a:cs typeface="+mn-cs"/>
      </a:defRPr>
    </a:lvl5pPr>
    <a:lvl6pPr marL="2286000" algn="l" defTabSz="914400" rtl="0" eaLnBrk="1" latinLnBrk="0" hangingPunct="1">
      <a:defRPr sz="2000" kern="1200">
        <a:solidFill>
          <a:srgbClr val="145897"/>
        </a:solidFill>
        <a:latin typeface="Helvetica" panose="020B0604020202020204" pitchFamily="34" charset="0"/>
        <a:ea typeface="+mn-ea"/>
        <a:cs typeface="+mn-cs"/>
      </a:defRPr>
    </a:lvl6pPr>
    <a:lvl7pPr marL="2743200" algn="l" defTabSz="914400" rtl="0" eaLnBrk="1" latinLnBrk="0" hangingPunct="1">
      <a:defRPr sz="2000" kern="1200">
        <a:solidFill>
          <a:srgbClr val="145897"/>
        </a:solidFill>
        <a:latin typeface="Helvetica" panose="020B0604020202020204" pitchFamily="34" charset="0"/>
        <a:ea typeface="+mn-ea"/>
        <a:cs typeface="+mn-cs"/>
      </a:defRPr>
    </a:lvl7pPr>
    <a:lvl8pPr marL="3200400" algn="l" defTabSz="914400" rtl="0" eaLnBrk="1" latinLnBrk="0" hangingPunct="1">
      <a:defRPr sz="2000" kern="1200">
        <a:solidFill>
          <a:srgbClr val="145897"/>
        </a:solidFill>
        <a:latin typeface="Helvetica" panose="020B0604020202020204" pitchFamily="34" charset="0"/>
        <a:ea typeface="+mn-ea"/>
        <a:cs typeface="+mn-cs"/>
      </a:defRPr>
    </a:lvl8pPr>
    <a:lvl9pPr marL="3657600" algn="l" defTabSz="914400" rtl="0" eaLnBrk="1" latinLnBrk="0" hangingPunct="1">
      <a:defRPr sz="2000" kern="1200">
        <a:solidFill>
          <a:srgbClr val="145897"/>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6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897"/>
    <a:srgbClr val="00579A"/>
    <a:srgbClr val="336699"/>
    <a:srgbClr val="006699"/>
    <a:srgbClr val="00CCFF"/>
    <a:srgbClr val="33CCFF"/>
    <a:srgbClr val="1458B5"/>
    <a:srgbClr val="66CCFF"/>
    <a:srgbClr val="0099CC"/>
    <a:srgbClr val="049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8" autoAdjust="0"/>
    <p:restoredTop sz="90215" autoAdjust="0"/>
  </p:normalViewPr>
  <p:slideViewPr>
    <p:cSldViewPr snapToGrid="0">
      <p:cViewPr varScale="1">
        <p:scale>
          <a:sx n="80" d="100"/>
          <a:sy n="80" d="100"/>
        </p:scale>
        <p:origin x="1108" y="48"/>
      </p:cViewPr>
      <p:guideLst>
        <p:guide orient="horz" pos="720"/>
        <p:guide pos="696"/>
      </p:guideLst>
    </p:cSldViewPr>
  </p:slideViewPr>
  <p:outlineViewPr>
    <p:cViewPr>
      <p:scale>
        <a:sx n="33" d="100"/>
        <a:sy n="33" d="100"/>
      </p:scale>
      <p:origin x="0" y="-250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D255C34-9C2B-49E4-B223-8CEE38697EAB}"/>
              </a:ext>
            </a:extLst>
          </p:cNvPr>
          <p:cNvSpPr>
            <a:spLocks noGrp="1" noChangeArrowheads="1"/>
          </p:cNvSpPr>
          <p:nvPr>
            <p:ph type="hdr" sz="quarter"/>
          </p:nvPr>
        </p:nvSpPr>
        <p:spPr bwMode="auto">
          <a:xfrm>
            <a:off x="1" y="0"/>
            <a:ext cx="2946189" cy="49363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anose="02020603050405020304" pitchFamily="18" charset="0"/>
              </a:defRPr>
            </a:lvl1pPr>
          </a:lstStyle>
          <a:p>
            <a:pPr>
              <a:defRPr/>
            </a:pPr>
            <a:endParaRPr lang="en-US" altLang="en-US" dirty="0"/>
          </a:p>
        </p:txBody>
      </p:sp>
      <p:sp>
        <p:nvSpPr>
          <p:cNvPr id="5123" name="Rectangle 3">
            <a:extLst>
              <a:ext uri="{FF2B5EF4-FFF2-40B4-BE49-F238E27FC236}">
                <a16:creationId xmlns:a16="http://schemas.microsoft.com/office/drawing/2014/main" id="{8795CF19-7429-4C3F-80EC-574D861E7B89}"/>
              </a:ext>
            </a:extLst>
          </p:cNvPr>
          <p:cNvSpPr>
            <a:spLocks noGrp="1" noChangeArrowheads="1"/>
          </p:cNvSpPr>
          <p:nvPr>
            <p:ph type="dt" sz="quarter" idx="1"/>
          </p:nvPr>
        </p:nvSpPr>
        <p:spPr bwMode="auto">
          <a:xfrm>
            <a:off x="3851487" y="0"/>
            <a:ext cx="2946188" cy="49363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anose="02020603050405020304" pitchFamily="18" charset="0"/>
              </a:defRPr>
            </a:lvl1pPr>
          </a:lstStyle>
          <a:p>
            <a:pPr>
              <a:defRPr/>
            </a:pPr>
            <a:endParaRPr lang="en-US" altLang="en-US" dirty="0"/>
          </a:p>
        </p:txBody>
      </p:sp>
      <p:sp>
        <p:nvSpPr>
          <p:cNvPr id="5124" name="Rectangle 4">
            <a:extLst>
              <a:ext uri="{FF2B5EF4-FFF2-40B4-BE49-F238E27FC236}">
                <a16:creationId xmlns:a16="http://schemas.microsoft.com/office/drawing/2014/main" id="{DF6F9689-3CDE-4B75-B263-9BB6A17F241B}"/>
              </a:ext>
            </a:extLst>
          </p:cNvPr>
          <p:cNvSpPr>
            <a:spLocks noGrp="1" noChangeArrowheads="1"/>
          </p:cNvSpPr>
          <p:nvPr>
            <p:ph type="ftr" sz="quarter" idx="2"/>
          </p:nvPr>
        </p:nvSpPr>
        <p:spPr bwMode="auto">
          <a:xfrm>
            <a:off x="1" y="9379031"/>
            <a:ext cx="2946189" cy="49363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anose="02020603050405020304" pitchFamily="18" charset="0"/>
              </a:defRPr>
            </a:lvl1pPr>
          </a:lstStyle>
          <a:p>
            <a:pPr>
              <a:defRPr/>
            </a:pPr>
            <a:endParaRPr lang="en-US" altLang="en-US" dirty="0"/>
          </a:p>
        </p:txBody>
      </p:sp>
      <p:sp>
        <p:nvSpPr>
          <p:cNvPr id="5125" name="Rectangle 5">
            <a:extLst>
              <a:ext uri="{FF2B5EF4-FFF2-40B4-BE49-F238E27FC236}">
                <a16:creationId xmlns:a16="http://schemas.microsoft.com/office/drawing/2014/main" id="{C3788C63-11A0-48FD-A020-4FE048786F64}"/>
              </a:ext>
            </a:extLst>
          </p:cNvPr>
          <p:cNvSpPr>
            <a:spLocks noGrp="1" noChangeArrowheads="1"/>
          </p:cNvSpPr>
          <p:nvPr>
            <p:ph type="sldNum" sz="quarter" idx="3"/>
          </p:nvPr>
        </p:nvSpPr>
        <p:spPr bwMode="auto">
          <a:xfrm>
            <a:off x="3851487" y="9379031"/>
            <a:ext cx="2946188" cy="49363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Times New Roman" panose="02020603050405020304" pitchFamily="18" charset="0"/>
              </a:defRPr>
            </a:lvl1pPr>
          </a:lstStyle>
          <a:p>
            <a:pPr>
              <a:defRPr/>
            </a:pPr>
            <a:fld id="{0594ED25-6E62-402D-8A97-6A3DA3BBFFCA}"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7487B1-D439-45F8-B33D-E84FCC435EA2}"/>
              </a:ext>
            </a:extLst>
          </p:cNvPr>
          <p:cNvSpPr>
            <a:spLocks noGrp="1"/>
          </p:cNvSpPr>
          <p:nvPr>
            <p:ph type="hdr" sz="quarter"/>
          </p:nvPr>
        </p:nvSpPr>
        <p:spPr>
          <a:xfrm>
            <a:off x="1" y="0"/>
            <a:ext cx="2946189" cy="495216"/>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EA7E9B8D-7241-4E13-91C0-D47F06274492}"/>
              </a:ext>
            </a:extLst>
          </p:cNvPr>
          <p:cNvSpPr>
            <a:spLocks noGrp="1"/>
          </p:cNvSpPr>
          <p:nvPr>
            <p:ph type="dt" idx="1"/>
          </p:nvPr>
        </p:nvSpPr>
        <p:spPr>
          <a:xfrm>
            <a:off x="3849900" y="0"/>
            <a:ext cx="2946189" cy="495216"/>
          </a:xfrm>
          <a:prstGeom prst="rect">
            <a:avLst/>
          </a:prstGeom>
        </p:spPr>
        <p:txBody>
          <a:bodyPr vert="horz" lIns="91440" tIns="45720" rIns="91440" bIns="45720" rtlCol="0"/>
          <a:lstStyle>
            <a:lvl1pPr algn="r">
              <a:defRPr sz="1200"/>
            </a:lvl1pPr>
          </a:lstStyle>
          <a:p>
            <a:pPr>
              <a:defRPr/>
            </a:pPr>
            <a:fld id="{758E200B-082C-4274-B834-642A8D6DB424}" type="datetimeFigureOut">
              <a:rPr lang="en-GB"/>
              <a:pPr>
                <a:defRPr/>
              </a:pPr>
              <a:t>13/05/2026</a:t>
            </a:fld>
            <a:endParaRPr lang="en-GB" dirty="0"/>
          </a:p>
        </p:txBody>
      </p:sp>
      <p:sp>
        <p:nvSpPr>
          <p:cNvPr id="4" name="Slide Image Placeholder 3">
            <a:extLst>
              <a:ext uri="{FF2B5EF4-FFF2-40B4-BE49-F238E27FC236}">
                <a16:creationId xmlns:a16="http://schemas.microsoft.com/office/drawing/2014/main" id="{7369F603-E9E6-40C3-BB23-A2D25522CBE8}"/>
              </a:ext>
            </a:extLst>
          </p:cNvPr>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92B7F17B-8559-4D53-AC64-DCC56170C688}"/>
              </a:ext>
            </a:extLst>
          </p:cNvPr>
          <p:cNvSpPr>
            <a:spLocks noGrp="1"/>
          </p:cNvSpPr>
          <p:nvPr>
            <p:ph type="body" sz="quarter" idx="3"/>
          </p:nvPr>
        </p:nvSpPr>
        <p:spPr>
          <a:xfrm>
            <a:off x="679768" y="4751221"/>
            <a:ext cx="5438140" cy="3887361"/>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AD4DB60-75B7-43E1-9A71-A129ED186223}"/>
              </a:ext>
            </a:extLst>
          </p:cNvPr>
          <p:cNvSpPr>
            <a:spLocks noGrp="1"/>
          </p:cNvSpPr>
          <p:nvPr>
            <p:ph type="ftr" sz="quarter" idx="4"/>
          </p:nvPr>
        </p:nvSpPr>
        <p:spPr>
          <a:xfrm>
            <a:off x="1" y="9377449"/>
            <a:ext cx="2946189" cy="495215"/>
          </a:xfrm>
          <a:prstGeom prst="rect">
            <a:avLst/>
          </a:prstGeom>
        </p:spPr>
        <p:txBody>
          <a:bodyPr vert="horz" lIns="91440" tIns="45720" rIns="91440" bIns="45720" rtlCol="0" anchor="b"/>
          <a:lstStyle>
            <a:lvl1pPr algn="l">
              <a:defRPr sz="1200"/>
            </a:lvl1pPr>
          </a:lstStyle>
          <a:p>
            <a:pPr>
              <a:defRPr/>
            </a:pPr>
            <a:endParaRPr lang="en-GB" dirty="0"/>
          </a:p>
        </p:txBody>
      </p:sp>
      <p:sp>
        <p:nvSpPr>
          <p:cNvPr id="7" name="Slide Number Placeholder 6">
            <a:extLst>
              <a:ext uri="{FF2B5EF4-FFF2-40B4-BE49-F238E27FC236}">
                <a16:creationId xmlns:a16="http://schemas.microsoft.com/office/drawing/2014/main" id="{F84F177D-2E20-4A43-82E8-C0CDF9E3DF29}"/>
              </a:ext>
            </a:extLst>
          </p:cNvPr>
          <p:cNvSpPr>
            <a:spLocks noGrp="1"/>
          </p:cNvSpPr>
          <p:nvPr>
            <p:ph type="sldNum" sz="quarter" idx="5"/>
          </p:nvPr>
        </p:nvSpPr>
        <p:spPr>
          <a:xfrm>
            <a:off x="3849900" y="9377449"/>
            <a:ext cx="2946189" cy="49521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BA306C7-F400-4572-AF77-65AE3F4108BC}"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A9AE5FDD-4271-00AF-254F-0D4DD3FCB6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23099C-D864-4A3B-854F-9B5D33A558C7}" type="slidenum">
              <a:rPr lang="pt-BR" altLang="en-US" smtClean="0"/>
              <a:pPr>
                <a:spcBef>
                  <a:spcPct val="0"/>
                </a:spcBef>
              </a:pPr>
              <a:t>1</a:t>
            </a:fld>
            <a:endParaRPr lang="pt-BR" altLang="en-US" dirty="0"/>
          </a:p>
        </p:txBody>
      </p:sp>
      <p:sp>
        <p:nvSpPr>
          <p:cNvPr id="5123" name="Rectangle 2">
            <a:extLst>
              <a:ext uri="{FF2B5EF4-FFF2-40B4-BE49-F238E27FC236}">
                <a16:creationId xmlns:a16="http://schemas.microsoft.com/office/drawing/2014/main" id="{2D57C63C-791C-4AF5-1BFF-0353F519F021}"/>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4A8B85F-6579-C6DB-9C52-729BFF788E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5492-BDD9-00FC-1B2E-A36E10763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72404-8645-19A6-4595-8C0DFE0EF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4D5E24-E377-5B4C-3351-714BA87108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D2128D4-046E-0A11-4244-F94241F97BBE}"/>
              </a:ext>
            </a:extLst>
          </p:cNvPr>
          <p:cNvSpPr>
            <a:spLocks noGrp="1"/>
          </p:cNvSpPr>
          <p:nvPr>
            <p:ph type="sldNum" sz="quarter" idx="5"/>
          </p:nvPr>
        </p:nvSpPr>
        <p:spPr/>
        <p:txBody>
          <a:bodyPr/>
          <a:lstStyle/>
          <a:p>
            <a:pPr>
              <a:defRPr/>
            </a:pPr>
            <a:fld id="{1BA306C7-F400-4572-AF77-65AE3F4108BC}" type="slidenum">
              <a:rPr lang="en-GB" altLang="en-US" smtClean="0"/>
              <a:pPr>
                <a:defRPr/>
              </a:pPr>
              <a:t>10</a:t>
            </a:fld>
            <a:endParaRPr lang="en-GB" altLang="en-US" dirty="0"/>
          </a:p>
        </p:txBody>
      </p:sp>
    </p:spTree>
    <p:extLst>
      <p:ext uri="{BB962C8B-B14F-4D97-AF65-F5344CB8AC3E}">
        <p14:creationId xmlns:p14="http://schemas.microsoft.com/office/powerpoint/2010/main" val="3491136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BA306C7-F400-4572-AF77-65AE3F4108BC}" type="slidenum">
              <a:rPr lang="en-GB" altLang="en-US" smtClean="0"/>
              <a:pPr>
                <a:defRPr/>
              </a:pPr>
              <a:t>11</a:t>
            </a:fld>
            <a:endParaRPr lang="en-GB" altLang="en-US" dirty="0"/>
          </a:p>
        </p:txBody>
      </p:sp>
    </p:spTree>
    <p:extLst>
      <p:ext uri="{BB962C8B-B14F-4D97-AF65-F5344CB8AC3E}">
        <p14:creationId xmlns:p14="http://schemas.microsoft.com/office/powerpoint/2010/main" val="321407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E1D4F-B8D3-CC8E-0664-08BC96B5F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3A5E9-B585-765E-7488-E48AA3060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F5454-7302-13BF-9502-4C93F1F0B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BA23F2-87BA-1A23-667B-C618B9FA6536}"/>
              </a:ext>
            </a:extLst>
          </p:cNvPr>
          <p:cNvSpPr>
            <a:spLocks noGrp="1"/>
          </p:cNvSpPr>
          <p:nvPr>
            <p:ph type="sldNum" sz="quarter" idx="5"/>
          </p:nvPr>
        </p:nvSpPr>
        <p:spPr/>
        <p:txBody>
          <a:bodyPr/>
          <a:lstStyle/>
          <a:p>
            <a:pPr>
              <a:defRPr/>
            </a:pPr>
            <a:fld id="{1BA306C7-F400-4572-AF77-65AE3F4108BC}" type="slidenum">
              <a:rPr lang="en-GB" altLang="en-US" smtClean="0"/>
              <a:pPr>
                <a:defRPr/>
              </a:pPr>
              <a:t>12</a:t>
            </a:fld>
            <a:endParaRPr lang="en-GB" altLang="en-US" dirty="0"/>
          </a:p>
        </p:txBody>
      </p:sp>
    </p:spTree>
    <p:extLst>
      <p:ext uri="{BB962C8B-B14F-4D97-AF65-F5344CB8AC3E}">
        <p14:creationId xmlns:p14="http://schemas.microsoft.com/office/powerpoint/2010/main" val="1931185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7AD2C-9CFD-DC83-EE46-EBAA1B3BE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58EA0-7D55-8B89-FD11-AFEC7C958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2D873-D567-4E2E-427E-A678D2DC77E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Arial" panose="020B0604020202020204" pitchFamily="34" charset="0"/>
                <a:cs typeface="Arial" panose="020B0604020202020204" pitchFamily="34" charset="0"/>
              </a:rPr>
              <a:t>Convention only governs “negotiable” cargo documents (i.e. NCD must state that it is </a:t>
            </a:r>
            <a:r>
              <a:rPr lang="en-US" b="0" dirty="0"/>
              <a:t>“to order” or “negotiable” or contain an equivalent expression) </a:t>
            </a:r>
          </a:p>
          <a:p>
            <a:endParaRPr lang="en-GB" dirty="0"/>
          </a:p>
        </p:txBody>
      </p:sp>
      <p:sp>
        <p:nvSpPr>
          <p:cNvPr id="4" name="Slide Number Placeholder 3">
            <a:extLst>
              <a:ext uri="{FF2B5EF4-FFF2-40B4-BE49-F238E27FC236}">
                <a16:creationId xmlns:a16="http://schemas.microsoft.com/office/drawing/2014/main" id="{B954420A-A731-B111-9B88-11E08CB6A5FA}"/>
              </a:ext>
            </a:extLst>
          </p:cNvPr>
          <p:cNvSpPr>
            <a:spLocks noGrp="1"/>
          </p:cNvSpPr>
          <p:nvPr>
            <p:ph type="sldNum" sz="quarter" idx="5"/>
          </p:nvPr>
        </p:nvSpPr>
        <p:spPr/>
        <p:txBody>
          <a:bodyPr/>
          <a:lstStyle/>
          <a:p>
            <a:pPr>
              <a:defRPr/>
            </a:pPr>
            <a:fld id="{1BA306C7-F400-4572-AF77-65AE3F4108BC}" type="slidenum">
              <a:rPr lang="en-GB" altLang="en-US" smtClean="0"/>
              <a:pPr>
                <a:defRPr/>
              </a:pPr>
              <a:t>13</a:t>
            </a:fld>
            <a:endParaRPr lang="en-GB" altLang="en-US" dirty="0"/>
          </a:p>
        </p:txBody>
      </p:sp>
    </p:spTree>
    <p:extLst>
      <p:ext uri="{BB962C8B-B14F-4D97-AF65-F5344CB8AC3E}">
        <p14:creationId xmlns:p14="http://schemas.microsoft.com/office/powerpoint/2010/main" val="152349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defRPr/>
            </a:pPr>
            <a:r>
              <a:rPr lang="en-US" altLang="zh-CN" sz="1200" dirty="0">
                <a:latin typeface="Arial" panose="020B0604020202020204" pitchFamily="34" charset="0"/>
                <a:ea typeface="+mn-ea"/>
                <a:cs typeface="Arial" panose="020B0604020202020204" pitchFamily="34" charset="0"/>
              </a:rPr>
              <a:t>Issuance of the NDC</a:t>
            </a:r>
          </a:p>
          <a:p>
            <a:pPr>
              <a:spcAft>
                <a:spcPts val="200"/>
              </a:spcAft>
            </a:pPr>
            <a:r>
              <a:rPr lang="en-US" altLang="zh-CN" sz="1200" b="0" dirty="0">
                <a:latin typeface="Arial" panose="020B0604020202020204" pitchFamily="34" charset="0"/>
                <a:cs typeface="Arial" panose="020B0604020202020204" pitchFamily="34" charset="0"/>
              </a:rPr>
              <a:t>Entirely based on party autonomy.</a:t>
            </a:r>
          </a:p>
          <a:p>
            <a:pPr>
              <a:spcAft>
                <a:spcPts val="200"/>
              </a:spcAft>
            </a:pPr>
            <a:r>
              <a:rPr lang="en-US" altLang="zh-CN" sz="1200" b="0" dirty="0">
                <a:latin typeface="Arial" panose="020B0604020202020204" pitchFamily="34" charset="0"/>
                <a:cs typeface="Arial" panose="020B0604020202020204" pitchFamily="34" charset="0"/>
              </a:rPr>
              <a:t>If agreed between the transport operator and the consignor, the transport operator shall issue an NCD, in the medium agreed upon, that contains a conspicuous reference to the Convention (Art. 3 (1)).</a:t>
            </a:r>
          </a:p>
          <a:p>
            <a:pPr marL="0" indent="0">
              <a:spcBef>
                <a:spcPts val="600"/>
              </a:spcBef>
              <a:buNone/>
              <a:defRPr/>
            </a:pPr>
            <a:r>
              <a:rPr lang="en-US" altLang="zh-CN" sz="1200" dirty="0">
                <a:latin typeface="Arial" panose="020B0604020202020204" pitchFamily="34" charset="0"/>
                <a:ea typeface="+mn-ea"/>
                <a:cs typeface="Arial" panose="020B0604020202020204" pitchFamily="34" charset="0"/>
              </a:rPr>
              <a:t>Definition of “Transport operator”: </a:t>
            </a:r>
          </a:p>
          <a:p>
            <a:pPr marL="0" indent="0">
              <a:spcBef>
                <a:spcPts val="600"/>
              </a:spcBef>
              <a:buNone/>
              <a:defRPr/>
            </a:pPr>
            <a:r>
              <a:rPr lang="en-US" altLang="zh-CN" sz="1200" dirty="0">
                <a:latin typeface="Arial" panose="020B0604020202020204" pitchFamily="34" charset="0"/>
                <a:ea typeface="+mn-ea"/>
                <a:cs typeface="Arial" panose="020B0604020202020204" pitchFamily="34" charset="0"/>
              </a:rPr>
              <a:t>      </a:t>
            </a:r>
            <a:r>
              <a:rPr lang="en-US" altLang="zh-CN" sz="1200" b="0" dirty="0">
                <a:latin typeface="Arial" panose="020B0604020202020204" pitchFamily="34" charset="0"/>
                <a:ea typeface="+mn-ea"/>
                <a:cs typeface="Arial" panose="020B0604020202020204" pitchFamily="34" charset="0"/>
              </a:rPr>
              <a:t>Person that concludes a transport contract with the consignor and that assumes responsibility for performance of the contract, irrespective of whether or not it performs the transport itself (Art. 2 (8)). This definition excludes freight forwarders acting as agents. </a:t>
            </a:r>
          </a:p>
          <a:p>
            <a:endParaRPr lang="en-GB" dirty="0"/>
          </a:p>
        </p:txBody>
      </p:sp>
      <p:sp>
        <p:nvSpPr>
          <p:cNvPr id="4" name="Slide Number Placeholder 3"/>
          <p:cNvSpPr>
            <a:spLocks noGrp="1"/>
          </p:cNvSpPr>
          <p:nvPr>
            <p:ph type="sldNum" sz="quarter" idx="5"/>
          </p:nvPr>
        </p:nvSpPr>
        <p:spPr/>
        <p:txBody>
          <a:bodyPr/>
          <a:lstStyle/>
          <a:p>
            <a:pPr>
              <a:defRPr/>
            </a:pPr>
            <a:fld id="{1BA306C7-F400-4572-AF77-65AE3F4108BC}" type="slidenum">
              <a:rPr lang="en-GB" altLang="en-US" smtClean="0"/>
              <a:pPr>
                <a:defRPr/>
              </a:pPr>
              <a:t>14</a:t>
            </a:fld>
            <a:endParaRPr lang="en-GB" altLang="en-US" dirty="0"/>
          </a:p>
        </p:txBody>
      </p:sp>
    </p:spTree>
    <p:extLst>
      <p:ext uri="{BB962C8B-B14F-4D97-AF65-F5344CB8AC3E}">
        <p14:creationId xmlns:p14="http://schemas.microsoft.com/office/powerpoint/2010/main" val="192911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C4F6D-D81B-3ADE-16FE-DFEB3046D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97EA4-D854-4993-5BC9-F75DB6CD1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9AB493-2B38-5CAF-0C13-73498B86853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6F54F2-CEB7-A7C7-0E15-D737DBB4D294}"/>
              </a:ext>
            </a:extLst>
          </p:cNvPr>
          <p:cNvSpPr>
            <a:spLocks noGrp="1"/>
          </p:cNvSpPr>
          <p:nvPr>
            <p:ph type="sldNum" sz="quarter" idx="5"/>
          </p:nvPr>
        </p:nvSpPr>
        <p:spPr/>
        <p:txBody>
          <a:bodyPr/>
          <a:lstStyle/>
          <a:p>
            <a:pPr>
              <a:defRPr/>
            </a:pPr>
            <a:fld id="{1BA306C7-F400-4572-AF77-65AE3F4108BC}" type="slidenum">
              <a:rPr lang="en-GB" altLang="en-US" smtClean="0"/>
              <a:pPr>
                <a:defRPr/>
              </a:pPr>
              <a:t>15</a:t>
            </a:fld>
            <a:endParaRPr lang="en-GB" altLang="en-US" dirty="0"/>
          </a:p>
        </p:txBody>
      </p:sp>
    </p:spTree>
    <p:extLst>
      <p:ext uri="{BB962C8B-B14F-4D97-AF65-F5344CB8AC3E}">
        <p14:creationId xmlns:p14="http://schemas.microsoft.com/office/powerpoint/2010/main" val="301047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4CC4C-50FE-3406-8DC5-49BF89F46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BA7DD-AF69-9427-3AAC-DA5C02CEC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0314B-12EC-4271-9FD1-47CC58BFE7C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1A888F-CC3E-739F-6654-9944FF217901}"/>
              </a:ext>
            </a:extLst>
          </p:cNvPr>
          <p:cNvSpPr>
            <a:spLocks noGrp="1"/>
          </p:cNvSpPr>
          <p:nvPr>
            <p:ph type="sldNum" sz="quarter" idx="5"/>
          </p:nvPr>
        </p:nvSpPr>
        <p:spPr/>
        <p:txBody>
          <a:bodyPr/>
          <a:lstStyle/>
          <a:p>
            <a:pPr>
              <a:defRPr/>
            </a:pPr>
            <a:fld id="{1BA306C7-F400-4572-AF77-65AE3F4108BC}" type="slidenum">
              <a:rPr lang="en-GB" altLang="en-US" smtClean="0"/>
              <a:pPr>
                <a:defRPr/>
              </a:pPr>
              <a:t>16</a:t>
            </a:fld>
            <a:endParaRPr lang="en-GB" altLang="en-US" dirty="0"/>
          </a:p>
        </p:txBody>
      </p:sp>
    </p:spTree>
    <p:extLst>
      <p:ext uri="{BB962C8B-B14F-4D97-AF65-F5344CB8AC3E}">
        <p14:creationId xmlns:p14="http://schemas.microsoft.com/office/powerpoint/2010/main" val="2604490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6D826-D0EC-7465-970E-1B230899E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F967E-2194-255E-298C-4652540C8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E848F-9228-9DD5-9FDE-D48026C70DA4}"/>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more than one original of the negotiable cargo document has been issued, delivery</a:t>
            </a:r>
          </a:p>
          <a:p>
            <a:r>
              <a:rPr lang="en-US" sz="1200" b="0" i="0" u="none" strike="noStrike" kern="1200" baseline="0" dirty="0">
                <a:solidFill>
                  <a:schemeClr val="tx1"/>
                </a:solidFill>
                <a:latin typeface="+mn-lt"/>
                <a:ea typeface="+mn-ea"/>
                <a:cs typeface="+mn-cs"/>
              </a:rPr>
              <a:t>of the goods may be demanded against surrender of one original. If the negotiable cargo</a:t>
            </a:r>
          </a:p>
          <a:p>
            <a:r>
              <a:rPr lang="en-US" sz="1200" b="0" i="0" u="none" strike="noStrike" kern="1200" baseline="0" dirty="0">
                <a:solidFill>
                  <a:schemeClr val="tx1"/>
                </a:solidFill>
                <a:latin typeface="+mn-lt"/>
                <a:ea typeface="+mn-ea"/>
                <a:cs typeface="+mn-cs"/>
              </a:rPr>
              <a:t>document states that more than one original has been issued, the other originals will cease</a:t>
            </a:r>
          </a:p>
          <a:p>
            <a:r>
              <a:rPr lang="en-US" sz="1200" b="0" i="0" u="none" strike="noStrike" kern="1200" baseline="0" dirty="0">
                <a:solidFill>
                  <a:schemeClr val="tx1"/>
                </a:solidFill>
                <a:latin typeface="+mn-lt"/>
                <a:ea typeface="+mn-ea"/>
                <a:cs typeface="+mn-cs"/>
              </a:rPr>
              <a:t>to have any effect or validity after the surrender of one original.</a:t>
            </a:r>
            <a:endParaRPr lang="en-GB" dirty="0"/>
          </a:p>
        </p:txBody>
      </p:sp>
      <p:sp>
        <p:nvSpPr>
          <p:cNvPr id="4" name="Slide Number Placeholder 3">
            <a:extLst>
              <a:ext uri="{FF2B5EF4-FFF2-40B4-BE49-F238E27FC236}">
                <a16:creationId xmlns:a16="http://schemas.microsoft.com/office/drawing/2014/main" id="{8B1839E5-E689-A4A4-7419-3FEC682EC51D}"/>
              </a:ext>
            </a:extLst>
          </p:cNvPr>
          <p:cNvSpPr>
            <a:spLocks noGrp="1"/>
          </p:cNvSpPr>
          <p:nvPr>
            <p:ph type="sldNum" sz="quarter" idx="5"/>
          </p:nvPr>
        </p:nvSpPr>
        <p:spPr/>
        <p:txBody>
          <a:bodyPr/>
          <a:lstStyle/>
          <a:p>
            <a:pPr>
              <a:defRPr/>
            </a:pPr>
            <a:fld id="{1BA306C7-F400-4572-AF77-65AE3F4108BC}" type="slidenum">
              <a:rPr lang="en-GB" altLang="en-US" smtClean="0"/>
              <a:pPr>
                <a:defRPr/>
              </a:pPr>
              <a:t>17</a:t>
            </a:fld>
            <a:endParaRPr lang="en-GB" altLang="en-US" dirty="0"/>
          </a:p>
        </p:txBody>
      </p:sp>
    </p:spTree>
    <p:extLst>
      <p:ext uri="{BB962C8B-B14F-4D97-AF65-F5344CB8AC3E}">
        <p14:creationId xmlns:p14="http://schemas.microsoft.com/office/powerpoint/2010/main" val="283488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B86BB-6112-59DF-CAB5-746CFA876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93454-ED0A-C6D7-965E-858542BCE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D5CDC-CB37-292B-8B3E-AD3277A7046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67D2101-FAE0-A291-0527-BA72359710A0}"/>
              </a:ext>
            </a:extLst>
          </p:cNvPr>
          <p:cNvSpPr>
            <a:spLocks noGrp="1"/>
          </p:cNvSpPr>
          <p:nvPr>
            <p:ph type="sldNum" sz="quarter" idx="5"/>
          </p:nvPr>
        </p:nvSpPr>
        <p:spPr/>
        <p:txBody>
          <a:bodyPr/>
          <a:lstStyle/>
          <a:p>
            <a:pPr>
              <a:defRPr/>
            </a:pPr>
            <a:fld id="{1BA306C7-F400-4572-AF77-65AE3F4108BC}" type="slidenum">
              <a:rPr lang="en-GB" altLang="en-US" smtClean="0"/>
              <a:pPr>
                <a:defRPr/>
              </a:pPr>
              <a:t>18</a:t>
            </a:fld>
            <a:endParaRPr lang="en-GB" altLang="en-US" dirty="0"/>
          </a:p>
        </p:txBody>
      </p:sp>
    </p:spTree>
    <p:extLst>
      <p:ext uri="{BB962C8B-B14F-4D97-AF65-F5344CB8AC3E}">
        <p14:creationId xmlns:p14="http://schemas.microsoft.com/office/powerpoint/2010/main" val="763597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6E096-125E-5475-EDF0-3AEBC169F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DA1E7-B3E8-7D64-7703-F1FFB08F3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DA91D-A586-D607-1ACD-45A07DC1A5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AFF954-7DC7-2CE8-EDEF-AED69257BE13}"/>
              </a:ext>
            </a:extLst>
          </p:cNvPr>
          <p:cNvSpPr>
            <a:spLocks noGrp="1"/>
          </p:cNvSpPr>
          <p:nvPr>
            <p:ph type="sldNum" sz="quarter" idx="5"/>
          </p:nvPr>
        </p:nvSpPr>
        <p:spPr/>
        <p:txBody>
          <a:bodyPr/>
          <a:lstStyle/>
          <a:p>
            <a:pPr>
              <a:defRPr/>
            </a:pPr>
            <a:fld id="{1BA306C7-F400-4572-AF77-65AE3F4108BC}" type="slidenum">
              <a:rPr lang="en-GB" altLang="en-US" smtClean="0"/>
              <a:pPr>
                <a:defRPr/>
              </a:pPr>
              <a:t>19</a:t>
            </a:fld>
            <a:endParaRPr lang="en-GB" altLang="en-US" dirty="0"/>
          </a:p>
        </p:txBody>
      </p:sp>
    </p:spTree>
    <p:extLst>
      <p:ext uri="{BB962C8B-B14F-4D97-AF65-F5344CB8AC3E}">
        <p14:creationId xmlns:p14="http://schemas.microsoft.com/office/powerpoint/2010/main" val="735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FBC12-E1E6-6697-E5CD-4C32770E49E8}"/>
            </a:ext>
          </a:extLst>
        </p:cNvPr>
        <p:cNvGrpSpPr/>
        <p:nvPr/>
      </p:nvGrpSpPr>
      <p:grpSpPr>
        <a:xfrm>
          <a:off x="0" y="0"/>
          <a:ext cx="0" cy="0"/>
          <a:chOff x="0" y="0"/>
          <a:chExt cx="0" cy="0"/>
        </a:xfrm>
      </p:grpSpPr>
      <p:sp>
        <p:nvSpPr>
          <p:cNvPr id="7170" name="Rectangle 7">
            <a:extLst>
              <a:ext uri="{FF2B5EF4-FFF2-40B4-BE49-F238E27FC236}">
                <a16:creationId xmlns:a16="http://schemas.microsoft.com/office/drawing/2014/main" id="{40DB0C22-4269-C0BF-5869-405C6A7814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DF7E5C4-724C-4B3B-95F5-434D07CE65C1}" type="slidenum">
              <a:rPr lang="pt-BR" altLang="en-US" smtClean="0"/>
              <a:pPr>
                <a:spcBef>
                  <a:spcPct val="0"/>
                </a:spcBef>
              </a:pPr>
              <a:t>2</a:t>
            </a:fld>
            <a:endParaRPr lang="pt-BR" altLang="en-US" dirty="0"/>
          </a:p>
        </p:txBody>
      </p:sp>
      <p:sp>
        <p:nvSpPr>
          <p:cNvPr id="7171" name="Rectangle 2">
            <a:extLst>
              <a:ext uri="{FF2B5EF4-FFF2-40B4-BE49-F238E27FC236}">
                <a16:creationId xmlns:a16="http://schemas.microsoft.com/office/drawing/2014/main" id="{84AB67E5-7F38-141B-847C-264D089BB20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E115837-4D84-A1AE-DCB0-5783649F84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749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7EBA9-ED6E-7D0C-DE4C-C339453CF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DCB04-E101-AD44-53DD-7655429B1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C337E-8561-78CF-6224-7EDC3D217AE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CMI proposal (August 2024): exclude the application “in respect of any transport document issued pursuant to a transport contract that provides for carriage by sea, or to which any international convention on the carriage of goods wholly or partly by sea applies, and a negotiable cargo document shall not be issued in respect of goods so carried.” A/CN.9/WG.VI/WP.108 )</a:t>
            </a:r>
          </a:p>
          <a:p>
            <a:endParaRPr lang="en-GB" dirty="0"/>
          </a:p>
        </p:txBody>
      </p:sp>
      <p:sp>
        <p:nvSpPr>
          <p:cNvPr id="4" name="Slide Number Placeholder 3">
            <a:extLst>
              <a:ext uri="{FF2B5EF4-FFF2-40B4-BE49-F238E27FC236}">
                <a16:creationId xmlns:a16="http://schemas.microsoft.com/office/drawing/2014/main" id="{2A4C6300-8543-EE87-5D76-100C1604ECE5}"/>
              </a:ext>
            </a:extLst>
          </p:cNvPr>
          <p:cNvSpPr>
            <a:spLocks noGrp="1"/>
          </p:cNvSpPr>
          <p:nvPr>
            <p:ph type="sldNum" sz="quarter" idx="5"/>
          </p:nvPr>
        </p:nvSpPr>
        <p:spPr/>
        <p:txBody>
          <a:bodyPr/>
          <a:lstStyle/>
          <a:p>
            <a:pPr>
              <a:defRPr/>
            </a:pPr>
            <a:fld id="{1BA306C7-F400-4572-AF77-65AE3F4108BC}" type="slidenum">
              <a:rPr lang="en-GB" altLang="en-US" smtClean="0"/>
              <a:pPr>
                <a:defRPr/>
              </a:pPr>
              <a:t>20</a:t>
            </a:fld>
            <a:endParaRPr lang="en-GB" altLang="en-US" dirty="0"/>
          </a:p>
        </p:txBody>
      </p:sp>
    </p:spTree>
    <p:extLst>
      <p:ext uri="{BB962C8B-B14F-4D97-AF65-F5344CB8AC3E}">
        <p14:creationId xmlns:p14="http://schemas.microsoft.com/office/powerpoint/2010/main" val="1799125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3C5E3-A4F4-5791-9044-A002F1D2F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2DC88-7B87-48EB-625A-748EE078A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75927-E112-CDA2-0A0C-B8336BA8F8C3}"/>
              </a:ext>
            </a:extLst>
          </p:cNvPr>
          <p:cNvSpPr>
            <a:spLocks noGrp="1"/>
          </p:cNvSpPr>
          <p:nvPr>
            <p:ph type="body" idx="1"/>
          </p:nvPr>
        </p:nvSpPr>
        <p:spPr/>
        <p:txBody>
          <a:bodyPr/>
          <a:lstStyle/>
          <a:p>
            <a:pPr>
              <a:spcBef>
                <a:spcPts val="600"/>
              </a:spcBef>
              <a:defRPr/>
            </a:pPr>
            <a:r>
              <a:rPr lang="en-US" sz="1200" b="0" dirty="0"/>
              <a:t>One suggestion was to exclude the maritime leg from the scope of application of the convention, given the longstanding practice of issuing negotiable bills of lading in respect of goods carried by sea, which were widely recognized as documents of title. It was emphasized that the well-established legal ecosystem for maritime bills of lading should not be disrupted by the convention. A concern was expressed that maritime carriers would receive less protection in case of the issuance of a negotiable cargo document (hereinafter “NCD”), rather than a maritime bill of lading. </a:t>
            </a:r>
          </a:p>
          <a:p>
            <a:pPr>
              <a:spcBef>
                <a:spcPts val="600"/>
              </a:spcBef>
              <a:defRPr/>
            </a:pPr>
            <a:r>
              <a:rPr lang="en-US" sz="1200" b="0" dirty="0"/>
              <a:t>Another suggestion was to limit the scope of application of the convention to documents that are not otherwise recognized by applicable law as negotiable transport documents. A concern was raised that annotating a maritime bill of lading to issue an NCD could cause confusion and ultimately jeopardize the legal status of the bill of lading as a document of title in a non-contracting State or invalidate the bill of lading. </a:t>
            </a:r>
          </a:p>
          <a:p>
            <a:endParaRPr lang="en-GB" dirty="0"/>
          </a:p>
        </p:txBody>
      </p:sp>
      <p:sp>
        <p:nvSpPr>
          <p:cNvPr id="4" name="Slide Number Placeholder 3">
            <a:extLst>
              <a:ext uri="{FF2B5EF4-FFF2-40B4-BE49-F238E27FC236}">
                <a16:creationId xmlns:a16="http://schemas.microsoft.com/office/drawing/2014/main" id="{996E1E21-9954-244B-5A48-D5DBE626BAE9}"/>
              </a:ext>
            </a:extLst>
          </p:cNvPr>
          <p:cNvSpPr>
            <a:spLocks noGrp="1"/>
          </p:cNvSpPr>
          <p:nvPr>
            <p:ph type="sldNum" sz="quarter" idx="5"/>
          </p:nvPr>
        </p:nvSpPr>
        <p:spPr/>
        <p:txBody>
          <a:bodyPr/>
          <a:lstStyle/>
          <a:p>
            <a:pPr>
              <a:defRPr/>
            </a:pPr>
            <a:fld id="{1BA306C7-F400-4572-AF77-65AE3F4108BC}" type="slidenum">
              <a:rPr lang="en-GB" altLang="en-US" smtClean="0"/>
              <a:pPr>
                <a:defRPr/>
              </a:pPr>
              <a:t>21</a:t>
            </a:fld>
            <a:endParaRPr lang="en-GB" altLang="en-US" dirty="0"/>
          </a:p>
        </p:txBody>
      </p:sp>
    </p:spTree>
    <p:extLst>
      <p:ext uri="{BB962C8B-B14F-4D97-AF65-F5344CB8AC3E}">
        <p14:creationId xmlns:p14="http://schemas.microsoft.com/office/powerpoint/2010/main" val="2034645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00906-2D63-CE60-EACD-EEC766E0D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1D3364-6183-DD62-9B4E-36B31626A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B90FD-0BC5-7BDD-E9EE-68D79A2D78C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BFBB159-87E3-EFF4-3AB6-2224B25D2843}"/>
              </a:ext>
            </a:extLst>
          </p:cNvPr>
          <p:cNvSpPr>
            <a:spLocks noGrp="1"/>
          </p:cNvSpPr>
          <p:nvPr>
            <p:ph type="sldNum" sz="quarter" idx="5"/>
          </p:nvPr>
        </p:nvSpPr>
        <p:spPr/>
        <p:txBody>
          <a:bodyPr/>
          <a:lstStyle/>
          <a:p>
            <a:pPr>
              <a:defRPr/>
            </a:pPr>
            <a:fld id="{1BA306C7-F400-4572-AF77-65AE3F4108BC}" type="slidenum">
              <a:rPr lang="en-GB" altLang="en-US" smtClean="0"/>
              <a:pPr>
                <a:defRPr/>
              </a:pPr>
              <a:t>22</a:t>
            </a:fld>
            <a:endParaRPr lang="en-GB" altLang="en-US" dirty="0"/>
          </a:p>
        </p:txBody>
      </p:sp>
    </p:spTree>
    <p:extLst>
      <p:ext uri="{BB962C8B-B14F-4D97-AF65-F5344CB8AC3E}">
        <p14:creationId xmlns:p14="http://schemas.microsoft.com/office/powerpoint/2010/main" val="3276362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BA306C7-F400-4572-AF77-65AE3F4108BC}" type="slidenum">
              <a:rPr lang="en-GB" altLang="en-US" smtClean="0"/>
              <a:pPr>
                <a:defRPr/>
              </a:pPr>
              <a:t>23</a:t>
            </a:fld>
            <a:endParaRPr lang="en-GB" altLang="en-US" dirty="0"/>
          </a:p>
        </p:txBody>
      </p:sp>
    </p:spTree>
    <p:extLst>
      <p:ext uri="{BB962C8B-B14F-4D97-AF65-F5344CB8AC3E}">
        <p14:creationId xmlns:p14="http://schemas.microsoft.com/office/powerpoint/2010/main" val="83472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BA306C7-F400-4572-AF77-65AE3F4108BC}" type="slidenum">
              <a:rPr lang="en-GB" altLang="en-US" smtClean="0"/>
              <a:pPr>
                <a:defRPr/>
              </a:pPr>
              <a:t>3</a:t>
            </a:fld>
            <a:endParaRPr lang="en-GB" altLang="en-US" dirty="0"/>
          </a:p>
        </p:txBody>
      </p:sp>
    </p:spTree>
    <p:extLst>
      <p:ext uri="{BB962C8B-B14F-4D97-AF65-F5344CB8AC3E}">
        <p14:creationId xmlns:p14="http://schemas.microsoft.com/office/powerpoint/2010/main" val="390571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BA306C7-F400-4572-AF77-65AE3F4108BC}" type="slidenum">
              <a:rPr lang="en-GB" altLang="en-US" smtClean="0"/>
              <a:pPr>
                <a:defRPr/>
              </a:pPr>
              <a:t>4</a:t>
            </a:fld>
            <a:endParaRPr lang="en-GB" altLang="en-US" dirty="0"/>
          </a:p>
        </p:txBody>
      </p:sp>
    </p:spTree>
    <p:extLst>
      <p:ext uri="{BB962C8B-B14F-4D97-AF65-F5344CB8AC3E}">
        <p14:creationId xmlns:p14="http://schemas.microsoft.com/office/powerpoint/2010/main" val="232834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BA306C7-F400-4572-AF77-65AE3F4108BC}" type="slidenum">
              <a:rPr lang="en-GB" altLang="en-US" smtClean="0"/>
              <a:pPr>
                <a:defRPr/>
              </a:pPr>
              <a:t>5</a:t>
            </a:fld>
            <a:endParaRPr lang="en-GB" altLang="en-US" dirty="0"/>
          </a:p>
        </p:txBody>
      </p:sp>
    </p:spTree>
    <p:extLst>
      <p:ext uri="{BB962C8B-B14F-4D97-AF65-F5344CB8AC3E}">
        <p14:creationId xmlns:p14="http://schemas.microsoft.com/office/powerpoint/2010/main" val="6567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BA306C7-F400-4572-AF77-65AE3F4108BC}" type="slidenum">
              <a:rPr lang="en-GB" altLang="en-US" smtClean="0"/>
              <a:pPr>
                <a:defRPr/>
              </a:pPr>
              <a:t>6</a:t>
            </a:fld>
            <a:endParaRPr lang="en-GB" altLang="en-US" dirty="0"/>
          </a:p>
        </p:txBody>
      </p:sp>
    </p:spTree>
    <p:extLst>
      <p:ext uri="{BB962C8B-B14F-4D97-AF65-F5344CB8AC3E}">
        <p14:creationId xmlns:p14="http://schemas.microsoft.com/office/powerpoint/2010/main" val="31918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BA306C7-F400-4572-AF77-65AE3F4108BC}" type="slidenum">
              <a:rPr lang="en-GB" altLang="en-US" smtClean="0"/>
              <a:pPr>
                <a:defRPr/>
              </a:pPr>
              <a:t>7</a:t>
            </a:fld>
            <a:endParaRPr lang="en-GB" altLang="en-US" dirty="0"/>
          </a:p>
        </p:txBody>
      </p:sp>
    </p:spTree>
    <p:extLst>
      <p:ext uri="{BB962C8B-B14F-4D97-AF65-F5344CB8AC3E}">
        <p14:creationId xmlns:p14="http://schemas.microsoft.com/office/powerpoint/2010/main" val="320648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BA306C7-F400-4572-AF77-65AE3F4108BC}" type="slidenum">
              <a:rPr lang="en-GB" altLang="en-US" smtClean="0"/>
              <a:pPr>
                <a:defRPr/>
              </a:pPr>
              <a:t>8</a:t>
            </a:fld>
            <a:endParaRPr lang="en-GB" altLang="en-US" dirty="0"/>
          </a:p>
        </p:txBody>
      </p:sp>
    </p:spTree>
    <p:extLst>
      <p:ext uri="{BB962C8B-B14F-4D97-AF65-F5344CB8AC3E}">
        <p14:creationId xmlns:p14="http://schemas.microsoft.com/office/powerpoint/2010/main" val="47089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51BE6-66A6-4CBE-CC54-E59D16E25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7A7DB-1D59-7373-6FDE-D6CD24003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C1A24-0CA2-26D6-6E3A-8D01250224A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3260D80-D64D-5616-5490-9B1E7247EE3D}"/>
              </a:ext>
            </a:extLst>
          </p:cNvPr>
          <p:cNvSpPr>
            <a:spLocks noGrp="1"/>
          </p:cNvSpPr>
          <p:nvPr>
            <p:ph type="sldNum" sz="quarter" idx="5"/>
          </p:nvPr>
        </p:nvSpPr>
        <p:spPr/>
        <p:txBody>
          <a:bodyPr/>
          <a:lstStyle/>
          <a:p>
            <a:pPr>
              <a:defRPr/>
            </a:pPr>
            <a:fld id="{1BA306C7-F400-4572-AF77-65AE3F4108BC}" type="slidenum">
              <a:rPr lang="en-GB" altLang="en-US" smtClean="0"/>
              <a:pPr>
                <a:defRPr/>
              </a:pPr>
              <a:t>9</a:t>
            </a:fld>
            <a:endParaRPr lang="en-GB" altLang="en-US" dirty="0"/>
          </a:p>
        </p:txBody>
      </p:sp>
    </p:spTree>
    <p:extLst>
      <p:ext uri="{BB962C8B-B14F-4D97-AF65-F5344CB8AC3E}">
        <p14:creationId xmlns:p14="http://schemas.microsoft.com/office/powerpoint/2010/main" val="122022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E197FC-F968-405C-805A-57971D4EAA8C}"/>
              </a:ext>
            </a:extLst>
          </p:cNvPr>
          <p:cNvSpPr>
            <a:spLocks noChangeArrowheads="1"/>
          </p:cNvSpPr>
          <p:nvPr userDrawn="1"/>
        </p:nvSpPr>
        <p:spPr bwMode="auto">
          <a:xfrm>
            <a:off x="0" y="14288"/>
            <a:ext cx="1371600" cy="366712"/>
          </a:xfrm>
          <a:prstGeom prst="rect">
            <a:avLst/>
          </a:prstGeom>
          <a:noFill/>
          <a:ln>
            <a:noFill/>
          </a:ln>
          <a:effectLst/>
        </p:spPr>
        <p:txBody>
          <a:bodyPr>
            <a:spAutoFit/>
          </a:bodyPr>
          <a:lstStyle>
            <a:lvl1pPr>
              <a:defRPr sz="2000">
                <a:solidFill>
                  <a:srgbClr val="145897"/>
                </a:solidFill>
                <a:latin typeface="Helvetica" panose="020B0604020202020204" pitchFamily="34" charset="0"/>
              </a:defRPr>
            </a:lvl1pPr>
            <a:lvl2pPr marL="742950" indent="-285750">
              <a:defRPr sz="2000">
                <a:solidFill>
                  <a:srgbClr val="145897"/>
                </a:solidFill>
                <a:latin typeface="Helvetica" panose="020B0604020202020204" pitchFamily="34" charset="0"/>
              </a:defRPr>
            </a:lvl2pPr>
            <a:lvl3pPr marL="1143000" indent="-228600">
              <a:defRPr sz="2000">
                <a:solidFill>
                  <a:srgbClr val="145897"/>
                </a:solidFill>
                <a:latin typeface="Helvetica" panose="020B0604020202020204" pitchFamily="34" charset="0"/>
              </a:defRPr>
            </a:lvl3pPr>
            <a:lvl4pPr marL="1600200" indent="-228600">
              <a:defRPr sz="2000">
                <a:solidFill>
                  <a:srgbClr val="145897"/>
                </a:solidFill>
                <a:latin typeface="Helvetica" panose="020B0604020202020204" pitchFamily="34" charset="0"/>
              </a:defRPr>
            </a:lvl4pPr>
            <a:lvl5pPr marL="2057400" indent="-228600">
              <a:defRPr sz="2000">
                <a:solidFill>
                  <a:srgbClr val="145897"/>
                </a:solidFill>
                <a:latin typeface="Helvetica" panose="020B0604020202020204" pitchFamily="34" charset="0"/>
              </a:defRPr>
            </a:lvl5pPr>
            <a:lvl6pPr marL="2514600" indent="-228600" eaLnBrk="0" fontAlgn="base" hangingPunct="0">
              <a:spcBef>
                <a:spcPct val="0"/>
              </a:spcBef>
              <a:spcAft>
                <a:spcPct val="0"/>
              </a:spcAft>
              <a:defRPr sz="2000">
                <a:solidFill>
                  <a:srgbClr val="145897"/>
                </a:solidFill>
                <a:latin typeface="Helvetica" panose="020B0604020202020204" pitchFamily="34" charset="0"/>
              </a:defRPr>
            </a:lvl6pPr>
            <a:lvl7pPr marL="2971800" indent="-228600" eaLnBrk="0" fontAlgn="base" hangingPunct="0">
              <a:spcBef>
                <a:spcPct val="0"/>
              </a:spcBef>
              <a:spcAft>
                <a:spcPct val="0"/>
              </a:spcAft>
              <a:defRPr sz="2000">
                <a:solidFill>
                  <a:srgbClr val="145897"/>
                </a:solidFill>
                <a:latin typeface="Helvetica" panose="020B0604020202020204" pitchFamily="34" charset="0"/>
              </a:defRPr>
            </a:lvl7pPr>
            <a:lvl8pPr marL="3429000" indent="-228600" eaLnBrk="0" fontAlgn="base" hangingPunct="0">
              <a:spcBef>
                <a:spcPct val="0"/>
              </a:spcBef>
              <a:spcAft>
                <a:spcPct val="0"/>
              </a:spcAft>
              <a:defRPr sz="2000">
                <a:solidFill>
                  <a:srgbClr val="145897"/>
                </a:solidFill>
                <a:latin typeface="Helvetica" panose="020B0604020202020204" pitchFamily="34" charset="0"/>
              </a:defRPr>
            </a:lvl8pPr>
            <a:lvl9pPr marL="3886200" indent="-228600" eaLnBrk="0" fontAlgn="base" hangingPunct="0">
              <a:spcBef>
                <a:spcPct val="0"/>
              </a:spcBef>
              <a:spcAft>
                <a:spcPct val="0"/>
              </a:spcAft>
              <a:defRPr sz="2000">
                <a:solidFill>
                  <a:srgbClr val="145897"/>
                </a:solidFill>
                <a:latin typeface="Helvetica" panose="020B0604020202020204" pitchFamily="34" charset="0"/>
              </a:defRPr>
            </a:lvl9pPr>
          </a:lstStyle>
          <a:p>
            <a:pPr eaLnBrk="1" hangingPunct="1">
              <a:defRPr/>
            </a:pPr>
            <a:r>
              <a:rPr lang="en-US" altLang="en-US" sz="1800" b="1" dirty="0">
                <a:solidFill>
                  <a:schemeClr val="bg1"/>
                </a:solidFill>
              </a:rPr>
              <a:t>UNCITAL</a:t>
            </a:r>
          </a:p>
        </p:txBody>
      </p:sp>
      <p:sp>
        <p:nvSpPr>
          <p:cNvPr id="8" name="Rectangle 8">
            <a:extLst>
              <a:ext uri="{FF2B5EF4-FFF2-40B4-BE49-F238E27FC236}">
                <a16:creationId xmlns:a16="http://schemas.microsoft.com/office/drawing/2014/main" id="{7657354A-3CFB-4159-AEBE-156D3AFB149D}"/>
              </a:ext>
            </a:extLst>
          </p:cNvPr>
          <p:cNvSpPr>
            <a:spLocks noChangeArrowheads="1"/>
          </p:cNvSpPr>
          <p:nvPr userDrawn="1"/>
        </p:nvSpPr>
        <p:spPr bwMode="auto">
          <a:xfrm>
            <a:off x="1371600" y="76200"/>
            <a:ext cx="5888038" cy="274638"/>
          </a:xfrm>
          <a:prstGeom prst="rect">
            <a:avLst/>
          </a:prstGeom>
          <a:noFill/>
          <a:ln>
            <a:noFill/>
          </a:ln>
          <a:effectLst/>
        </p:spPr>
        <p:txBody>
          <a:bodyPr>
            <a:spAutoFit/>
          </a:bodyPr>
          <a:lstStyle>
            <a:lvl1pPr>
              <a:defRPr sz="2000">
                <a:solidFill>
                  <a:srgbClr val="145897"/>
                </a:solidFill>
                <a:latin typeface="Helvetica" panose="020B0604020202020204" pitchFamily="34" charset="0"/>
              </a:defRPr>
            </a:lvl1pPr>
            <a:lvl2pPr marL="742950" indent="-285750">
              <a:defRPr sz="2000">
                <a:solidFill>
                  <a:srgbClr val="145897"/>
                </a:solidFill>
                <a:latin typeface="Helvetica" panose="020B0604020202020204" pitchFamily="34" charset="0"/>
              </a:defRPr>
            </a:lvl2pPr>
            <a:lvl3pPr marL="1143000" indent="-228600">
              <a:defRPr sz="2000">
                <a:solidFill>
                  <a:srgbClr val="145897"/>
                </a:solidFill>
                <a:latin typeface="Helvetica" panose="020B0604020202020204" pitchFamily="34" charset="0"/>
              </a:defRPr>
            </a:lvl3pPr>
            <a:lvl4pPr marL="1600200" indent="-228600">
              <a:defRPr sz="2000">
                <a:solidFill>
                  <a:srgbClr val="145897"/>
                </a:solidFill>
                <a:latin typeface="Helvetica" panose="020B0604020202020204" pitchFamily="34" charset="0"/>
              </a:defRPr>
            </a:lvl4pPr>
            <a:lvl5pPr marL="2057400" indent="-228600">
              <a:defRPr sz="2000">
                <a:solidFill>
                  <a:srgbClr val="145897"/>
                </a:solidFill>
                <a:latin typeface="Helvetica" panose="020B0604020202020204" pitchFamily="34" charset="0"/>
              </a:defRPr>
            </a:lvl5pPr>
            <a:lvl6pPr marL="2514600" indent="-228600" eaLnBrk="0" fontAlgn="base" hangingPunct="0">
              <a:spcBef>
                <a:spcPct val="0"/>
              </a:spcBef>
              <a:spcAft>
                <a:spcPct val="0"/>
              </a:spcAft>
              <a:defRPr sz="2000">
                <a:solidFill>
                  <a:srgbClr val="145897"/>
                </a:solidFill>
                <a:latin typeface="Helvetica" panose="020B0604020202020204" pitchFamily="34" charset="0"/>
              </a:defRPr>
            </a:lvl6pPr>
            <a:lvl7pPr marL="2971800" indent="-228600" eaLnBrk="0" fontAlgn="base" hangingPunct="0">
              <a:spcBef>
                <a:spcPct val="0"/>
              </a:spcBef>
              <a:spcAft>
                <a:spcPct val="0"/>
              </a:spcAft>
              <a:defRPr sz="2000">
                <a:solidFill>
                  <a:srgbClr val="145897"/>
                </a:solidFill>
                <a:latin typeface="Helvetica" panose="020B0604020202020204" pitchFamily="34" charset="0"/>
              </a:defRPr>
            </a:lvl7pPr>
            <a:lvl8pPr marL="3429000" indent="-228600" eaLnBrk="0" fontAlgn="base" hangingPunct="0">
              <a:spcBef>
                <a:spcPct val="0"/>
              </a:spcBef>
              <a:spcAft>
                <a:spcPct val="0"/>
              </a:spcAft>
              <a:defRPr sz="2000">
                <a:solidFill>
                  <a:srgbClr val="145897"/>
                </a:solidFill>
                <a:latin typeface="Helvetica" panose="020B0604020202020204" pitchFamily="34" charset="0"/>
              </a:defRPr>
            </a:lvl8pPr>
            <a:lvl9pPr marL="3886200" indent="-228600" eaLnBrk="0" fontAlgn="base" hangingPunct="0">
              <a:spcBef>
                <a:spcPct val="0"/>
              </a:spcBef>
              <a:spcAft>
                <a:spcPct val="0"/>
              </a:spcAft>
              <a:defRPr sz="2000">
                <a:solidFill>
                  <a:srgbClr val="145897"/>
                </a:solidFill>
                <a:latin typeface="Helvetica" panose="020B0604020202020204" pitchFamily="34" charset="0"/>
              </a:defRPr>
            </a:lvl9pPr>
          </a:lstStyle>
          <a:p>
            <a:pPr eaLnBrk="1" hangingPunct="1">
              <a:defRPr/>
            </a:pPr>
            <a:r>
              <a:rPr lang="en-US" altLang="en-US" sz="1200" b="1" dirty="0">
                <a:solidFill>
                  <a:schemeClr val="bg1"/>
                </a:solidFill>
              </a:rPr>
              <a:t>United Nations Commission on International Trade Law</a:t>
            </a:r>
          </a:p>
        </p:txBody>
      </p:sp>
      <p:sp>
        <p:nvSpPr>
          <p:cNvPr id="6149" name="Rectangle 5"/>
          <p:cNvSpPr>
            <a:spLocks noGrp="1" noChangeArrowheads="1"/>
          </p:cNvSpPr>
          <p:nvPr>
            <p:ph type="ctrTitle"/>
          </p:nvPr>
        </p:nvSpPr>
        <p:spPr>
          <a:xfrm>
            <a:off x="838200" y="2057400"/>
            <a:ext cx="6858000" cy="1143000"/>
          </a:xfrm>
        </p:spPr>
        <p:txBody>
          <a:bodyPr/>
          <a:lstStyle>
            <a:lvl1pPr>
              <a:defRPr sz="3000">
                <a:solidFill>
                  <a:schemeClr val="bg1"/>
                </a:solidFill>
              </a:defRPr>
            </a:lvl1pPr>
          </a:lstStyle>
          <a:p>
            <a:pPr lvl="0"/>
            <a:r>
              <a:rPr lang="en-US" altLang="en-US" noProof="0"/>
              <a:t>Click to edit Master title style</a:t>
            </a:r>
          </a:p>
        </p:txBody>
      </p:sp>
      <p:sp>
        <p:nvSpPr>
          <p:cNvPr id="6150" name="Rectangle 6"/>
          <p:cNvSpPr>
            <a:spLocks noGrp="1" noChangeArrowheads="1"/>
          </p:cNvSpPr>
          <p:nvPr>
            <p:ph type="subTitle" idx="1"/>
          </p:nvPr>
        </p:nvSpPr>
        <p:spPr>
          <a:xfrm>
            <a:off x="914400" y="3429000"/>
            <a:ext cx="5410200" cy="685800"/>
          </a:xfrm>
        </p:spPr>
        <p:txBody>
          <a:bodyPr/>
          <a:lstStyle>
            <a:lvl1pPr marL="0" indent="0">
              <a:buFontTx/>
              <a:buNone/>
              <a:defRPr sz="2200">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2549740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1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2263" y="838200"/>
            <a:ext cx="1785937" cy="50323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14450" y="838200"/>
            <a:ext cx="5205413" cy="50323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601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1028700" y="1585912"/>
            <a:ext cx="685800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56503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027619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00200" y="1600200"/>
            <a:ext cx="335280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5400" y="1600200"/>
            <a:ext cx="3352800" cy="4270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28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123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5678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3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1463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3623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0F13DF36-D361-4B63-A75F-E9BE51D04E12}"/>
              </a:ext>
            </a:extLst>
          </p:cNvPr>
          <p:cNvSpPr>
            <a:spLocks noGrp="1" noChangeArrowheads="1"/>
          </p:cNvSpPr>
          <p:nvPr>
            <p:ph type="title"/>
          </p:nvPr>
        </p:nvSpPr>
        <p:spPr bwMode="auto">
          <a:xfrm>
            <a:off x="1314450" y="838200"/>
            <a:ext cx="7086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9">
            <a:extLst>
              <a:ext uri="{FF2B5EF4-FFF2-40B4-BE49-F238E27FC236}">
                <a16:creationId xmlns:a16="http://schemas.microsoft.com/office/drawing/2014/main" id="{90D58D6A-8C45-4D5D-AF12-B9DF21624CBA}"/>
              </a:ext>
            </a:extLst>
          </p:cNvPr>
          <p:cNvSpPr>
            <a:spLocks noChangeArrowheads="1"/>
          </p:cNvSpPr>
          <p:nvPr userDrawn="1"/>
        </p:nvSpPr>
        <p:spPr bwMode="auto">
          <a:xfrm>
            <a:off x="1323975" y="6057900"/>
            <a:ext cx="1371600" cy="336550"/>
          </a:xfrm>
          <a:prstGeom prst="rect">
            <a:avLst/>
          </a:prstGeom>
          <a:noFill/>
          <a:ln>
            <a:noFill/>
          </a:ln>
          <a:effectLst/>
        </p:spPr>
        <p:txBody>
          <a:bodyPr>
            <a:spAutoFit/>
          </a:bodyPr>
          <a:lstStyle>
            <a:lvl1pPr>
              <a:defRPr sz="2000">
                <a:solidFill>
                  <a:srgbClr val="145897"/>
                </a:solidFill>
                <a:latin typeface="Helvetica" panose="020B0604020202020204" pitchFamily="34" charset="0"/>
              </a:defRPr>
            </a:lvl1pPr>
            <a:lvl2pPr marL="742950" indent="-285750">
              <a:defRPr sz="2000">
                <a:solidFill>
                  <a:srgbClr val="145897"/>
                </a:solidFill>
                <a:latin typeface="Helvetica" panose="020B0604020202020204" pitchFamily="34" charset="0"/>
              </a:defRPr>
            </a:lvl2pPr>
            <a:lvl3pPr marL="1143000" indent="-228600">
              <a:defRPr sz="2000">
                <a:solidFill>
                  <a:srgbClr val="145897"/>
                </a:solidFill>
                <a:latin typeface="Helvetica" panose="020B0604020202020204" pitchFamily="34" charset="0"/>
              </a:defRPr>
            </a:lvl3pPr>
            <a:lvl4pPr marL="1600200" indent="-228600">
              <a:defRPr sz="2000">
                <a:solidFill>
                  <a:srgbClr val="145897"/>
                </a:solidFill>
                <a:latin typeface="Helvetica" panose="020B0604020202020204" pitchFamily="34" charset="0"/>
              </a:defRPr>
            </a:lvl4pPr>
            <a:lvl5pPr marL="2057400" indent="-228600">
              <a:defRPr sz="2000">
                <a:solidFill>
                  <a:srgbClr val="145897"/>
                </a:solidFill>
                <a:latin typeface="Helvetica" panose="020B0604020202020204" pitchFamily="34" charset="0"/>
              </a:defRPr>
            </a:lvl5pPr>
            <a:lvl6pPr marL="2514600" indent="-228600" eaLnBrk="0" fontAlgn="base" hangingPunct="0">
              <a:spcBef>
                <a:spcPct val="0"/>
              </a:spcBef>
              <a:spcAft>
                <a:spcPct val="0"/>
              </a:spcAft>
              <a:defRPr sz="2000">
                <a:solidFill>
                  <a:srgbClr val="145897"/>
                </a:solidFill>
                <a:latin typeface="Helvetica" panose="020B0604020202020204" pitchFamily="34" charset="0"/>
              </a:defRPr>
            </a:lvl6pPr>
            <a:lvl7pPr marL="2971800" indent="-228600" eaLnBrk="0" fontAlgn="base" hangingPunct="0">
              <a:spcBef>
                <a:spcPct val="0"/>
              </a:spcBef>
              <a:spcAft>
                <a:spcPct val="0"/>
              </a:spcAft>
              <a:defRPr sz="2000">
                <a:solidFill>
                  <a:srgbClr val="145897"/>
                </a:solidFill>
                <a:latin typeface="Helvetica" panose="020B0604020202020204" pitchFamily="34" charset="0"/>
              </a:defRPr>
            </a:lvl7pPr>
            <a:lvl8pPr marL="3429000" indent="-228600" eaLnBrk="0" fontAlgn="base" hangingPunct="0">
              <a:spcBef>
                <a:spcPct val="0"/>
              </a:spcBef>
              <a:spcAft>
                <a:spcPct val="0"/>
              </a:spcAft>
              <a:defRPr sz="2000">
                <a:solidFill>
                  <a:srgbClr val="145897"/>
                </a:solidFill>
                <a:latin typeface="Helvetica" panose="020B0604020202020204" pitchFamily="34" charset="0"/>
              </a:defRPr>
            </a:lvl8pPr>
            <a:lvl9pPr marL="3886200" indent="-228600" eaLnBrk="0" fontAlgn="base" hangingPunct="0">
              <a:spcBef>
                <a:spcPct val="0"/>
              </a:spcBef>
              <a:spcAft>
                <a:spcPct val="0"/>
              </a:spcAft>
              <a:defRPr sz="2000">
                <a:solidFill>
                  <a:srgbClr val="145897"/>
                </a:solidFill>
                <a:latin typeface="Helvetica" panose="020B0604020202020204" pitchFamily="34" charset="0"/>
              </a:defRPr>
            </a:lvl9pPr>
          </a:lstStyle>
          <a:p>
            <a:pPr eaLnBrk="1" hangingPunct="1">
              <a:defRPr/>
            </a:pPr>
            <a:r>
              <a:rPr lang="en-US" altLang="en-US" sz="1600" b="1" dirty="0">
                <a:solidFill>
                  <a:schemeClr val="bg1"/>
                </a:solidFill>
              </a:rPr>
              <a:t>UNCITRAL</a:t>
            </a:r>
          </a:p>
        </p:txBody>
      </p:sp>
      <p:sp>
        <p:nvSpPr>
          <p:cNvPr id="1029" name="Rectangle 10">
            <a:extLst>
              <a:ext uri="{FF2B5EF4-FFF2-40B4-BE49-F238E27FC236}">
                <a16:creationId xmlns:a16="http://schemas.microsoft.com/office/drawing/2014/main" id="{4FC66AC6-F546-4B04-913B-EBFA904323EC}"/>
              </a:ext>
            </a:extLst>
          </p:cNvPr>
          <p:cNvSpPr>
            <a:spLocks noChangeArrowheads="1"/>
          </p:cNvSpPr>
          <p:nvPr userDrawn="1"/>
        </p:nvSpPr>
        <p:spPr bwMode="auto">
          <a:xfrm>
            <a:off x="2552700" y="6108700"/>
            <a:ext cx="5888038" cy="274638"/>
          </a:xfrm>
          <a:prstGeom prst="rect">
            <a:avLst/>
          </a:prstGeom>
          <a:noFill/>
          <a:ln>
            <a:noFill/>
          </a:ln>
          <a:effectLst/>
        </p:spPr>
        <p:txBody>
          <a:bodyPr>
            <a:spAutoFit/>
          </a:bodyPr>
          <a:lstStyle>
            <a:lvl1pPr>
              <a:defRPr sz="2000">
                <a:solidFill>
                  <a:srgbClr val="145897"/>
                </a:solidFill>
                <a:latin typeface="Helvetica" panose="020B0604020202020204" pitchFamily="34" charset="0"/>
              </a:defRPr>
            </a:lvl1pPr>
            <a:lvl2pPr marL="742950" indent="-285750">
              <a:defRPr sz="2000">
                <a:solidFill>
                  <a:srgbClr val="145897"/>
                </a:solidFill>
                <a:latin typeface="Helvetica" panose="020B0604020202020204" pitchFamily="34" charset="0"/>
              </a:defRPr>
            </a:lvl2pPr>
            <a:lvl3pPr marL="1143000" indent="-228600">
              <a:defRPr sz="2000">
                <a:solidFill>
                  <a:srgbClr val="145897"/>
                </a:solidFill>
                <a:latin typeface="Helvetica" panose="020B0604020202020204" pitchFamily="34" charset="0"/>
              </a:defRPr>
            </a:lvl3pPr>
            <a:lvl4pPr marL="1600200" indent="-228600">
              <a:defRPr sz="2000">
                <a:solidFill>
                  <a:srgbClr val="145897"/>
                </a:solidFill>
                <a:latin typeface="Helvetica" panose="020B0604020202020204" pitchFamily="34" charset="0"/>
              </a:defRPr>
            </a:lvl4pPr>
            <a:lvl5pPr marL="2057400" indent="-228600">
              <a:defRPr sz="2000">
                <a:solidFill>
                  <a:srgbClr val="145897"/>
                </a:solidFill>
                <a:latin typeface="Helvetica" panose="020B0604020202020204" pitchFamily="34" charset="0"/>
              </a:defRPr>
            </a:lvl5pPr>
            <a:lvl6pPr marL="2514600" indent="-228600" eaLnBrk="0" fontAlgn="base" hangingPunct="0">
              <a:spcBef>
                <a:spcPct val="0"/>
              </a:spcBef>
              <a:spcAft>
                <a:spcPct val="0"/>
              </a:spcAft>
              <a:defRPr sz="2000">
                <a:solidFill>
                  <a:srgbClr val="145897"/>
                </a:solidFill>
                <a:latin typeface="Helvetica" panose="020B0604020202020204" pitchFamily="34" charset="0"/>
              </a:defRPr>
            </a:lvl6pPr>
            <a:lvl7pPr marL="2971800" indent="-228600" eaLnBrk="0" fontAlgn="base" hangingPunct="0">
              <a:spcBef>
                <a:spcPct val="0"/>
              </a:spcBef>
              <a:spcAft>
                <a:spcPct val="0"/>
              </a:spcAft>
              <a:defRPr sz="2000">
                <a:solidFill>
                  <a:srgbClr val="145897"/>
                </a:solidFill>
                <a:latin typeface="Helvetica" panose="020B0604020202020204" pitchFamily="34" charset="0"/>
              </a:defRPr>
            </a:lvl7pPr>
            <a:lvl8pPr marL="3429000" indent="-228600" eaLnBrk="0" fontAlgn="base" hangingPunct="0">
              <a:spcBef>
                <a:spcPct val="0"/>
              </a:spcBef>
              <a:spcAft>
                <a:spcPct val="0"/>
              </a:spcAft>
              <a:defRPr sz="2000">
                <a:solidFill>
                  <a:srgbClr val="145897"/>
                </a:solidFill>
                <a:latin typeface="Helvetica" panose="020B0604020202020204" pitchFamily="34" charset="0"/>
              </a:defRPr>
            </a:lvl8pPr>
            <a:lvl9pPr marL="3886200" indent="-228600" eaLnBrk="0" fontAlgn="base" hangingPunct="0">
              <a:spcBef>
                <a:spcPct val="0"/>
              </a:spcBef>
              <a:spcAft>
                <a:spcPct val="0"/>
              </a:spcAft>
              <a:defRPr sz="2000">
                <a:solidFill>
                  <a:srgbClr val="145897"/>
                </a:solidFill>
                <a:latin typeface="Helvetica" panose="020B0604020202020204" pitchFamily="34" charset="0"/>
              </a:defRPr>
            </a:lvl9pPr>
          </a:lstStyle>
          <a:p>
            <a:pPr eaLnBrk="1" hangingPunct="1">
              <a:defRPr/>
            </a:pPr>
            <a:r>
              <a:rPr lang="en-US" altLang="en-US" sz="1200" b="1" dirty="0">
                <a:solidFill>
                  <a:schemeClr val="bg1"/>
                </a:solidFill>
              </a:rPr>
              <a:t>United Nations Commission on International Trade Law</a:t>
            </a:r>
          </a:p>
        </p:txBody>
      </p:sp>
      <p:sp>
        <p:nvSpPr>
          <p:cNvPr id="1030" name="Rectangle 3">
            <a:extLst>
              <a:ext uri="{FF2B5EF4-FFF2-40B4-BE49-F238E27FC236}">
                <a16:creationId xmlns:a16="http://schemas.microsoft.com/office/drawing/2014/main" id="{A82F71F1-4F75-40BE-AC24-51FAC95BFDD5}"/>
              </a:ext>
            </a:extLst>
          </p:cNvPr>
          <p:cNvSpPr>
            <a:spLocks noGrp="1" noChangeArrowheads="1"/>
          </p:cNvSpPr>
          <p:nvPr>
            <p:ph type="body" idx="1"/>
          </p:nvPr>
        </p:nvSpPr>
        <p:spPr bwMode="auto">
          <a:xfrm>
            <a:off x="1600200" y="1600200"/>
            <a:ext cx="6858000"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3400" b="1" kern="1200">
          <a:solidFill>
            <a:srgbClr val="145897"/>
          </a:solidFill>
          <a:latin typeface="+mj-lt"/>
          <a:ea typeface="+mj-ea"/>
          <a:cs typeface="+mj-cs"/>
        </a:defRPr>
      </a:lvl1pPr>
      <a:lvl2pPr algn="l" rtl="0" eaLnBrk="0" fontAlgn="base" hangingPunct="0">
        <a:spcBef>
          <a:spcPct val="0"/>
        </a:spcBef>
        <a:spcAft>
          <a:spcPct val="0"/>
        </a:spcAft>
        <a:defRPr sz="3400" b="1">
          <a:solidFill>
            <a:srgbClr val="145897"/>
          </a:solidFill>
          <a:latin typeface="Helvetica" panose="020B0604020202020204" pitchFamily="34" charset="0"/>
        </a:defRPr>
      </a:lvl2pPr>
      <a:lvl3pPr algn="l" rtl="0" eaLnBrk="0" fontAlgn="base" hangingPunct="0">
        <a:spcBef>
          <a:spcPct val="0"/>
        </a:spcBef>
        <a:spcAft>
          <a:spcPct val="0"/>
        </a:spcAft>
        <a:defRPr sz="3400" b="1">
          <a:solidFill>
            <a:srgbClr val="145897"/>
          </a:solidFill>
          <a:latin typeface="Helvetica" panose="020B0604020202020204" pitchFamily="34" charset="0"/>
        </a:defRPr>
      </a:lvl3pPr>
      <a:lvl4pPr algn="l" rtl="0" eaLnBrk="0" fontAlgn="base" hangingPunct="0">
        <a:spcBef>
          <a:spcPct val="0"/>
        </a:spcBef>
        <a:spcAft>
          <a:spcPct val="0"/>
        </a:spcAft>
        <a:defRPr sz="3400" b="1">
          <a:solidFill>
            <a:srgbClr val="145897"/>
          </a:solidFill>
          <a:latin typeface="Helvetica" panose="020B0604020202020204" pitchFamily="34" charset="0"/>
        </a:defRPr>
      </a:lvl4pPr>
      <a:lvl5pPr algn="l" rtl="0" eaLnBrk="0" fontAlgn="base" hangingPunct="0">
        <a:spcBef>
          <a:spcPct val="0"/>
        </a:spcBef>
        <a:spcAft>
          <a:spcPct val="0"/>
        </a:spcAft>
        <a:defRPr sz="3400" b="1">
          <a:solidFill>
            <a:srgbClr val="145897"/>
          </a:solidFill>
          <a:latin typeface="Helvetica" panose="020B0604020202020204" pitchFamily="34" charset="0"/>
        </a:defRPr>
      </a:lvl5pPr>
      <a:lvl6pPr marL="457200" algn="l" rtl="0" fontAlgn="base">
        <a:spcBef>
          <a:spcPct val="0"/>
        </a:spcBef>
        <a:spcAft>
          <a:spcPct val="0"/>
        </a:spcAft>
        <a:defRPr sz="3400" b="1">
          <a:solidFill>
            <a:srgbClr val="145897"/>
          </a:solidFill>
          <a:latin typeface="Helvetica" panose="020B0604020202020204" pitchFamily="34" charset="0"/>
        </a:defRPr>
      </a:lvl6pPr>
      <a:lvl7pPr marL="914400" algn="l" rtl="0" fontAlgn="base">
        <a:spcBef>
          <a:spcPct val="0"/>
        </a:spcBef>
        <a:spcAft>
          <a:spcPct val="0"/>
        </a:spcAft>
        <a:defRPr sz="3400" b="1">
          <a:solidFill>
            <a:srgbClr val="145897"/>
          </a:solidFill>
          <a:latin typeface="Helvetica" panose="020B0604020202020204" pitchFamily="34" charset="0"/>
        </a:defRPr>
      </a:lvl7pPr>
      <a:lvl8pPr marL="1371600" algn="l" rtl="0" fontAlgn="base">
        <a:spcBef>
          <a:spcPct val="0"/>
        </a:spcBef>
        <a:spcAft>
          <a:spcPct val="0"/>
        </a:spcAft>
        <a:defRPr sz="3400" b="1">
          <a:solidFill>
            <a:srgbClr val="145897"/>
          </a:solidFill>
          <a:latin typeface="Helvetica" panose="020B0604020202020204" pitchFamily="34" charset="0"/>
        </a:defRPr>
      </a:lvl8pPr>
      <a:lvl9pPr marL="1828800" algn="l" rtl="0" fontAlgn="base">
        <a:spcBef>
          <a:spcPct val="0"/>
        </a:spcBef>
        <a:spcAft>
          <a:spcPct val="0"/>
        </a:spcAft>
        <a:defRPr sz="3400" b="1">
          <a:solidFill>
            <a:srgbClr val="145897"/>
          </a:solidFill>
          <a:latin typeface="Helvetica" panose="020B0604020202020204" pitchFamily="34" charset="0"/>
        </a:defRPr>
      </a:lvl9pPr>
    </p:titleStyle>
    <p:bodyStyle>
      <a:lvl1pPr marL="342900" indent="-342900" algn="l" rtl="0" eaLnBrk="0" fontAlgn="base" hangingPunct="0">
        <a:spcBef>
          <a:spcPct val="20000"/>
        </a:spcBef>
        <a:spcAft>
          <a:spcPct val="0"/>
        </a:spcAft>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579C1E7C-CF56-0A41-FD23-603C287D445F}"/>
              </a:ext>
            </a:extLst>
          </p:cNvPr>
          <p:cNvSpPr>
            <a:spLocks noGrp="1" noChangeArrowheads="1"/>
          </p:cNvSpPr>
          <p:nvPr>
            <p:ph type="body" idx="1"/>
          </p:nvPr>
        </p:nvSpPr>
        <p:spPr>
          <a:xfrm>
            <a:off x="714375" y="3716338"/>
            <a:ext cx="7818438" cy="2736850"/>
          </a:xfrm>
        </p:spPr>
        <p:txBody>
          <a:bodyPr lIns="0" rIns="108000"/>
          <a:lstStyle/>
          <a:p>
            <a:pPr indent="0" eaLnBrk="1" hangingPunct="1">
              <a:buFontTx/>
              <a:buNone/>
              <a:defRPr/>
            </a:pPr>
            <a:r>
              <a:rPr lang="en-US" altLang="en-US" dirty="0">
                <a:solidFill>
                  <a:srgbClr val="145897"/>
                </a:solidFill>
                <a:latin typeface="Arial" panose="020B0604020202020204" pitchFamily="34" charset="0"/>
                <a:cs typeface="Arial" panose="020B0604020202020204" pitchFamily="34" charset="0"/>
              </a:rPr>
              <a:t>The NCD Convention-Background, Approach and Implications</a:t>
            </a:r>
            <a:endParaRPr lang="en-GB" altLang="en-US" sz="3600" b="1" dirty="0">
              <a:solidFill>
                <a:srgbClr val="145897"/>
              </a:solidFill>
              <a:latin typeface="Arial" panose="020B0604020202020204" pitchFamily="34" charset="0"/>
              <a:cs typeface="Arial" panose="020B0604020202020204" pitchFamily="34" charset="0"/>
            </a:endParaRPr>
          </a:p>
          <a:p>
            <a:pPr algn="ctr" eaLnBrk="1" hangingPunct="1">
              <a:buFontTx/>
              <a:buNone/>
              <a:defRPr/>
            </a:pPr>
            <a:endParaRPr lang="en-GB" altLang="en-US" sz="2400" b="1" dirty="0">
              <a:solidFill>
                <a:srgbClr val="145897"/>
              </a:solidFill>
              <a:latin typeface="Arial" panose="020B0604020202020204" pitchFamily="34" charset="0"/>
              <a:cs typeface="Arial" panose="020B0604020202020204" pitchFamily="34" charset="0"/>
            </a:endParaRPr>
          </a:p>
          <a:p>
            <a:pPr algn="r" eaLnBrk="1" hangingPunct="1">
              <a:buFontTx/>
              <a:buNone/>
              <a:defRPr/>
            </a:pPr>
            <a:r>
              <a:rPr lang="en-GB" altLang="en-US" sz="1800" b="1" dirty="0">
                <a:solidFill>
                  <a:srgbClr val="145897"/>
                </a:solidFill>
                <a:latin typeface="Arial" panose="020B0604020202020204" pitchFamily="34" charset="0"/>
                <a:cs typeface="Arial" panose="020B0604020202020204" pitchFamily="34" charset="0"/>
              </a:rPr>
              <a:t>José Angelo </a:t>
            </a:r>
            <a:r>
              <a:rPr lang="en-GB" altLang="en-US" sz="1800" b="1" noProof="1">
                <a:solidFill>
                  <a:srgbClr val="145897"/>
                </a:solidFill>
                <a:latin typeface="Arial" panose="020B0604020202020204" pitchFamily="34" charset="0"/>
                <a:cs typeface="Arial" panose="020B0604020202020204" pitchFamily="34" charset="0"/>
              </a:rPr>
              <a:t>Estrella Faria</a:t>
            </a:r>
          </a:p>
        </p:txBody>
      </p:sp>
      <p:sp>
        <p:nvSpPr>
          <p:cNvPr id="4099" name="Rectangle 4">
            <a:extLst>
              <a:ext uri="{FF2B5EF4-FFF2-40B4-BE49-F238E27FC236}">
                <a16:creationId xmlns:a16="http://schemas.microsoft.com/office/drawing/2014/main" id="{B09DE717-DDD5-E597-5C81-750E0DE5DE1E}"/>
              </a:ext>
            </a:extLst>
          </p:cNvPr>
          <p:cNvSpPr>
            <a:spLocks noChangeArrowheads="1"/>
          </p:cNvSpPr>
          <p:nvPr/>
        </p:nvSpPr>
        <p:spPr bwMode="auto">
          <a:xfrm>
            <a:off x="673100" y="2708275"/>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it-IT" altLang="en-US" dirty="0"/>
          </a:p>
        </p:txBody>
      </p:sp>
      <p:pic>
        <p:nvPicPr>
          <p:cNvPr id="4100" name="Picture 4">
            <a:extLst>
              <a:ext uri="{FF2B5EF4-FFF2-40B4-BE49-F238E27FC236}">
                <a16:creationId xmlns:a16="http://schemas.microsoft.com/office/drawing/2014/main" id="{61AA9E3B-B5C8-64F9-5443-8D3EF3000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2">
            <a:extLst>
              <a:ext uri="{FF2B5EF4-FFF2-40B4-BE49-F238E27FC236}">
                <a16:creationId xmlns:a16="http://schemas.microsoft.com/office/drawing/2014/main" id="{1DD34BDF-7C90-EF1E-DF58-C68F7C58F5F6}"/>
              </a:ext>
            </a:extLst>
          </p:cNvPr>
          <p:cNvSpPr txBox="1">
            <a:spLocks noChangeArrowheads="1"/>
          </p:cNvSpPr>
          <p:nvPr/>
        </p:nvSpPr>
        <p:spPr bwMode="auto">
          <a:xfrm>
            <a:off x="900112" y="2570163"/>
            <a:ext cx="77191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800" dirty="0">
                <a:solidFill>
                  <a:srgbClr val="145897"/>
                </a:solidFill>
              </a:rPr>
              <a:t>Wednesday, 13 May 2026</a:t>
            </a:r>
          </a:p>
          <a:p>
            <a:r>
              <a:rPr lang="en-US" altLang="en-US" sz="1800" dirty="0">
                <a:solidFill>
                  <a:srgbClr val="145897"/>
                </a:solidFill>
              </a:rPr>
              <a:t>Parallel Session 2: United Nations Convention on Negotiable Cargo Documents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986FF-7C32-26C3-29F4-E6126AE615E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9803BFF-91F1-DEE9-EE2A-E2F1F0800A20}"/>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DE1D4ADD-BB58-1968-EFA1-5CFEABDD0CF5}"/>
              </a:ext>
            </a:extLst>
          </p:cNvPr>
          <p:cNvSpPr>
            <a:spLocks noGrp="1" noChangeArrowheads="1"/>
          </p:cNvSpPr>
          <p:nvPr>
            <p:ph idx="1"/>
          </p:nvPr>
        </p:nvSpPr>
        <p:spPr>
          <a:xfrm>
            <a:off x="1104900" y="1143000"/>
            <a:ext cx="7353956" cy="5515825"/>
          </a:xfrm>
        </p:spPr>
        <p:txBody>
          <a:bodyPr/>
          <a:lstStyle/>
          <a:p>
            <a:pPr marL="0" indent="0">
              <a:spcBef>
                <a:spcPts val="600"/>
              </a:spcBef>
              <a:buNone/>
              <a:defRPr/>
            </a:pPr>
            <a:r>
              <a:rPr lang="en-US" altLang="zh-CN" sz="2000" dirty="0">
                <a:latin typeface="Arial" panose="020B0604020202020204" pitchFamily="34" charset="0"/>
                <a:cs typeface="Arial" panose="020B0604020202020204" pitchFamily="34" charset="0"/>
              </a:rPr>
              <a:t>The “dual track” approach</a:t>
            </a:r>
            <a:endParaRPr lang="en-US" altLang="en-US" sz="2000" dirty="0">
              <a:solidFill>
                <a:srgbClr val="145897"/>
              </a:solidFill>
              <a:latin typeface="Arial" panose="020B0604020202020204" pitchFamily="34" charset="0"/>
              <a:cs typeface="Arial" panose="020B0604020202020204" pitchFamily="34" charset="0"/>
            </a:endParaRPr>
          </a:p>
          <a:p>
            <a:pPr>
              <a:spcBef>
                <a:spcPts val="600"/>
              </a:spcBef>
              <a:defRPr/>
            </a:pPr>
            <a:r>
              <a:rPr lang="en-US" sz="2000" b="0" dirty="0">
                <a:latin typeface="Arial" panose="020B0604020202020204" pitchFamily="34" charset="0"/>
                <a:cs typeface="Arial" panose="020B0604020202020204" pitchFamily="34" charset="0"/>
              </a:rPr>
              <a:t>There was further agreement that the “dual track” approach meant that the new Convention should only deal with the matters strictly necessary to enable the issuance and negotiation of NCDs:</a:t>
            </a:r>
          </a:p>
          <a:p>
            <a:pPr lvl="1">
              <a:spcBef>
                <a:spcPts val="600"/>
              </a:spcBef>
              <a:defRPr/>
            </a:pPr>
            <a:r>
              <a:rPr lang="en-US" sz="1600" b="0" dirty="0">
                <a:latin typeface="Arial" panose="020B0604020202020204" pitchFamily="34" charset="0"/>
                <a:cs typeface="Arial" panose="020B0604020202020204" pitchFamily="34" charset="0"/>
              </a:rPr>
              <a:t>defining the nature of the document it covers; </a:t>
            </a:r>
          </a:p>
          <a:p>
            <a:pPr lvl="1">
              <a:spcBef>
                <a:spcPts val="600"/>
              </a:spcBef>
              <a:defRPr/>
            </a:pPr>
            <a:r>
              <a:rPr lang="en-US" sz="1600" b="0" dirty="0">
                <a:latin typeface="Arial" panose="020B0604020202020204" pitchFamily="34" charset="0"/>
                <a:cs typeface="Arial" panose="020B0604020202020204" pitchFamily="34" charset="0"/>
              </a:rPr>
              <a:t>the minimum content of the document and how it is issued in both printed and electronic form; </a:t>
            </a:r>
          </a:p>
          <a:p>
            <a:pPr lvl="1">
              <a:spcBef>
                <a:spcPts val="600"/>
              </a:spcBef>
              <a:defRPr/>
            </a:pPr>
            <a:r>
              <a:rPr lang="en-US" sz="1600" b="0" dirty="0">
                <a:latin typeface="Arial" panose="020B0604020202020204" pitchFamily="34" charset="0"/>
                <a:cs typeface="Arial" panose="020B0604020202020204" pitchFamily="34" charset="0"/>
              </a:rPr>
              <a:t>the evidentiary value of the document and its replacement (e.g., with an electronic record or vice-versa); </a:t>
            </a:r>
          </a:p>
          <a:p>
            <a:pPr lvl="1">
              <a:spcBef>
                <a:spcPts val="600"/>
              </a:spcBef>
              <a:defRPr/>
            </a:pPr>
            <a:r>
              <a:rPr lang="en-US" sz="1600" b="0" dirty="0">
                <a:latin typeface="Arial" panose="020B0604020202020204" pitchFamily="34" charset="0"/>
                <a:cs typeface="Arial" panose="020B0604020202020204" pitchFamily="34" charset="0"/>
              </a:rPr>
              <a:t>the procedure for and effect of transfer of the document; </a:t>
            </a:r>
          </a:p>
          <a:p>
            <a:pPr lvl="1">
              <a:spcBef>
                <a:spcPts val="600"/>
              </a:spcBef>
              <a:defRPr/>
            </a:pPr>
            <a:r>
              <a:rPr lang="en-US" sz="1600" b="0" dirty="0">
                <a:latin typeface="Arial" panose="020B0604020202020204" pitchFamily="34" charset="0"/>
                <a:cs typeface="Arial" panose="020B0604020202020204" pitchFamily="34" charset="0"/>
              </a:rPr>
              <a:t>the holder’s right of control of the goods, including the right to give or modify instructions with respect to the goods, to demand delivery of the goods upon presentation of the document or electronic record and to transfer title to the goods by transferring the document or transferring control of the electronic record.</a:t>
            </a:r>
          </a:p>
          <a:p>
            <a:pPr marL="457200" lvl="1" indent="0">
              <a:spcBef>
                <a:spcPts val="600"/>
              </a:spcBef>
              <a:buNone/>
              <a:defRPr/>
            </a:pPr>
            <a:r>
              <a:rPr lang="en-US" altLang="en-US" sz="1400" b="0" dirty="0">
                <a:solidFill>
                  <a:srgbClr val="145897"/>
                </a:solidFill>
                <a:latin typeface="Arial" panose="020B0604020202020204" pitchFamily="34" charset="0"/>
                <a:cs typeface="Arial" panose="020B0604020202020204" pitchFamily="34" charset="0"/>
              </a:rPr>
              <a:t>(</a:t>
            </a:r>
            <a:r>
              <a:rPr lang="en-US" sz="1400" b="0" dirty="0">
                <a:latin typeface="Arial" panose="020B0604020202020204" pitchFamily="34" charset="0"/>
                <a:cs typeface="Arial" panose="020B0604020202020204" pitchFamily="34" charset="0"/>
              </a:rPr>
              <a:t>Note by the Secretariat, September 2022, A/CN.9/WG.VI/WP.96, para.11)</a:t>
            </a:r>
            <a:endParaRPr lang="en-US" altLang="en-US" sz="1400" b="0" dirty="0">
              <a:solidFill>
                <a:srgbClr val="145897"/>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37B51327-CEE2-54EB-20C5-345C30391FEB}"/>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95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F40504-51A7-E2A3-99E1-FA30569CB010}"/>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A58A6BF9-9C12-81D5-D1D1-3C1EC46A1D10}"/>
              </a:ext>
            </a:extLst>
          </p:cNvPr>
          <p:cNvSpPr>
            <a:spLocks noGrp="1" noChangeArrowheads="1"/>
          </p:cNvSpPr>
          <p:nvPr>
            <p:ph idx="1"/>
          </p:nvPr>
        </p:nvSpPr>
        <p:spPr>
          <a:xfrm>
            <a:off x="1104900" y="1614116"/>
            <a:ext cx="7677978" cy="4150582"/>
          </a:xfrm>
        </p:spPr>
        <p:txBody>
          <a:bodyPr/>
          <a:lstStyle/>
          <a:p>
            <a:pPr marL="0" indent="0">
              <a:spcBef>
                <a:spcPts val="600"/>
              </a:spcBef>
              <a:buNone/>
              <a:defRPr/>
            </a:pPr>
            <a:r>
              <a:rPr lang="en-US" altLang="zh-CN" sz="2000" dirty="0">
                <a:latin typeface="Arial" panose="020B0604020202020204" pitchFamily="34" charset="0"/>
                <a:ea typeface="+mn-ea"/>
                <a:cs typeface="Arial" panose="020B0604020202020204" pitchFamily="34" charset="0"/>
              </a:rPr>
              <a:t>Structure of the NCD Convention</a:t>
            </a:r>
            <a:endParaRPr lang="en-US" altLang="en-US" sz="2000" dirty="0">
              <a:solidFill>
                <a:srgbClr val="145897"/>
              </a:solidFill>
              <a:latin typeface="Arial" panose="020B0604020202020204" pitchFamily="34" charset="0"/>
              <a:cs typeface="Arial" panose="020B0604020202020204" pitchFamily="34" charset="0"/>
            </a:endParaRPr>
          </a:p>
          <a:p>
            <a:pPr marL="0" indent="0">
              <a:spcBef>
                <a:spcPts val="600"/>
              </a:spcBef>
              <a:buNone/>
              <a:defRPr/>
            </a:pPr>
            <a:endParaRPr lang="en-US" altLang="en-US" sz="2000" dirty="0">
              <a:solidFill>
                <a:srgbClr val="145897"/>
              </a:solidFill>
              <a:latin typeface="Arial" panose="020B0604020202020204" pitchFamily="34" charset="0"/>
              <a:cs typeface="Arial" panose="020B0604020202020204" pitchFamily="34" charset="0"/>
            </a:endParaRPr>
          </a:p>
          <a:p>
            <a:r>
              <a:rPr lang="en-US" sz="2000" dirty="0">
                <a:solidFill>
                  <a:srgbClr val="145897"/>
                </a:solidFill>
                <a:latin typeface="Arial" panose="020B0604020202020204" pitchFamily="34" charset="0"/>
                <a:cs typeface="Arial" panose="020B0604020202020204" pitchFamily="34" charset="0"/>
              </a:rPr>
              <a:t>Chapter 1 – General provisions (Arts. 1–2)</a:t>
            </a:r>
          </a:p>
          <a:p>
            <a:r>
              <a:rPr lang="en-US" sz="2000" dirty="0">
                <a:solidFill>
                  <a:srgbClr val="145897"/>
                </a:solidFill>
                <a:latin typeface="Arial" panose="020B0604020202020204" pitchFamily="34" charset="0"/>
                <a:cs typeface="Arial" panose="020B0604020202020204" pitchFamily="34" charset="0"/>
              </a:rPr>
              <a:t>Chapter 2 – Issuance/content/legal effect (Arts. 3–6)</a:t>
            </a:r>
          </a:p>
          <a:p>
            <a:r>
              <a:rPr lang="en-US" sz="2000" dirty="0">
                <a:solidFill>
                  <a:srgbClr val="145897"/>
                </a:solidFill>
                <a:latin typeface="Arial" panose="020B0604020202020204" pitchFamily="34" charset="0"/>
                <a:cs typeface="Arial" panose="020B0604020202020204" pitchFamily="34" charset="0"/>
              </a:rPr>
              <a:t>Chapter 3 – Rights &amp; liability of the holder (Arts. 7–11)</a:t>
            </a:r>
          </a:p>
          <a:p>
            <a:r>
              <a:rPr lang="en-US" sz="2000" dirty="0">
                <a:solidFill>
                  <a:srgbClr val="145897"/>
                </a:solidFill>
                <a:latin typeface="Arial" panose="020B0604020202020204" pitchFamily="34" charset="0"/>
                <a:cs typeface="Arial" panose="020B0604020202020204" pitchFamily="34" charset="0"/>
              </a:rPr>
              <a:t>Chapter 4 – Special conditions for electronic NCDs (Arts. 12–18)</a:t>
            </a:r>
          </a:p>
          <a:p>
            <a:r>
              <a:rPr lang="en-US" sz="2000" dirty="0">
                <a:solidFill>
                  <a:srgbClr val="145897"/>
                </a:solidFill>
                <a:latin typeface="Arial" panose="020B0604020202020204" pitchFamily="34" charset="0"/>
                <a:cs typeface="Arial" panose="020B0604020202020204" pitchFamily="34" charset="0"/>
              </a:rPr>
              <a:t>Chapter 5 – Final clauses (Arts. 19–27)</a:t>
            </a:r>
          </a:p>
        </p:txBody>
      </p:sp>
      <p:sp>
        <p:nvSpPr>
          <p:cNvPr id="4" name="Rectangle 2">
            <a:extLst>
              <a:ext uri="{FF2B5EF4-FFF2-40B4-BE49-F238E27FC236}">
                <a16:creationId xmlns:a16="http://schemas.microsoft.com/office/drawing/2014/main" id="{D0974F03-0B49-D87B-FC56-BDDA8FBBEF23}"/>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63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AD0A-BDEF-4243-B539-9B2FE3E90EC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F1C7B21-ACDD-0BC3-716D-14A14FA8DFBF}"/>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AD9866E0-70E1-06C6-AA9C-9D85BB842AA4}"/>
              </a:ext>
            </a:extLst>
          </p:cNvPr>
          <p:cNvSpPr>
            <a:spLocks noGrp="1" noChangeArrowheads="1"/>
          </p:cNvSpPr>
          <p:nvPr>
            <p:ph idx="1"/>
          </p:nvPr>
        </p:nvSpPr>
        <p:spPr>
          <a:xfrm>
            <a:off x="1104900" y="1224501"/>
            <a:ext cx="7677978" cy="5434325"/>
          </a:xfrm>
        </p:spPr>
        <p:txBody>
          <a:bodyPr/>
          <a:lstStyle/>
          <a:p>
            <a:pPr>
              <a:spcBef>
                <a:spcPts val="600"/>
              </a:spcBef>
              <a:defRPr/>
            </a:pPr>
            <a:r>
              <a:rPr lang="en-US" altLang="zh-CN" sz="2000" dirty="0">
                <a:latin typeface="Arial" panose="020B0604020202020204" pitchFamily="34" charset="0"/>
                <a:cs typeface="Arial" panose="020B0604020202020204" pitchFamily="34" charset="0"/>
              </a:rPr>
              <a:t>Scope of application (Art. 1(1)): The NCD Convention applies to </a:t>
            </a:r>
            <a:r>
              <a:rPr lang="en-US" sz="2000" b="0" dirty="0">
                <a:solidFill>
                  <a:srgbClr val="145897"/>
                </a:solidFill>
                <a:latin typeface="Arial" panose="020B0604020202020204" pitchFamily="34" charset="0"/>
                <a:cs typeface="Arial" panose="020B0604020202020204" pitchFamily="34" charset="0"/>
              </a:rPr>
              <a:t>the issuance, transfer and legal effects of </a:t>
            </a:r>
          </a:p>
          <a:p>
            <a:pPr lvl="1">
              <a:spcBef>
                <a:spcPts val="600"/>
              </a:spcBef>
              <a:defRPr/>
            </a:pPr>
            <a:r>
              <a:rPr lang="en-US" sz="1800" b="0" dirty="0">
                <a:solidFill>
                  <a:srgbClr val="145897"/>
                </a:solidFill>
                <a:latin typeface="Arial" panose="020B0604020202020204" pitchFamily="34" charset="0"/>
                <a:cs typeface="Arial" panose="020B0604020202020204" pitchFamily="34" charset="0"/>
              </a:rPr>
              <a:t>an NCD with </a:t>
            </a:r>
            <a:r>
              <a:rPr lang="en-US" sz="1800" dirty="0">
                <a:solidFill>
                  <a:srgbClr val="145897"/>
                </a:solidFill>
                <a:latin typeface="Arial" panose="020B0604020202020204" pitchFamily="34" charset="0"/>
                <a:cs typeface="Arial" panose="020B0604020202020204" pitchFamily="34" charset="0"/>
              </a:rPr>
              <a:t>a conspicuous reference to the Convention</a:t>
            </a:r>
            <a:r>
              <a:rPr lang="en-US" sz="1800" b="0" dirty="0">
                <a:solidFill>
                  <a:srgbClr val="145897"/>
                </a:solidFill>
                <a:latin typeface="Arial" panose="020B0604020202020204" pitchFamily="34" charset="0"/>
                <a:cs typeface="Arial" panose="020B0604020202020204" pitchFamily="34" charset="0"/>
              </a:rPr>
              <a:t> (“opt-in”) …</a:t>
            </a:r>
          </a:p>
          <a:p>
            <a:pPr lvl="1">
              <a:spcBef>
                <a:spcPts val="600"/>
              </a:spcBef>
              <a:defRPr/>
            </a:pPr>
            <a:r>
              <a:rPr lang="en-US" sz="1800" b="0" dirty="0">
                <a:solidFill>
                  <a:srgbClr val="145897"/>
                </a:solidFill>
                <a:latin typeface="Arial" panose="020B0604020202020204" pitchFamily="34" charset="0"/>
                <a:cs typeface="Arial" panose="020B0604020202020204" pitchFamily="34" charset="0"/>
              </a:rPr>
              <a:t>… in connection with the international transport of goods by one or more than one mode of transport if </a:t>
            </a:r>
          </a:p>
          <a:p>
            <a:pPr lvl="1">
              <a:spcBef>
                <a:spcPts val="600"/>
              </a:spcBef>
              <a:defRPr/>
            </a:pPr>
            <a:r>
              <a:rPr lang="en-US" altLang="zh-CN" sz="1800" b="0" dirty="0">
                <a:solidFill>
                  <a:srgbClr val="145897"/>
                </a:solidFill>
                <a:latin typeface="Arial" panose="020B0604020202020204" pitchFamily="34" charset="0"/>
                <a:cs typeface="Arial" panose="020B0604020202020204" pitchFamily="34" charset="0"/>
              </a:rPr>
              <a:t>If the NCD indicates that: (a) place of taking in charge (b) place of delivery; or (c) place</a:t>
            </a:r>
            <a:r>
              <a:rPr lang="zh-CN" altLang="en-US" sz="1800" b="0" dirty="0">
                <a:solidFill>
                  <a:srgbClr val="145897"/>
                </a:solidFill>
                <a:latin typeface="Arial" panose="020B0604020202020204" pitchFamily="34" charset="0"/>
                <a:cs typeface="Arial" panose="020B0604020202020204" pitchFamily="34" charset="0"/>
              </a:rPr>
              <a:t> </a:t>
            </a:r>
            <a:r>
              <a:rPr lang="en-US" altLang="zh-CN" sz="1800" b="0" dirty="0">
                <a:solidFill>
                  <a:srgbClr val="145897"/>
                </a:solidFill>
                <a:latin typeface="Arial" panose="020B0604020202020204" pitchFamily="34" charset="0"/>
                <a:cs typeface="Arial" panose="020B0604020202020204" pitchFamily="34" charset="0"/>
              </a:rPr>
              <a:t>of issuance  is located in a State Party. </a:t>
            </a:r>
            <a:endParaRPr lang="en-US" altLang="zh-CN" b="0" dirty="0">
              <a:solidFill>
                <a:srgbClr val="145897"/>
              </a:solidFill>
              <a:latin typeface="Arial" panose="020B0604020202020204" pitchFamily="34" charset="0"/>
              <a:cs typeface="Arial" panose="020B0604020202020204" pitchFamily="34" charset="0"/>
            </a:endParaRPr>
          </a:p>
          <a:p>
            <a:r>
              <a:rPr lang="en-US" sz="2000" dirty="0">
                <a:solidFill>
                  <a:srgbClr val="145897"/>
                </a:solidFill>
                <a:latin typeface="Arial" panose="020B0604020202020204" pitchFamily="34" charset="0"/>
                <a:cs typeface="Arial" panose="020B0604020202020204" pitchFamily="34" charset="0"/>
              </a:rPr>
              <a:t>Excluded matters ((Art. 1(3)): The NCD Convention does not </a:t>
            </a:r>
          </a:p>
          <a:p>
            <a:pPr lvl="1"/>
            <a:r>
              <a:rPr lang="en-US" sz="1800" b="0" dirty="0">
                <a:solidFill>
                  <a:srgbClr val="145897"/>
                </a:solidFill>
                <a:latin typeface="Arial" panose="020B0604020202020204" pitchFamily="34" charset="0"/>
                <a:cs typeface="Arial" panose="020B0604020202020204" pitchFamily="34" charset="0"/>
              </a:rPr>
              <a:t>affect international/national rules on regulation and control of transport operations (Art. 1(2)); or </a:t>
            </a:r>
          </a:p>
          <a:p>
            <a:pPr lvl="1"/>
            <a:r>
              <a:rPr lang="en-US" sz="1800" b="0" dirty="0">
                <a:solidFill>
                  <a:srgbClr val="145897"/>
                </a:solidFill>
                <a:latin typeface="Arial" panose="020B0604020202020204" pitchFamily="34" charset="0"/>
                <a:cs typeface="Arial" panose="020B0604020202020204" pitchFamily="34" charset="0"/>
              </a:rPr>
              <a:t>modify rights and obligations of the transport operator, consignor or consignee or their liability under applicable international conventions or national law governing the transport contract, (except as otherwise provided). </a:t>
            </a:r>
          </a:p>
        </p:txBody>
      </p:sp>
      <p:sp>
        <p:nvSpPr>
          <p:cNvPr id="4" name="Rectangle 2">
            <a:extLst>
              <a:ext uri="{FF2B5EF4-FFF2-40B4-BE49-F238E27FC236}">
                <a16:creationId xmlns:a16="http://schemas.microsoft.com/office/drawing/2014/main" id="{767CC3A2-7367-B1BE-F39E-179698542CB9}"/>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84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D2940-B4E1-9F32-037A-19621531BAD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0ACB4EA-6C7C-6807-B155-04E25866CBCD}"/>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A52C70C2-A91B-73F8-0E08-26753BD104CF}"/>
              </a:ext>
            </a:extLst>
          </p:cNvPr>
          <p:cNvSpPr>
            <a:spLocks noGrp="1" noChangeArrowheads="1"/>
          </p:cNvSpPr>
          <p:nvPr>
            <p:ph idx="1"/>
          </p:nvPr>
        </p:nvSpPr>
        <p:spPr>
          <a:xfrm>
            <a:off x="1104900" y="1510748"/>
            <a:ext cx="7677978" cy="4699221"/>
          </a:xfrm>
        </p:spPr>
        <p:txBody>
          <a:bodyPr/>
          <a:lstStyle/>
          <a:p>
            <a:pPr>
              <a:spcBef>
                <a:spcPts val="600"/>
              </a:spcBef>
              <a:defRPr/>
            </a:pPr>
            <a:r>
              <a:rPr lang="en-US" altLang="zh-CN" sz="2000" dirty="0">
                <a:latin typeface="Arial" panose="020B0604020202020204" pitchFamily="34" charset="0"/>
                <a:ea typeface="+mn-ea"/>
                <a:cs typeface="Arial" panose="020B0604020202020204" pitchFamily="34" charset="0"/>
              </a:rPr>
              <a:t>Definition of “Negotiable cargo document”: </a:t>
            </a:r>
          </a:p>
          <a:p>
            <a:pPr marL="0" indent="0">
              <a:spcBef>
                <a:spcPts val="600"/>
              </a:spcBef>
              <a:buNone/>
              <a:defRPr/>
            </a:pPr>
            <a:r>
              <a:rPr lang="en-US" altLang="zh-CN" sz="2000" dirty="0">
                <a:latin typeface="Arial" panose="020B0604020202020204" pitchFamily="34" charset="0"/>
                <a:ea typeface="+mn-ea"/>
                <a:cs typeface="Arial" panose="020B0604020202020204" pitchFamily="34" charset="0"/>
              </a:rPr>
              <a:t>      </a:t>
            </a:r>
            <a:r>
              <a:rPr lang="en-US" altLang="zh-CN" sz="2000" b="0" dirty="0">
                <a:latin typeface="Arial" panose="020B0604020202020204" pitchFamily="34" charset="0"/>
                <a:ea typeface="+mn-ea"/>
                <a:cs typeface="Arial" panose="020B0604020202020204" pitchFamily="34" charset="0"/>
              </a:rPr>
              <a:t>Paper document or electronic record signed and issued by the transport operator indicating “to order/negotiable” (or equivalent) that goods have been taken in charge by the transport operator and consigned to the order of the holder (Art. 2 (5)). </a:t>
            </a:r>
          </a:p>
          <a:p>
            <a:pPr marL="0" indent="0">
              <a:spcBef>
                <a:spcPts val="600"/>
              </a:spcBef>
              <a:buNone/>
              <a:defRPr/>
            </a:pPr>
            <a:endParaRPr lang="en-US" altLang="zh-CN" sz="2000" dirty="0">
              <a:latin typeface="Arial" panose="020B0604020202020204" pitchFamily="34" charset="0"/>
              <a:ea typeface="+mn-ea"/>
              <a:cs typeface="Arial" panose="020B0604020202020204" pitchFamily="34" charset="0"/>
            </a:endParaRPr>
          </a:p>
          <a:p>
            <a:pPr>
              <a:spcBef>
                <a:spcPts val="600"/>
              </a:spcBef>
              <a:defRPr/>
            </a:pPr>
            <a:r>
              <a:rPr lang="en-US" altLang="zh-CN" sz="2000" dirty="0">
                <a:latin typeface="Arial" panose="020B0604020202020204" pitchFamily="34" charset="0"/>
                <a:ea typeface="+mn-ea"/>
                <a:cs typeface="Arial" panose="020B0604020202020204" pitchFamily="34" charset="0"/>
              </a:rPr>
              <a:t>Definition of “Transport operator”: </a:t>
            </a:r>
          </a:p>
          <a:p>
            <a:pPr marL="0" indent="0">
              <a:spcBef>
                <a:spcPts val="600"/>
              </a:spcBef>
              <a:buNone/>
              <a:defRPr/>
            </a:pPr>
            <a:r>
              <a:rPr lang="en-US" altLang="zh-CN" sz="2000" dirty="0">
                <a:latin typeface="Arial" panose="020B0604020202020204" pitchFamily="34" charset="0"/>
                <a:ea typeface="+mn-ea"/>
                <a:cs typeface="Arial" panose="020B0604020202020204" pitchFamily="34" charset="0"/>
              </a:rPr>
              <a:t>      </a:t>
            </a:r>
            <a:r>
              <a:rPr lang="en-US" altLang="zh-CN" sz="2000" b="0" dirty="0">
                <a:latin typeface="Arial" panose="020B0604020202020204" pitchFamily="34" charset="0"/>
                <a:ea typeface="+mn-ea"/>
                <a:cs typeface="Arial" panose="020B0604020202020204" pitchFamily="34" charset="0"/>
              </a:rPr>
              <a:t>Person that concludes a transport contract with the consignor and that assumes responsibility for performance of the contract, irrespective of whether or not it performs the transport itself (Art. 2 (8)). This definition excludes freight forwarders acting as agents. </a:t>
            </a:r>
          </a:p>
          <a:p>
            <a:pPr marL="0" indent="0">
              <a:buNone/>
            </a:pPr>
            <a:endParaRPr lang="en-US" sz="2000" dirty="0">
              <a:solidFill>
                <a:srgbClr val="145897"/>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8AFA05F6-B6F2-8D1B-0D4C-ED828E66C9E2}"/>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51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F40504-51A7-E2A3-99E1-FA30569CB010}"/>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A58A6BF9-9C12-81D5-D1D1-3C1EC46A1D10}"/>
              </a:ext>
            </a:extLst>
          </p:cNvPr>
          <p:cNvSpPr>
            <a:spLocks noGrp="1" noChangeArrowheads="1"/>
          </p:cNvSpPr>
          <p:nvPr>
            <p:ph idx="1"/>
          </p:nvPr>
        </p:nvSpPr>
        <p:spPr>
          <a:xfrm>
            <a:off x="1104900" y="1327868"/>
            <a:ext cx="7677978" cy="5009322"/>
          </a:xfrm>
        </p:spPr>
        <p:txBody>
          <a:bodyPr/>
          <a:lstStyle/>
          <a:p>
            <a:pPr>
              <a:spcBef>
                <a:spcPct val="30000"/>
              </a:spcBef>
              <a:spcAft>
                <a:spcPts val="600"/>
              </a:spcAft>
              <a:defRPr/>
            </a:pPr>
            <a:r>
              <a:rPr lang="en-US" sz="2000" b="1" i="0" u="none" strike="noStrike" baseline="0" dirty="0">
                <a:latin typeface="Arial" panose="020B0604020202020204" pitchFamily="34" charset="0"/>
                <a:cs typeface="Arial" panose="020B0604020202020204" pitchFamily="34" charset="0"/>
              </a:rPr>
              <a:t>Who will issue the </a:t>
            </a:r>
            <a:r>
              <a:rPr lang="en-GB" altLang="zh-CN" sz="2000" b="1" dirty="0">
                <a:latin typeface="Arial" panose="020B0604020202020204" pitchFamily="34" charset="0"/>
                <a:cs typeface="Arial" panose="020B0604020202020204" pitchFamily="34" charset="0"/>
              </a:rPr>
              <a:t>NCD</a:t>
            </a:r>
            <a:r>
              <a:rPr lang="en-US" sz="2000" b="1" i="0" u="none" strike="noStrike" baseline="0" dirty="0">
                <a:latin typeface="Arial" panose="020B0604020202020204" pitchFamily="34" charset="0"/>
                <a:cs typeface="Arial" panose="020B0604020202020204" pitchFamily="34" charset="0"/>
              </a:rPr>
              <a:t>?</a:t>
            </a:r>
          </a:p>
          <a:p>
            <a:pPr lvl="1">
              <a:spcBef>
                <a:spcPct val="30000"/>
              </a:spcBef>
              <a:spcAft>
                <a:spcPts val="600"/>
              </a:spcAft>
              <a:defRPr/>
            </a:pPr>
            <a:r>
              <a:rPr lang="en-US" sz="1800" b="0" dirty="0">
                <a:latin typeface="Arial" panose="020B0604020202020204" pitchFamily="34" charset="0"/>
                <a:cs typeface="Arial" panose="020B0604020202020204" pitchFamily="34" charset="0"/>
              </a:rPr>
              <a:t>Any transport operator acting as a contractual carrier (whether or not that person performs the carriage itself) </a:t>
            </a:r>
          </a:p>
          <a:p>
            <a:pPr lvl="1">
              <a:spcBef>
                <a:spcPct val="30000"/>
              </a:spcBef>
              <a:spcAft>
                <a:spcPts val="600"/>
              </a:spcAft>
              <a:defRPr/>
            </a:pPr>
            <a:r>
              <a:rPr lang="en-US" sz="1800" b="0" dirty="0">
                <a:latin typeface="Arial" panose="020B0604020202020204" pitchFamily="34" charset="0"/>
                <a:cs typeface="Arial" panose="020B0604020202020204" pitchFamily="34" charset="0"/>
              </a:rPr>
              <a:t>This includes any rail/road/air carrier or freight forwarder who concludes a transport contract with the consignor and thus assumes responsibility for the performance of the contract.</a:t>
            </a:r>
          </a:p>
          <a:p>
            <a:pPr>
              <a:spcBef>
                <a:spcPct val="30000"/>
              </a:spcBef>
              <a:spcAft>
                <a:spcPts val="600"/>
              </a:spcAft>
              <a:defRPr/>
            </a:pPr>
            <a:r>
              <a:rPr lang="en-US" sz="2000" b="1" dirty="0">
                <a:latin typeface="Arial" panose="020B0604020202020204" pitchFamily="34" charset="0"/>
                <a:cs typeface="Arial" panose="020B0604020202020204" pitchFamily="34" charset="0"/>
              </a:rPr>
              <a:t>How to issue an NCD (Art. 3(2))?</a:t>
            </a:r>
          </a:p>
          <a:p>
            <a:pPr lvl="1">
              <a:spcBef>
                <a:spcPct val="30000"/>
              </a:spcBef>
              <a:spcAft>
                <a:spcPts val="600"/>
              </a:spcAft>
              <a:defRPr/>
            </a:pPr>
            <a:r>
              <a:rPr lang="en-US" sz="1800" b="0" dirty="0">
                <a:latin typeface="Arial" panose="020B0604020202020204" pitchFamily="34" charset="0"/>
                <a:cs typeface="Arial" panose="020B0604020202020204" pitchFamily="34" charset="0"/>
              </a:rPr>
              <a:t>Default rule - </a:t>
            </a:r>
            <a:r>
              <a:rPr lang="en-US" altLang="zh-CN" sz="1800" b="0" dirty="0">
                <a:latin typeface="Arial" panose="020B0604020202020204" pitchFamily="34" charset="0"/>
                <a:cs typeface="Arial" panose="020B0604020202020204" pitchFamily="34" charset="0"/>
              </a:rPr>
              <a:t>entering an annotation signed by the transport operator in each original of the transport document; or</a:t>
            </a:r>
            <a:r>
              <a:rPr lang="en-US" sz="1800" b="0" dirty="0">
                <a:latin typeface="Arial" panose="020B0604020202020204" pitchFamily="34" charset="0"/>
                <a:cs typeface="Arial" panose="020B0604020202020204" pitchFamily="34" charset="0"/>
              </a:rPr>
              <a:t> </a:t>
            </a:r>
          </a:p>
          <a:p>
            <a:pPr lvl="1">
              <a:spcBef>
                <a:spcPct val="30000"/>
              </a:spcBef>
              <a:spcAft>
                <a:spcPts val="600"/>
              </a:spcAft>
              <a:defRPr/>
            </a:pPr>
            <a:r>
              <a:rPr lang="en-US" sz="1800" b="0" dirty="0">
                <a:latin typeface="Arial" panose="020B0604020202020204" pitchFamily="34" charset="0"/>
                <a:cs typeface="Arial" panose="020B0604020202020204" pitchFamily="34" charset="0"/>
              </a:rPr>
              <a:t>Fal</a:t>
            </a:r>
            <a:r>
              <a:rPr lang="en-US" altLang="zh-CN" sz="1800" b="0" dirty="0">
                <a:latin typeface="Arial" panose="020B0604020202020204" pitchFamily="34" charset="0"/>
                <a:cs typeface="Arial" panose="020B0604020202020204" pitchFamily="34" charset="0"/>
              </a:rPr>
              <a:t>lback rule</a:t>
            </a:r>
            <a:r>
              <a:rPr lang="en-US" sz="1800" b="0" dirty="0">
                <a:latin typeface="Arial" panose="020B0604020202020204" pitchFamily="34" charset="0"/>
                <a:cs typeface="Arial" panose="020B0604020202020204" pitchFamily="34" charset="0"/>
              </a:rPr>
              <a:t> - </a:t>
            </a:r>
            <a:r>
              <a:rPr lang="en-GB" sz="1800" b="0" dirty="0">
                <a:latin typeface="Arial" panose="020B0604020202020204" pitchFamily="34" charset="0"/>
                <a:cs typeface="Arial" panose="020B0604020202020204" pitchFamily="34" charset="0"/>
              </a:rPr>
              <a:t>as a separate document </a:t>
            </a:r>
            <a:r>
              <a:rPr lang="en-US" sz="1800" b="0" dirty="0">
                <a:latin typeface="Arial" panose="020B0604020202020204" pitchFamily="34" charset="0"/>
                <a:cs typeface="Arial" panose="020B0604020202020204" pitchFamily="34" charset="0"/>
              </a:rPr>
              <a:t>where no transport document has been issued or where a transport document has been issued and cancelled.</a:t>
            </a:r>
            <a:r>
              <a:rPr lang="en-GB" sz="1800" b="0" dirty="0">
                <a:latin typeface="Arial" panose="020B0604020202020204" pitchFamily="34" charset="0"/>
                <a:cs typeface="Arial" panose="020B0604020202020204" pitchFamily="34" charset="0"/>
              </a:rPr>
              <a:t> </a:t>
            </a:r>
          </a:p>
        </p:txBody>
      </p:sp>
      <p:sp>
        <p:nvSpPr>
          <p:cNvPr id="4" name="Rectangle 2">
            <a:extLst>
              <a:ext uri="{FF2B5EF4-FFF2-40B4-BE49-F238E27FC236}">
                <a16:creationId xmlns:a16="http://schemas.microsoft.com/office/drawing/2014/main" id="{D0974F03-0B49-D87B-FC56-BDDA8FBBEF23}"/>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58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CE377-50C7-BADE-67B1-C1A2B53B718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092256C-DA99-E586-9160-1868817D7FD1}"/>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BCF06B2E-59C3-25E7-2153-47D6898E48AE}"/>
              </a:ext>
            </a:extLst>
          </p:cNvPr>
          <p:cNvSpPr>
            <a:spLocks noGrp="1" noChangeArrowheads="1"/>
          </p:cNvSpPr>
          <p:nvPr>
            <p:ph idx="1"/>
          </p:nvPr>
        </p:nvSpPr>
        <p:spPr>
          <a:xfrm>
            <a:off x="1104900" y="1143000"/>
            <a:ext cx="7677978" cy="5715000"/>
          </a:xfrm>
        </p:spPr>
        <p:txBody>
          <a:bodyPr/>
          <a:lstStyle/>
          <a:p>
            <a:pPr>
              <a:spcBef>
                <a:spcPct val="30000"/>
              </a:spcBef>
              <a:spcAft>
                <a:spcPts val="600"/>
              </a:spcAft>
              <a:defRPr/>
            </a:pPr>
            <a:r>
              <a:rPr lang="en-US" sz="1800" b="1" i="0" u="none" strike="noStrike" baseline="0" dirty="0">
                <a:latin typeface="Arial" panose="020B0604020202020204" pitchFamily="34" charset="0"/>
                <a:cs typeface="Arial" panose="020B0604020202020204" pitchFamily="34" charset="0"/>
              </a:rPr>
              <a:t>Content of the NCD</a:t>
            </a:r>
          </a:p>
          <a:p>
            <a:pPr lvl="1">
              <a:spcBef>
                <a:spcPct val="30000"/>
              </a:spcBef>
              <a:spcAft>
                <a:spcPts val="600"/>
              </a:spcAft>
              <a:defRPr/>
            </a:pPr>
            <a:r>
              <a:rPr lang="en-US" sz="1600" b="0" dirty="0">
                <a:latin typeface="Arial" panose="020B0604020202020204" pitchFamily="34" charset="0"/>
                <a:cs typeface="Arial" panose="020B0604020202020204" pitchFamily="34" charset="0"/>
              </a:rPr>
              <a:t>Art. 4 contents requirement (similar to RR)</a:t>
            </a:r>
          </a:p>
          <a:p>
            <a:pPr lvl="1">
              <a:spcBef>
                <a:spcPct val="30000"/>
              </a:spcBef>
              <a:spcAft>
                <a:spcPts val="600"/>
              </a:spcAft>
              <a:defRPr/>
            </a:pPr>
            <a:r>
              <a:rPr lang="en-US" sz="1600" b="0" dirty="0">
                <a:latin typeface="Arial" panose="020B0604020202020204" pitchFamily="34" charset="0"/>
                <a:cs typeface="Arial" panose="020B0604020202020204" pitchFamily="34" charset="0"/>
              </a:rPr>
              <a:t>Art. 5 (1): missing contents do not automatically invalidate the NCD, but missing contents may expose the transport operator to liability (Art. 5 (2)).</a:t>
            </a:r>
            <a:r>
              <a:rPr lang="en-US" sz="1800" b="0" dirty="0">
                <a:latin typeface="Arial" panose="020B0604020202020204" pitchFamily="34" charset="0"/>
                <a:cs typeface="Arial" panose="020B0604020202020204" pitchFamily="34" charset="0"/>
              </a:rPr>
              <a:t> </a:t>
            </a:r>
          </a:p>
          <a:p>
            <a:pPr>
              <a:spcBef>
                <a:spcPct val="30000"/>
              </a:spcBef>
              <a:spcAft>
                <a:spcPts val="600"/>
              </a:spcAft>
              <a:defRPr/>
            </a:pPr>
            <a:r>
              <a:rPr lang="en-US" sz="1800" b="1" dirty="0">
                <a:latin typeface="Arial" panose="020B0604020202020204" pitchFamily="34" charset="0"/>
                <a:cs typeface="Arial" panose="020B0604020202020204" pitchFamily="34" charset="0"/>
              </a:rPr>
              <a:t>Evidentiary effect of NCDs</a:t>
            </a:r>
          </a:p>
          <a:p>
            <a:pPr lvl="1">
              <a:spcBef>
                <a:spcPct val="30000"/>
              </a:spcBef>
              <a:spcAft>
                <a:spcPts val="600"/>
              </a:spcAft>
              <a:defRPr/>
            </a:pPr>
            <a:r>
              <a:rPr lang="en-US" sz="1600" b="0" dirty="0">
                <a:latin typeface="Arial" panose="020B0604020202020204" pitchFamily="34" charset="0"/>
                <a:cs typeface="Arial" panose="020B0604020202020204" pitchFamily="34" charset="0"/>
              </a:rPr>
              <a:t>Transport operator may qualify Art. 4(1)(c) information furnished by the consignor if it has actual knowledge/ reasonable grounds to believe that it is false/misleading, or no reasonable means of checking (Art. 6 (1)).</a:t>
            </a:r>
          </a:p>
          <a:p>
            <a:pPr lvl="1">
              <a:spcBef>
                <a:spcPct val="30000"/>
              </a:spcBef>
              <a:spcAft>
                <a:spcPts val="600"/>
              </a:spcAft>
              <a:defRPr/>
            </a:pPr>
            <a:r>
              <a:rPr lang="en-US" sz="1600" b="0" dirty="0">
                <a:latin typeface="Arial" panose="020B0604020202020204" pitchFamily="34" charset="0"/>
                <a:cs typeface="Arial" panose="020B0604020202020204" pitchFamily="34" charset="0"/>
              </a:rPr>
              <a:t> Except to the extent qualified, NCD is prima facie evidence of the taking in charge of the goods by the transport operator as stated (Art. 6 (2)).</a:t>
            </a:r>
          </a:p>
          <a:p>
            <a:pPr lvl="1">
              <a:spcBef>
                <a:spcPct val="30000"/>
              </a:spcBef>
              <a:spcAft>
                <a:spcPts val="600"/>
              </a:spcAft>
              <a:defRPr/>
            </a:pPr>
            <a:r>
              <a:rPr lang="en-US" sz="1600" b="0" dirty="0">
                <a:latin typeface="Arial" panose="020B0604020202020204" pitchFamily="34" charset="0"/>
                <a:cs typeface="Arial" panose="020B0604020202020204" pitchFamily="34" charset="0"/>
              </a:rPr>
              <a:t>If transferred to a third party acting in good faith in reliance on any of the information therein, proof to the contrary by the transport operator is not admissible against that third party (except to the extent qualified) (Art. 6 (3)).</a:t>
            </a:r>
          </a:p>
        </p:txBody>
      </p:sp>
      <p:sp>
        <p:nvSpPr>
          <p:cNvPr id="4" name="Rectangle 2">
            <a:extLst>
              <a:ext uri="{FF2B5EF4-FFF2-40B4-BE49-F238E27FC236}">
                <a16:creationId xmlns:a16="http://schemas.microsoft.com/office/drawing/2014/main" id="{28F8C298-FF41-8782-4DFD-74F99C3E5747}"/>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52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574F3-A863-9381-7745-D9E7A66BA3C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5730112-8D42-7CA6-F1C2-7981C3474247}"/>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9BCD09D1-9E6C-C7DF-E5AA-94018A58FF14}"/>
              </a:ext>
            </a:extLst>
          </p:cNvPr>
          <p:cNvSpPr>
            <a:spLocks noGrp="1" noChangeArrowheads="1"/>
          </p:cNvSpPr>
          <p:nvPr>
            <p:ph idx="1"/>
          </p:nvPr>
        </p:nvSpPr>
        <p:spPr>
          <a:xfrm>
            <a:off x="1104900" y="1143000"/>
            <a:ext cx="7677978" cy="5715000"/>
          </a:xfrm>
        </p:spPr>
        <p:txBody>
          <a:bodyPr/>
          <a:lstStyle/>
          <a:p>
            <a:pPr>
              <a:spcBef>
                <a:spcPct val="30000"/>
              </a:spcBef>
              <a:spcAft>
                <a:spcPts val="600"/>
              </a:spcAft>
              <a:defRPr/>
            </a:pPr>
            <a:r>
              <a:rPr lang="en-US" sz="1800" b="1" i="0" u="none" strike="noStrike" baseline="0" dirty="0">
                <a:latin typeface="Arial" panose="020B0604020202020204" pitchFamily="34" charset="0"/>
                <a:cs typeface="Arial" panose="020B0604020202020204" pitchFamily="34" charset="0"/>
              </a:rPr>
              <a:t>Negotiability of the NCD: Conditions and effect</a:t>
            </a:r>
          </a:p>
          <a:p>
            <a:pPr lvl="1">
              <a:spcBef>
                <a:spcPts val="600"/>
              </a:spcBef>
              <a:spcAft>
                <a:spcPts val="600"/>
              </a:spcAft>
              <a:defRPr/>
            </a:pPr>
            <a:r>
              <a:rPr lang="en-US" sz="1600" b="0" dirty="0">
                <a:latin typeface="Arial" panose="020B0604020202020204" pitchFamily="34" charset="0"/>
                <a:cs typeface="Arial" panose="020B0604020202020204" pitchFamily="34" charset="0"/>
              </a:rPr>
              <a:t>NCD may be made out to order or to the order of a named person. If the NCD fails to name the person, it is deemed to be made out to the order of the consignor (Art. 3 (6)). </a:t>
            </a:r>
          </a:p>
          <a:p>
            <a:pPr lvl="1">
              <a:spcBef>
                <a:spcPts val="600"/>
              </a:spcBef>
              <a:spcAft>
                <a:spcPts val="600"/>
              </a:spcAft>
              <a:defRPr/>
            </a:pPr>
            <a:r>
              <a:rPr lang="en-US" sz="1600" b="0" dirty="0">
                <a:latin typeface="Arial" panose="020B0604020202020204" pitchFamily="34" charset="0"/>
                <a:cs typeface="Arial" panose="020B0604020202020204" pitchFamily="34" charset="0"/>
              </a:rPr>
              <a:t>The rights provided for in the NCD can be exercised only by the holder, which shall include the right to demand delivery of the goods at destination (Art. 7(1)).</a:t>
            </a:r>
          </a:p>
          <a:p>
            <a:pPr lvl="1">
              <a:spcBef>
                <a:spcPts val="600"/>
              </a:spcBef>
              <a:spcAft>
                <a:spcPts val="600"/>
              </a:spcAft>
              <a:defRPr/>
            </a:pPr>
            <a:r>
              <a:rPr lang="en-US" sz="1600" b="0" dirty="0">
                <a:latin typeface="Arial" panose="020B0604020202020204" pitchFamily="34" charset="0"/>
                <a:cs typeface="Arial" panose="020B0604020202020204" pitchFamily="34" charset="0"/>
              </a:rPr>
              <a:t>A person other than the consignor that becomes a holder of the NCD acquires the right to bring a claim against the transport operator and, where applicable, the right of disposal </a:t>
            </a:r>
            <a:r>
              <a:rPr lang="en-US" sz="1600" dirty="0">
                <a:latin typeface="Arial" panose="020B0604020202020204" pitchFamily="34" charset="0"/>
                <a:cs typeface="Arial" panose="020B0604020202020204" pitchFamily="34" charset="0"/>
              </a:rPr>
              <a:t>under the transport contract</a:t>
            </a:r>
            <a:r>
              <a:rPr lang="en-US" sz="1600" b="0" dirty="0">
                <a:latin typeface="Arial" panose="020B0604020202020204" pitchFamily="34" charset="0"/>
                <a:cs typeface="Arial" panose="020B0604020202020204" pitchFamily="34" charset="0"/>
              </a:rPr>
              <a:t>, as well as those rights provided for in the law applicable to the transport contract, as if it were a party to that contract.</a:t>
            </a:r>
          </a:p>
          <a:p>
            <a:pPr lvl="1">
              <a:spcBef>
                <a:spcPts val="600"/>
              </a:spcBef>
              <a:spcAft>
                <a:spcPts val="600"/>
              </a:spcAft>
              <a:defRPr/>
            </a:pPr>
            <a:r>
              <a:rPr lang="en-US" sz="1600" b="0" dirty="0"/>
              <a:t>The transport operator may not invoke against a holder that is not the consignor any terms of the transport contract that are inconsistent with the express terms of the negotiable cargo document </a:t>
            </a:r>
            <a:r>
              <a:rPr lang="en-US" sz="1600" b="0" dirty="0">
                <a:latin typeface="Arial" panose="020B0604020202020204" pitchFamily="34" charset="0"/>
                <a:cs typeface="Arial" panose="020B0604020202020204" pitchFamily="34" charset="0"/>
              </a:rPr>
              <a:t>(Art. 7(3)).</a:t>
            </a:r>
            <a:endParaRPr lang="en-US" sz="1600" b="0" dirty="0"/>
          </a:p>
          <a:p>
            <a:pPr lvl="1">
              <a:spcBef>
                <a:spcPts val="600"/>
              </a:spcBef>
              <a:spcAft>
                <a:spcPts val="600"/>
              </a:spcAft>
              <a:defRPr/>
            </a:pPr>
            <a:r>
              <a:rPr lang="en-US" sz="1600" b="0" dirty="0">
                <a:latin typeface="Arial" panose="020B0604020202020204" pitchFamily="34" charset="0"/>
                <a:cs typeface="Arial" panose="020B0604020202020204" pitchFamily="34" charset="0"/>
              </a:rPr>
              <a:t>The issuance and initial transfer of possession of the NCD, as well as any subsequent transfers, to the holder shall have the same effect, for the purpose of acquisition of rights to the goods, as the physical handing over of the goods (Arty. 7(4)).</a:t>
            </a:r>
          </a:p>
        </p:txBody>
      </p:sp>
      <p:sp>
        <p:nvSpPr>
          <p:cNvPr id="4" name="Rectangle 2">
            <a:extLst>
              <a:ext uri="{FF2B5EF4-FFF2-40B4-BE49-F238E27FC236}">
                <a16:creationId xmlns:a16="http://schemas.microsoft.com/office/drawing/2014/main" id="{303C6861-388E-14A6-B992-63051175F166}"/>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71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D1476-5597-14F6-5CC2-B63BB02C577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D1FD558-95EB-F050-1BBF-3EA38FC04BCB}"/>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DE03FD4B-95FD-D452-8E26-95DF4167BF2F}"/>
              </a:ext>
            </a:extLst>
          </p:cNvPr>
          <p:cNvSpPr>
            <a:spLocks noGrp="1" noChangeArrowheads="1"/>
          </p:cNvSpPr>
          <p:nvPr>
            <p:ph idx="1"/>
          </p:nvPr>
        </p:nvSpPr>
        <p:spPr>
          <a:xfrm>
            <a:off x="1104900" y="1143000"/>
            <a:ext cx="7353955" cy="5402301"/>
          </a:xfrm>
        </p:spPr>
        <p:txBody>
          <a:bodyPr/>
          <a:lstStyle/>
          <a:p>
            <a:pPr>
              <a:spcBef>
                <a:spcPct val="30000"/>
              </a:spcBef>
              <a:spcAft>
                <a:spcPts val="600"/>
              </a:spcAft>
              <a:defRPr/>
            </a:pPr>
            <a:r>
              <a:rPr lang="en-US" sz="1800" b="1" i="0" u="none" strike="noStrike" baseline="0" dirty="0">
                <a:latin typeface="Arial" panose="020B0604020202020204" pitchFamily="34" charset="0"/>
                <a:cs typeface="Arial" panose="020B0604020202020204" pitchFamily="34" charset="0"/>
              </a:rPr>
              <a:t>Negotiability of the NCD: Safeguards</a:t>
            </a:r>
            <a:endParaRPr lang="en-US" sz="1800" b="1" dirty="0">
              <a:latin typeface="Arial" panose="020B0604020202020204" pitchFamily="34" charset="0"/>
              <a:cs typeface="Arial" panose="020B0604020202020204" pitchFamily="34" charset="0"/>
            </a:endParaRPr>
          </a:p>
          <a:p>
            <a:pPr lvl="1">
              <a:spcBef>
                <a:spcPct val="30000"/>
              </a:spcBef>
              <a:spcAft>
                <a:spcPts val="600"/>
              </a:spcAft>
              <a:defRPr/>
            </a:pPr>
            <a:r>
              <a:rPr lang="en-US" sz="1600" b="0" dirty="0">
                <a:latin typeface="Arial" panose="020B0604020202020204" pitchFamily="34" charset="0"/>
                <a:cs typeface="Arial" panose="020B0604020202020204" pitchFamily="34" charset="0"/>
              </a:rPr>
              <a:t>NCD can only be issued as a stand-alone document if no transport document has been issued or if it has been cancelled (no duplication of transport documents)  (Art. 3 (2)(b)).</a:t>
            </a:r>
          </a:p>
          <a:p>
            <a:pPr lvl="1">
              <a:spcBef>
                <a:spcPct val="30000"/>
              </a:spcBef>
              <a:spcAft>
                <a:spcPts val="600"/>
              </a:spcAft>
              <a:defRPr/>
            </a:pPr>
            <a:r>
              <a:rPr lang="en-US" sz="1600" b="0" dirty="0">
                <a:latin typeface="Arial" panose="020B0604020202020204" pitchFamily="34" charset="0"/>
                <a:cs typeface="Arial" panose="020B0604020202020204" pitchFamily="34" charset="0"/>
              </a:rPr>
              <a:t>The transport operator that issues a negotiable cargo document may not request the issuance of a negotiable transport document in respect of the goods to which the negotiable cargo document relates (Art. 3 (5).</a:t>
            </a:r>
          </a:p>
          <a:p>
            <a:pPr lvl="1">
              <a:spcBef>
                <a:spcPct val="30000"/>
              </a:spcBef>
              <a:spcAft>
                <a:spcPts val="600"/>
              </a:spcAft>
              <a:defRPr/>
            </a:pPr>
            <a:r>
              <a:rPr lang="en-US" sz="1600" b="0" dirty="0">
                <a:latin typeface="Arial" panose="020B0604020202020204" pitchFamily="34" charset="0"/>
                <a:cs typeface="Arial" panose="020B0604020202020204" pitchFamily="34" charset="0"/>
              </a:rPr>
              <a:t>In order to exercise its rights, the holder must present the negotiable cargo document to the transport operator. If the negotiable cargo document states that more than one original has been issued, the holder shall present all originals to exercise the right of disposal (Art. 7(5)).</a:t>
            </a:r>
          </a:p>
          <a:p>
            <a:pPr lvl="1">
              <a:spcBef>
                <a:spcPct val="30000"/>
              </a:spcBef>
              <a:spcAft>
                <a:spcPts val="600"/>
              </a:spcAft>
              <a:defRPr/>
            </a:pPr>
            <a:r>
              <a:rPr lang="en-US" sz="1600" b="0" dirty="0">
                <a:latin typeface="Arial" panose="020B0604020202020204" pitchFamily="34" charset="0"/>
                <a:cs typeface="Arial" panose="020B0604020202020204" pitchFamily="34" charset="0"/>
              </a:rPr>
              <a:t>Delivery of the goods may be demanded from the transport operator only against surrender of the NCD by the holder (Art. 10(1)).</a:t>
            </a:r>
          </a:p>
        </p:txBody>
      </p:sp>
      <p:sp>
        <p:nvSpPr>
          <p:cNvPr id="4" name="Rectangle 2">
            <a:extLst>
              <a:ext uri="{FF2B5EF4-FFF2-40B4-BE49-F238E27FC236}">
                <a16:creationId xmlns:a16="http://schemas.microsoft.com/office/drawing/2014/main" id="{09190AE6-8E9A-7454-3C9B-AD802453E0E8}"/>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96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A2501-5DFD-4E81-D8C5-B9FBABBBF9F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BD43742-FCA9-1808-0D6F-9CDF8CB21069}"/>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99CD59A4-4764-AA4A-2637-19883FA06DCB}"/>
              </a:ext>
            </a:extLst>
          </p:cNvPr>
          <p:cNvSpPr>
            <a:spLocks noGrp="1" noChangeArrowheads="1"/>
          </p:cNvSpPr>
          <p:nvPr>
            <p:ph idx="1"/>
          </p:nvPr>
        </p:nvSpPr>
        <p:spPr>
          <a:xfrm>
            <a:off x="1104900" y="1143000"/>
            <a:ext cx="7677978" cy="5715000"/>
          </a:xfrm>
        </p:spPr>
        <p:txBody>
          <a:bodyPr/>
          <a:lstStyle/>
          <a:p>
            <a:pPr>
              <a:spcBef>
                <a:spcPct val="30000"/>
              </a:spcBef>
              <a:spcAft>
                <a:spcPts val="600"/>
              </a:spcAft>
              <a:defRPr/>
            </a:pPr>
            <a:r>
              <a:rPr lang="en-US" sz="1800" dirty="0">
                <a:latin typeface="Arial" panose="020B0604020202020204" pitchFamily="34" charset="0"/>
                <a:cs typeface="Arial" panose="020B0604020202020204" pitchFamily="34" charset="0"/>
              </a:rPr>
              <a:t>Interaction with existing liability regime</a:t>
            </a:r>
            <a:endParaRPr lang="en-US" sz="1800" b="1" i="0" u="none" strike="noStrike" baseline="0" dirty="0">
              <a:latin typeface="Arial" panose="020B0604020202020204" pitchFamily="34" charset="0"/>
              <a:cs typeface="Arial" panose="020B0604020202020204" pitchFamily="34" charset="0"/>
            </a:endParaRPr>
          </a:p>
          <a:p>
            <a:pPr lvl="1">
              <a:spcBef>
                <a:spcPct val="30000"/>
              </a:spcBef>
              <a:spcAft>
                <a:spcPts val="600"/>
              </a:spcAft>
              <a:defRPr/>
            </a:pPr>
            <a:r>
              <a:rPr lang="en-US" sz="1600" b="0" dirty="0">
                <a:latin typeface="Arial" panose="020B0604020202020204" pitchFamily="34" charset="0"/>
                <a:cs typeface="Arial" panose="020B0604020202020204" pitchFamily="34" charset="0"/>
              </a:rPr>
              <a:t>The Convention focuses exclusively on the issuance and use of NCDs, rather than on the rights and obligations of the parties to the underlying transport contract. </a:t>
            </a:r>
          </a:p>
          <a:p>
            <a:pPr lvl="1">
              <a:spcBef>
                <a:spcPct val="30000"/>
              </a:spcBef>
              <a:spcAft>
                <a:spcPts val="600"/>
              </a:spcAft>
              <a:defRPr/>
            </a:pPr>
            <a:r>
              <a:rPr lang="en-US" sz="1600" b="0" dirty="0">
                <a:latin typeface="Arial" panose="020B0604020202020204" pitchFamily="34" charset="0"/>
                <a:cs typeface="Arial" panose="020B0604020202020204" pitchFamily="34" charset="0"/>
              </a:rPr>
              <a:t>This approach helps ensure that the Convention does not interfere with existing legal regimes governing carrier liability under applicable transport law conventions or the domestic law governing the contract of carriage but instead complements and operates alongside these established frameworks.</a:t>
            </a:r>
          </a:p>
          <a:p>
            <a:pPr>
              <a:spcBef>
                <a:spcPct val="30000"/>
              </a:spcBef>
              <a:spcAft>
                <a:spcPts val="600"/>
              </a:spcAft>
              <a:defRPr/>
            </a:pPr>
            <a:r>
              <a:rPr lang="en-US" sz="1800" b="1" dirty="0">
                <a:latin typeface="Arial" panose="020B0604020202020204" pitchFamily="34" charset="0"/>
                <a:cs typeface="Arial" panose="020B0604020202020204" pitchFamily="34" charset="0"/>
              </a:rPr>
              <a:t>Liability of NCD issuers</a:t>
            </a:r>
          </a:p>
          <a:p>
            <a:pPr lvl="1">
              <a:spcBef>
                <a:spcPct val="30000"/>
              </a:spcBef>
              <a:spcAft>
                <a:spcPts val="600"/>
              </a:spcAft>
              <a:defRPr/>
            </a:pPr>
            <a:r>
              <a:rPr lang="en-US" sz="1600" b="0" dirty="0">
                <a:latin typeface="Arial" panose="020B0604020202020204" pitchFamily="34" charset="0"/>
                <a:cs typeface="Arial" panose="020B0604020202020204" pitchFamily="34" charset="0"/>
              </a:rPr>
              <a:t>Art. 1(3) provides that, except as otherwise provided for in the Convention, the Convention does not modify the rights and obligations of the transport operator, consignor or consignee or their liability under applicable international conventions and national laws governing transport contracts. </a:t>
            </a:r>
          </a:p>
          <a:p>
            <a:pPr lvl="1">
              <a:spcBef>
                <a:spcPct val="30000"/>
              </a:spcBef>
              <a:spcAft>
                <a:spcPts val="600"/>
              </a:spcAft>
              <a:defRPr/>
            </a:pPr>
            <a:r>
              <a:rPr lang="en-US" sz="1600" b="0" dirty="0">
                <a:latin typeface="Arial" panose="020B0604020202020204" pitchFamily="34" charset="0"/>
                <a:cs typeface="Arial" panose="020B0604020202020204" pitchFamily="34" charset="0"/>
              </a:rPr>
              <a:t>Art. 5(2) clarifies that deficiencies in the NCD (missing mandatory particulars) may expose the NCD issuer to liability under applicable law, including applicable transport law convention or national law.  Likewise, failure to comply with certain obligations (e.g., Art. 3(5) and Art. 8) may also expose the NCD issuer to liability under applicable law.</a:t>
            </a:r>
          </a:p>
        </p:txBody>
      </p:sp>
      <p:sp>
        <p:nvSpPr>
          <p:cNvPr id="4" name="Rectangle 2">
            <a:extLst>
              <a:ext uri="{FF2B5EF4-FFF2-40B4-BE49-F238E27FC236}">
                <a16:creationId xmlns:a16="http://schemas.microsoft.com/office/drawing/2014/main" id="{0DFA3A17-6E19-564F-4DEF-B987F6A569CB}"/>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07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6C070-B1F7-77A0-88EE-9BF9DF1CAD8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6AC295C-B4AD-7002-78F9-A454287835A1}"/>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261A5EB9-9E98-C4AC-6F4F-95933214C563}"/>
              </a:ext>
            </a:extLst>
          </p:cNvPr>
          <p:cNvSpPr>
            <a:spLocks noGrp="1" noChangeArrowheads="1"/>
          </p:cNvSpPr>
          <p:nvPr>
            <p:ph idx="1"/>
          </p:nvPr>
        </p:nvSpPr>
        <p:spPr>
          <a:xfrm>
            <a:off x="1104900" y="1143000"/>
            <a:ext cx="7353956" cy="5515825"/>
          </a:xfrm>
        </p:spPr>
        <p:txBody>
          <a:bodyPr/>
          <a:lstStyle/>
          <a:p>
            <a:pPr marL="0" indent="0">
              <a:spcBef>
                <a:spcPts val="600"/>
              </a:spcBef>
              <a:spcAft>
                <a:spcPts val="1200"/>
              </a:spcAft>
              <a:buNone/>
              <a:defRPr/>
            </a:pPr>
            <a:r>
              <a:rPr lang="en-US" altLang="zh-CN" sz="2000" dirty="0">
                <a:latin typeface="Arial" panose="020B0604020202020204" pitchFamily="34" charset="0"/>
                <a:cs typeface="Arial" panose="020B0604020202020204" pitchFamily="34" charset="0"/>
              </a:rPr>
              <a:t>Relationship to maritime carriage</a:t>
            </a:r>
            <a:endParaRPr lang="en-US" altLang="en-US" sz="2000" dirty="0">
              <a:solidFill>
                <a:srgbClr val="145897"/>
              </a:solidFill>
              <a:latin typeface="Arial" panose="020B0604020202020204" pitchFamily="34" charset="0"/>
              <a:cs typeface="Arial" panose="020B0604020202020204" pitchFamily="34" charset="0"/>
            </a:endParaRPr>
          </a:p>
          <a:p>
            <a:pPr>
              <a:spcBef>
                <a:spcPts val="1200"/>
              </a:spcBef>
              <a:defRPr/>
            </a:pPr>
            <a:r>
              <a:rPr lang="en-US" sz="1800" b="0" dirty="0">
                <a:latin typeface="Arial" panose="020B0604020202020204" pitchFamily="34" charset="0"/>
                <a:cs typeface="Arial" panose="020B0604020202020204" pitchFamily="34" charset="0"/>
              </a:rPr>
              <a:t>Original proposal was to </a:t>
            </a:r>
            <a:r>
              <a:rPr lang="en-US" altLang="en-US" sz="1800" b="0" dirty="0">
                <a:solidFill>
                  <a:srgbClr val="145897"/>
                </a:solidFill>
                <a:latin typeface="Arial" panose="020B0604020202020204" pitchFamily="34" charset="0"/>
                <a:cs typeface="Arial" panose="020B0604020202020204" pitchFamily="34" charset="0"/>
              </a:rPr>
              <a:t>cover “all modes of transport in both unimodal and multimodal carriage of goods with or without a sea leg.”</a:t>
            </a:r>
            <a:endParaRPr lang="en-US" altLang="en-US" sz="1400" b="0" dirty="0">
              <a:latin typeface="Arial" panose="020B0604020202020204" pitchFamily="34" charset="0"/>
              <a:cs typeface="Arial" panose="020B0604020202020204" pitchFamily="34" charset="0"/>
            </a:endParaRPr>
          </a:p>
          <a:p>
            <a:pPr marL="0" indent="0">
              <a:spcBef>
                <a:spcPts val="600"/>
              </a:spcBef>
              <a:buNone/>
              <a:tabLst>
                <a:tab pos="341313" algn="l"/>
              </a:tabLst>
              <a:defRPr/>
            </a:pPr>
            <a:r>
              <a:rPr lang="en-US" altLang="en-US" sz="1400" b="0" dirty="0">
                <a:solidFill>
                  <a:srgbClr val="145897"/>
                </a:solidFill>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Note by the Secretariat, September 2022, A/CN.9/WG.VI/WP.96, para.12)</a:t>
            </a:r>
            <a:r>
              <a:rPr lang="en-US" sz="1800" b="0" dirty="0">
                <a:latin typeface="Arial" panose="020B0604020202020204" pitchFamily="34" charset="0"/>
                <a:cs typeface="Arial" panose="020B0604020202020204" pitchFamily="34" charset="0"/>
              </a:rPr>
              <a:t>  </a:t>
            </a:r>
          </a:p>
          <a:p>
            <a:pPr marL="0" indent="0">
              <a:spcBef>
                <a:spcPts val="600"/>
              </a:spcBef>
              <a:buNone/>
              <a:defRPr/>
            </a:pPr>
            <a:endParaRPr lang="en-US" sz="1400" b="0" dirty="0">
              <a:latin typeface="Arial" panose="020B0604020202020204" pitchFamily="34" charset="0"/>
              <a:cs typeface="Arial" panose="020B0604020202020204" pitchFamily="34" charset="0"/>
            </a:endParaRPr>
          </a:p>
          <a:p>
            <a:pPr>
              <a:spcBef>
                <a:spcPts val="600"/>
              </a:spcBef>
              <a:defRPr/>
            </a:pPr>
            <a:r>
              <a:rPr lang="en-US" sz="1800" b="0" dirty="0">
                <a:latin typeface="Arial" panose="020B0604020202020204" pitchFamily="34" charset="0"/>
                <a:cs typeface="Arial" panose="020B0604020202020204" pitchFamily="34" charset="0"/>
              </a:rPr>
              <a:t>Working Group did not see a need to exclude international transport by sea “on the basis that multimodal transport might often include a sea leg </a:t>
            </a:r>
            <a:r>
              <a:rPr lang="en-US" sz="1800" dirty="0">
                <a:latin typeface="Arial" panose="020B0604020202020204" pitchFamily="34" charset="0"/>
                <a:cs typeface="Arial" panose="020B0604020202020204" pitchFamily="34" charset="0"/>
              </a:rPr>
              <a:t>even though not as the main leg</a:t>
            </a:r>
            <a:r>
              <a:rPr lang="en-US" sz="1800" b="0" dirty="0">
                <a:latin typeface="Arial" panose="020B0604020202020204" pitchFamily="34" charset="0"/>
                <a:cs typeface="Arial" panose="020B0604020202020204" pitchFamily="34" charset="0"/>
              </a:rPr>
              <a:t>” but noted that “the desirability of excluding international transport with a sea leg could be discussed at a later stage when discussing possible conflicts with other conventions.” </a:t>
            </a:r>
          </a:p>
          <a:p>
            <a:pPr marL="285750" indent="0">
              <a:spcBef>
                <a:spcPts val="600"/>
              </a:spcBef>
              <a:buNone/>
              <a:defRPr/>
            </a:pPr>
            <a:r>
              <a:rPr lang="en-US" sz="1400" b="0" dirty="0">
                <a:latin typeface="Arial" panose="020B0604020202020204" pitchFamily="34" charset="0"/>
                <a:cs typeface="Arial" panose="020B0604020202020204" pitchFamily="34" charset="0"/>
              </a:rPr>
              <a:t>(WG, 43</a:t>
            </a:r>
            <a:r>
              <a:rPr lang="en-US" sz="1400" b="0" baseline="30000" dirty="0">
                <a:latin typeface="Arial" panose="020B0604020202020204" pitchFamily="34" charset="0"/>
                <a:cs typeface="Arial" panose="020B0604020202020204" pitchFamily="34" charset="0"/>
              </a:rPr>
              <a:t>rd</a:t>
            </a:r>
            <a:r>
              <a:rPr lang="en-US" sz="1400" b="0" dirty="0">
                <a:latin typeface="Arial" panose="020B0604020202020204" pitchFamily="34" charset="0"/>
                <a:cs typeface="Arial" panose="020B0604020202020204" pitchFamily="34" charset="0"/>
              </a:rPr>
              <a:t> session (27 November–1 December 2023, A/CN.9/1164, para. 22 and 25)</a:t>
            </a:r>
          </a:p>
          <a:p>
            <a:pPr marL="457200" lvl="1" indent="0">
              <a:spcBef>
                <a:spcPts val="600"/>
              </a:spcBef>
              <a:buNone/>
              <a:defRPr/>
            </a:pPr>
            <a:endParaRPr lang="en-US" altLang="en-US" sz="1600" b="0" dirty="0">
              <a:solidFill>
                <a:srgbClr val="145897"/>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6B03D6BE-8882-E538-1288-15898556C60D}"/>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65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9BC5C-6D54-E6B6-40DF-E9B5C01F4D53}"/>
            </a:ext>
          </a:extLst>
        </p:cNvPr>
        <p:cNvGrpSpPr/>
        <p:nvPr/>
      </p:nvGrpSpPr>
      <p:grpSpPr>
        <a:xfrm>
          <a:off x="0" y="0"/>
          <a:ext cx="0" cy="0"/>
          <a:chOff x="0" y="0"/>
          <a:chExt cx="0" cy="0"/>
        </a:xfrm>
      </p:grpSpPr>
      <p:sp>
        <p:nvSpPr>
          <p:cNvPr id="3075" name="Rectangle 2">
            <a:extLst>
              <a:ext uri="{FF2B5EF4-FFF2-40B4-BE49-F238E27FC236}">
                <a16:creationId xmlns:a16="http://schemas.microsoft.com/office/drawing/2014/main" id="{4BAD82EE-787D-8C3F-AD89-BADB38EAAC41}"/>
              </a:ext>
            </a:extLst>
          </p:cNvPr>
          <p:cNvSpPr>
            <a:spLocks noGrp="1" noChangeArrowheads="1"/>
          </p:cNvSpPr>
          <p:nvPr>
            <p:ph type="body" idx="1"/>
          </p:nvPr>
        </p:nvSpPr>
        <p:spPr>
          <a:xfrm>
            <a:off x="1104900" y="1143000"/>
            <a:ext cx="7140604" cy="4287741"/>
          </a:xfrm>
        </p:spPr>
        <p:txBody>
          <a:bodyPr/>
          <a:lstStyle/>
          <a:p>
            <a:pPr marL="0" lvl="1" indent="0">
              <a:spcBef>
                <a:spcPts val="600"/>
              </a:spcBef>
              <a:spcAft>
                <a:spcPts val="600"/>
              </a:spcAft>
              <a:buNone/>
              <a:defRPr/>
            </a:pPr>
            <a:r>
              <a:rPr lang="en-GB" altLang="en-US" dirty="0">
                <a:latin typeface="Arial" panose="020B0604020202020204" pitchFamily="34" charset="0"/>
                <a:cs typeface="Arial" panose="020B0604020202020204" pitchFamily="34" charset="0"/>
              </a:rPr>
              <a:t>Introduction: Purpose of the NCD Convention</a:t>
            </a:r>
          </a:p>
          <a:p>
            <a:pPr marL="182563" lvl="1">
              <a:spcBef>
                <a:spcPts val="600"/>
              </a:spcBef>
              <a:spcAft>
                <a:spcPts val="600"/>
              </a:spcAft>
              <a:defRPr/>
            </a:pPr>
            <a:endParaRPr lang="en-US" altLang="en-US" sz="2000" b="0" dirty="0">
              <a:solidFill>
                <a:srgbClr val="145897"/>
              </a:solidFill>
              <a:latin typeface="Arial" panose="020B0604020202020204" pitchFamily="34" charset="0"/>
              <a:cs typeface="Arial" panose="020B0604020202020204" pitchFamily="34" charset="0"/>
            </a:endParaRPr>
          </a:p>
          <a:p>
            <a:pPr marL="182563" lvl="1">
              <a:spcBef>
                <a:spcPts val="600"/>
              </a:spcBef>
              <a:spcAft>
                <a:spcPts val="600"/>
              </a:spcAft>
              <a:defRPr/>
            </a:pPr>
            <a:r>
              <a:rPr lang="en-US" altLang="en-US" sz="2000" b="0" dirty="0">
                <a:solidFill>
                  <a:srgbClr val="145897"/>
                </a:solidFill>
                <a:latin typeface="Arial" panose="020B0604020202020204" pitchFamily="34" charset="0"/>
                <a:cs typeface="Arial" panose="020B0604020202020204" pitchFamily="34" charset="0"/>
              </a:rPr>
              <a:t>The 2025 United Nations Convention on Negotiable Cargo Documents establishes a uniform legal framework governing the issuance and use of negotiable cargo documents (NCDs) — a new type of document of title, in paper or electronic form, that represents goods in transit, regardless of transport mode. </a:t>
            </a:r>
          </a:p>
          <a:p>
            <a:pPr marL="182563" lvl="1">
              <a:spcBef>
                <a:spcPts val="600"/>
              </a:spcBef>
              <a:spcAft>
                <a:spcPts val="600"/>
              </a:spcAft>
              <a:defRPr/>
            </a:pPr>
            <a:r>
              <a:rPr lang="en-US" altLang="en-US" sz="2000" b="0" dirty="0">
                <a:solidFill>
                  <a:srgbClr val="145897"/>
                </a:solidFill>
                <a:latin typeface="Arial" panose="020B0604020202020204" pitchFamily="34" charset="0"/>
                <a:cs typeface="Arial" panose="020B0604020202020204" pitchFamily="34" charset="0"/>
              </a:rPr>
              <a:t>The purpose of the Convention is to extend the benefits of negotiable documents beyond maritime transport.</a:t>
            </a:r>
          </a:p>
          <a:p>
            <a:pPr marL="182563" lvl="1">
              <a:lnSpc>
                <a:spcPct val="80000"/>
              </a:lnSpc>
              <a:defRPr/>
            </a:pPr>
            <a:endParaRPr lang="en-GB" altLang="en-US" sz="2000" b="1" dirty="0">
              <a:solidFill>
                <a:schemeClr val="accent2"/>
              </a:solidFill>
              <a:latin typeface="Arial" panose="020B0604020202020204" pitchFamily="34" charset="0"/>
              <a:cs typeface="Arial" panose="020B0604020202020204" pitchFamily="34" charset="0"/>
            </a:endParaRPr>
          </a:p>
        </p:txBody>
      </p:sp>
      <p:sp>
        <p:nvSpPr>
          <p:cNvPr id="6147" name="Rectangle 4">
            <a:extLst>
              <a:ext uri="{FF2B5EF4-FFF2-40B4-BE49-F238E27FC236}">
                <a16:creationId xmlns:a16="http://schemas.microsoft.com/office/drawing/2014/main" id="{1C2A191D-F98A-1586-C652-14909DA25921}"/>
              </a:ext>
            </a:extLst>
          </p:cNvPr>
          <p:cNvSpPr>
            <a:spLocks noChangeArrowheads="1"/>
          </p:cNvSpPr>
          <p:nvPr/>
        </p:nvSpPr>
        <p:spPr bwMode="auto">
          <a:xfrm>
            <a:off x="673100" y="2708275"/>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it-IT" altLang="en-US" dirty="0"/>
          </a:p>
        </p:txBody>
      </p:sp>
      <p:sp>
        <p:nvSpPr>
          <p:cNvPr id="6148" name="TextBox 2">
            <a:extLst>
              <a:ext uri="{FF2B5EF4-FFF2-40B4-BE49-F238E27FC236}">
                <a16:creationId xmlns:a16="http://schemas.microsoft.com/office/drawing/2014/main" id="{786DB007-0AF8-8C95-DA86-27942623CB5B}"/>
              </a:ext>
            </a:extLst>
          </p:cNvPr>
          <p:cNvSpPr txBox="1">
            <a:spLocks noChangeArrowheads="1"/>
          </p:cNvSpPr>
          <p:nvPr/>
        </p:nvSpPr>
        <p:spPr bwMode="auto">
          <a:xfrm>
            <a:off x="611188" y="231775"/>
            <a:ext cx="8167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solidFill>
                  <a:srgbClr val="145897"/>
                </a:solidFill>
              </a:rPr>
              <a:t>The NCD Convention-Background, Approach and Implications</a:t>
            </a:r>
            <a:endParaRPr lang="en-US" altLang="en-US" dirty="0">
              <a:solidFill>
                <a:srgbClr val="145897"/>
              </a:solidFill>
            </a:endParaRPr>
          </a:p>
        </p:txBody>
      </p:sp>
    </p:spTree>
    <p:extLst>
      <p:ext uri="{BB962C8B-B14F-4D97-AF65-F5344CB8AC3E}">
        <p14:creationId xmlns:p14="http://schemas.microsoft.com/office/powerpoint/2010/main" val="1979486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645AA-AB51-DA6C-B3AF-30E3605FBFA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CD48D37-D044-D7E5-3210-B0B60D9C4618}"/>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9D55308E-947A-1BA5-9768-6AE6262554F7}"/>
              </a:ext>
            </a:extLst>
          </p:cNvPr>
          <p:cNvSpPr>
            <a:spLocks noGrp="1" noChangeArrowheads="1"/>
          </p:cNvSpPr>
          <p:nvPr>
            <p:ph idx="1"/>
          </p:nvPr>
        </p:nvSpPr>
        <p:spPr>
          <a:xfrm>
            <a:off x="1104900" y="1143000"/>
            <a:ext cx="7353956" cy="5515825"/>
          </a:xfrm>
        </p:spPr>
        <p:txBody>
          <a:bodyPr/>
          <a:lstStyle/>
          <a:p>
            <a:pPr marL="0" indent="0">
              <a:spcBef>
                <a:spcPts val="600"/>
              </a:spcBef>
              <a:buNone/>
              <a:defRPr/>
            </a:pPr>
            <a:r>
              <a:rPr lang="en-US" altLang="zh-CN" sz="2000" dirty="0">
                <a:latin typeface="Arial" panose="020B0604020202020204" pitchFamily="34" charset="0"/>
                <a:cs typeface="Arial" panose="020B0604020202020204" pitchFamily="34" charset="0"/>
              </a:rPr>
              <a:t>Relationship to maritime carriage</a:t>
            </a:r>
            <a:endParaRPr lang="en-US" altLang="en-US" sz="2000" dirty="0">
              <a:solidFill>
                <a:srgbClr val="145897"/>
              </a:solidFill>
              <a:latin typeface="Arial" panose="020B0604020202020204" pitchFamily="34" charset="0"/>
              <a:cs typeface="Arial" panose="020B0604020202020204" pitchFamily="34" charset="0"/>
            </a:endParaRPr>
          </a:p>
          <a:p>
            <a:pPr>
              <a:spcBef>
                <a:spcPts val="600"/>
              </a:spcBef>
              <a:defRPr/>
            </a:pPr>
            <a:r>
              <a:rPr lang="en-US" sz="1800" b="0" dirty="0">
                <a:latin typeface="Arial" panose="020B0604020202020204" pitchFamily="34" charset="0"/>
                <a:cs typeface="Arial" panose="020B0604020202020204" pitchFamily="34" charset="0"/>
              </a:rPr>
              <a:t>The Working Group revisited the issue in view of a specific proposal by the CMI to exclude maritime transport or negotiable transport documents recognized under applicable law</a:t>
            </a:r>
          </a:p>
          <a:p>
            <a:pPr>
              <a:spcBef>
                <a:spcPts val="600"/>
              </a:spcBef>
              <a:defRPr/>
            </a:pPr>
            <a:r>
              <a:rPr lang="en-US" sz="1800" b="0" dirty="0">
                <a:latin typeface="Arial" panose="020B0604020202020204" pitchFamily="34" charset="0"/>
                <a:cs typeface="Arial" panose="020B0604020202020204" pitchFamily="34" charset="0"/>
              </a:rPr>
              <a:t>The Working Group maintained its view noting that:  </a:t>
            </a:r>
          </a:p>
          <a:p>
            <a:pPr lvl="1">
              <a:spcBef>
                <a:spcPts val="600"/>
              </a:spcBef>
              <a:defRPr/>
            </a:pPr>
            <a:r>
              <a:rPr lang="en-US" sz="1800" b="0" dirty="0">
                <a:latin typeface="Arial" panose="020B0604020202020204" pitchFamily="34" charset="0"/>
                <a:cs typeface="Arial" panose="020B0604020202020204" pitchFamily="34" charset="0"/>
              </a:rPr>
              <a:t>“Applying the convention to all modes of transport would provide freight forwarders, shippers and banks with the ability to opt for the solution to organize multimodal end-to-end or unimodal transportation as the circumstances required. The “opt in” nature of the convention was emphasized. </a:t>
            </a:r>
          </a:p>
          <a:p>
            <a:pPr lvl="1">
              <a:spcBef>
                <a:spcPts val="600"/>
              </a:spcBef>
              <a:defRPr/>
            </a:pPr>
            <a:r>
              <a:rPr lang="en-US" sz="1800" b="0" dirty="0">
                <a:latin typeface="Arial" panose="020B0604020202020204" pitchFamily="34" charset="0"/>
                <a:cs typeface="Arial" panose="020B0604020202020204" pitchFamily="34" charset="0"/>
              </a:rPr>
              <a:t>“Furthermore, the difficulty in determining a “maritime” leg when negotiating the [Rotterdam Rules] was recalled. For banks, the convention provided a simple and straightforward regime to determine whether a document was a document of title. It was added that the negotiability of maritime bills of lading might be uncertain if issued in a jurisdiction which a bank was unfamiliar with.” </a:t>
            </a:r>
          </a:p>
          <a:p>
            <a:pPr marL="457200" lvl="1" indent="0">
              <a:spcBef>
                <a:spcPts val="600"/>
              </a:spcBef>
              <a:buNone/>
              <a:defRPr/>
            </a:pPr>
            <a:r>
              <a:rPr lang="en-US" sz="1400" b="0" dirty="0">
                <a:latin typeface="Arial" panose="020B0604020202020204" pitchFamily="34" charset="0"/>
                <a:cs typeface="Arial" panose="020B0604020202020204" pitchFamily="34" charset="0"/>
              </a:rPr>
              <a:t>(WG, 46</a:t>
            </a:r>
            <a:r>
              <a:rPr lang="en-US" sz="1400" b="0" baseline="30000" dirty="0">
                <a:latin typeface="Arial" panose="020B0604020202020204" pitchFamily="34" charset="0"/>
                <a:cs typeface="Arial" panose="020B0604020202020204" pitchFamily="34" charset="0"/>
              </a:rPr>
              <a:t>th</a:t>
            </a:r>
            <a:r>
              <a:rPr lang="en-US" sz="1400" b="0" dirty="0">
                <a:latin typeface="Arial" panose="020B0604020202020204" pitchFamily="34" charset="0"/>
                <a:cs typeface="Arial" panose="020B0604020202020204" pitchFamily="34" charset="0"/>
              </a:rPr>
              <a:t> session (March 2025), A/CN.9/1205, para.13)</a:t>
            </a:r>
            <a:r>
              <a:rPr lang="en-US" sz="1800" b="0" dirty="0">
                <a:latin typeface="Arial" panose="020B0604020202020204" pitchFamily="34" charset="0"/>
                <a:cs typeface="Arial" panose="020B0604020202020204" pitchFamily="34" charset="0"/>
              </a:rPr>
              <a:t>  </a:t>
            </a:r>
          </a:p>
          <a:p>
            <a:pPr marL="457200" lvl="1" indent="0">
              <a:spcBef>
                <a:spcPts val="600"/>
              </a:spcBef>
              <a:buNone/>
              <a:defRPr/>
            </a:pPr>
            <a:endParaRPr lang="en-US" altLang="en-US" sz="1600" b="0" dirty="0">
              <a:solidFill>
                <a:srgbClr val="145897"/>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44DE7A79-059C-2051-29D4-094DADCDC890}"/>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9838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A4089-87C1-2410-B520-A6088161877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4CF6CDB-6652-67D1-B198-19122E0ACCA1}"/>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0B348EF3-3130-77E2-CB72-DEDB2D3F9C86}"/>
              </a:ext>
            </a:extLst>
          </p:cNvPr>
          <p:cNvSpPr>
            <a:spLocks noGrp="1" noChangeArrowheads="1"/>
          </p:cNvSpPr>
          <p:nvPr>
            <p:ph idx="1"/>
          </p:nvPr>
        </p:nvSpPr>
        <p:spPr>
          <a:xfrm>
            <a:off x="1104900" y="1143000"/>
            <a:ext cx="7353956" cy="5515825"/>
          </a:xfrm>
        </p:spPr>
        <p:txBody>
          <a:bodyPr/>
          <a:lstStyle/>
          <a:p>
            <a:pPr marL="0" indent="0">
              <a:spcBef>
                <a:spcPts val="600"/>
              </a:spcBef>
              <a:buNone/>
              <a:defRPr/>
            </a:pPr>
            <a:r>
              <a:rPr lang="en-US" altLang="zh-CN" sz="2000" dirty="0">
                <a:latin typeface="Arial" panose="020B0604020202020204" pitchFamily="34" charset="0"/>
                <a:cs typeface="Arial" panose="020B0604020202020204" pitchFamily="34" charset="0"/>
              </a:rPr>
              <a:t>Relationship to maritime carriage</a:t>
            </a:r>
            <a:endParaRPr lang="en-US" altLang="en-US" sz="2000" dirty="0">
              <a:solidFill>
                <a:srgbClr val="145897"/>
              </a:solidFill>
              <a:latin typeface="Arial" panose="020B0604020202020204" pitchFamily="34" charset="0"/>
              <a:cs typeface="Arial" panose="020B0604020202020204" pitchFamily="34" charset="0"/>
            </a:endParaRPr>
          </a:p>
          <a:p>
            <a:pPr>
              <a:spcBef>
                <a:spcPts val="600"/>
              </a:spcBef>
              <a:defRPr/>
            </a:pPr>
            <a:r>
              <a:rPr lang="en-US" sz="2000" b="0" dirty="0">
                <a:latin typeface="Arial" panose="020B0604020202020204" pitchFamily="34" charset="0"/>
                <a:cs typeface="Arial" panose="020B0604020202020204" pitchFamily="34" charset="0"/>
              </a:rPr>
              <a:t>UNCITRAL plenary session affirmed the Working Group’s decision when approving the draft NCD convention and noted that:</a:t>
            </a:r>
          </a:p>
          <a:p>
            <a:pPr lvl="1">
              <a:spcBef>
                <a:spcPts val="600"/>
              </a:spcBef>
              <a:defRPr/>
            </a:pPr>
            <a:r>
              <a:rPr lang="en-US" sz="1600" b="0" dirty="0">
                <a:latin typeface="Arial" panose="020B0604020202020204" pitchFamily="34" charset="0"/>
                <a:cs typeface="Arial" panose="020B0604020202020204" pitchFamily="34" charset="0"/>
              </a:rPr>
              <a:t>“…the body of legal rules governing maritime bills of lading were not unified and that differences existed in the sources of rights under a maritime bill of lading among different jurisdictions”</a:t>
            </a:r>
          </a:p>
          <a:p>
            <a:pPr lvl="1">
              <a:spcBef>
                <a:spcPts val="600"/>
              </a:spcBef>
              <a:defRPr/>
            </a:pPr>
            <a:r>
              <a:rPr lang="en-US" sz="1600" b="0" dirty="0">
                <a:latin typeface="Arial" panose="020B0604020202020204" pitchFamily="34" charset="0"/>
                <a:cs typeface="Arial" panose="020B0604020202020204" pitchFamily="34" charset="0"/>
              </a:rPr>
              <a:t>“… uncertainty existed as to the legal nature of maritime bills of lading, including with regard to the nature of “title” in the goods, and whether the holder had a direct right to sue the carrier to the exclusion of the consignor”; </a:t>
            </a:r>
          </a:p>
          <a:p>
            <a:pPr lvl="1">
              <a:spcBef>
                <a:spcPts val="600"/>
              </a:spcBef>
              <a:defRPr/>
            </a:pPr>
            <a:r>
              <a:rPr lang="en-US" sz="1600" b="0" dirty="0">
                <a:latin typeface="Arial" panose="020B0604020202020204" pitchFamily="34" charset="0"/>
                <a:cs typeface="Arial" panose="020B0604020202020204" pitchFamily="34" charset="0"/>
              </a:rPr>
              <a:t>“…no concrete examples of conflict between the Hague Rules and the draft convention had been identified, which was a necessary precondition for entertaining a proposal to limit the convention’s scope”</a:t>
            </a:r>
          </a:p>
          <a:p>
            <a:pPr lvl="1">
              <a:spcBef>
                <a:spcPts val="600"/>
              </a:spcBef>
              <a:defRPr/>
            </a:pPr>
            <a:r>
              <a:rPr lang="en-US" sz="1600" b="0" dirty="0">
                <a:latin typeface="Arial" panose="020B0604020202020204" pitchFamily="34" charset="0"/>
                <a:cs typeface="Arial" panose="020B0604020202020204" pitchFamily="34" charset="0"/>
              </a:rPr>
              <a:t>“… the legal characterization of transport documents issued for multimodal transport involving a maritime leg remained unclear under international conventions and national law. </a:t>
            </a:r>
          </a:p>
          <a:p>
            <a:pPr marL="341313" lvl="1" indent="0">
              <a:spcBef>
                <a:spcPts val="600"/>
              </a:spcBef>
              <a:buNone/>
              <a:defRPr/>
            </a:pPr>
            <a:r>
              <a:rPr lang="en-US" sz="1400" b="0" dirty="0">
                <a:latin typeface="Arial" panose="020B0604020202020204" pitchFamily="34" charset="0"/>
                <a:cs typeface="Arial" panose="020B0604020202020204" pitchFamily="34" charset="0"/>
              </a:rPr>
              <a:t>(UNCITRAL, 58</a:t>
            </a:r>
            <a:r>
              <a:rPr lang="en-US" sz="1400" b="0" baseline="30000" dirty="0">
                <a:latin typeface="Arial" panose="020B0604020202020204" pitchFamily="34" charset="0"/>
                <a:cs typeface="Arial" panose="020B0604020202020204" pitchFamily="34" charset="0"/>
              </a:rPr>
              <a:t>th</a:t>
            </a:r>
            <a:r>
              <a:rPr lang="en-US" sz="1400" b="0" dirty="0">
                <a:latin typeface="Arial" panose="020B0604020202020204" pitchFamily="34" charset="0"/>
                <a:cs typeface="Arial" panose="020B0604020202020204" pitchFamily="34" charset="0"/>
              </a:rPr>
              <a:t> session (July 2025), A/80/17, paras.43 and 44)  </a:t>
            </a:r>
          </a:p>
          <a:p>
            <a:pPr lvl="1">
              <a:spcBef>
                <a:spcPts val="600"/>
              </a:spcBef>
              <a:defRPr/>
            </a:pPr>
            <a:endParaRPr lang="en-US" altLang="en-US" sz="1600" b="0" dirty="0">
              <a:solidFill>
                <a:srgbClr val="145897"/>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BD336BDC-379F-40C4-4684-1A1B9A41CFB7}"/>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0730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27C4D-D5E9-88AF-7BB6-EF02D21D669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F01E6F1-C885-259E-E996-ED0F81157804}"/>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819E2FCD-EBB6-7113-3C1D-ECAB1F921A5C}"/>
              </a:ext>
            </a:extLst>
          </p:cNvPr>
          <p:cNvSpPr>
            <a:spLocks noGrp="1" noChangeArrowheads="1"/>
          </p:cNvSpPr>
          <p:nvPr>
            <p:ph idx="1"/>
          </p:nvPr>
        </p:nvSpPr>
        <p:spPr>
          <a:xfrm>
            <a:off x="1104900" y="1224501"/>
            <a:ext cx="7677978" cy="5434325"/>
          </a:xfrm>
        </p:spPr>
        <p:txBody>
          <a:bodyPr/>
          <a:lstStyle/>
          <a:p>
            <a:pPr marL="0" indent="0">
              <a:spcBef>
                <a:spcPts val="600"/>
              </a:spcBef>
              <a:buNone/>
              <a:defRPr/>
            </a:pPr>
            <a:r>
              <a:rPr lang="en-US" altLang="zh-CN" sz="2000" dirty="0">
                <a:latin typeface="Arial" panose="020B0604020202020204" pitchFamily="34" charset="0"/>
                <a:cs typeface="Arial" panose="020B0604020202020204" pitchFamily="34" charset="0"/>
              </a:rPr>
              <a:t>Relationship to maritime carriage: compromise solution</a:t>
            </a:r>
          </a:p>
          <a:p>
            <a:pPr marL="0" indent="0">
              <a:spcBef>
                <a:spcPts val="600"/>
              </a:spcBef>
              <a:buNone/>
              <a:defRPr/>
            </a:pPr>
            <a:endParaRPr lang="en-US" altLang="en-US" sz="2000" dirty="0">
              <a:solidFill>
                <a:srgbClr val="145897"/>
              </a:solidFill>
              <a:latin typeface="Arial" panose="020B0604020202020204" pitchFamily="34" charset="0"/>
              <a:cs typeface="Arial" panose="020B0604020202020204" pitchFamily="34" charset="0"/>
            </a:endParaRPr>
          </a:p>
          <a:p>
            <a:pPr lvl="1">
              <a:spcBef>
                <a:spcPts val="600"/>
              </a:spcBef>
              <a:defRPr/>
            </a:pPr>
            <a:r>
              <a:rPr lang="en-US" b="0" dirty="0">
                <a:solidFill>
                  <a:srgbClr val="145897"/>
                </a:solidFill>
                <a:latin typeface="Arial" panose="020B0604020202020204" pitchFamily="34" charset="0"/>
                <a:cs typeface="Arial" panose="020B0604020202020204" pitchFamily="34" charset="0"/>
              </a:rPr>
              <a:t>A State may declare it will not apply the Convention to any negotiable transport document that evidences or contains a contract for the carriage of goods wholly by sea governed by an international convention to which it is a State Party (art. 24 (1)).</a:t>
            </a:r>
          </a:p>
          <a:p>
            <a:pPr lvl="1">
              <a:spcBef>
                <a:spcPts val="600"/>
              </a:spcBef>
              <a:defRPr/>
            </a:pPr>
            <a:r>
              <a:rPr lang="en-US" altLang="zh-CN" b="0" dirty="0">
                <a:latin typeface="Arial" panose="020B0604020202020204" pitchFamily="34" charset="0"/>
                <a:cs typeface="Arial" panose="020B0604020202020204" pitchFamily="34" charset="0"/>
              </a:rPr>
              <a:t>Where a State Party makes a reservation, a document purporting to be an NCD may not produce the legal effects under the Convention in that State, but it may still have legal effect as a negotiable bill of lading under applicable law.</a:t>
            </a:r>
            <a:endParaRPr lang="en-US" b="0" dirty="0">
              <a:solidFill>
                <a:srgbClr val="145897"/>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7F868006-1B31-76D5-546B-4243E5815201}"/>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348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C17A8D-1046-4773-16CC-64F08F99555E}"/>
              </a:ext>
            </a:extLst>
          </p:cNvPr>
          <p:cNvSpPr txBox="1"/>
          <p:nvPr/>
        </p:nvSpPr>
        <p:spPr>
          <a:xfrm>
            <a:off x="1104900" y="1186559"/>
            <a:ext cx="7687858" cy="5339923"/>
          </a:xfrm>
          <a:prstGeom prst="rect">
            <a:avLst/>
          </a:prstGeom>
          <a:noFill/>
        </p:spPr>
        <p:txBody>
          <a:bodyPr wrap="square">
            <a:spAutoFit/>
          </a:bodyPr>
          <a:lstStyle/>
          <a:p>
            <a:pPr marL="0" marR="0" lvl="0" indent="0" defTabSz="914400" rtl="0" eaLnBrk="0" fontAlgn="base" latinLnBrk="0" hangingPunct="0">
              <a:lnSpc>
                <a:spcPct val="100000"/>
              </a:lnSpc>
              <a:spcBef>
                <a:spcPct val="30000"/>
              </a:spcBef>
              <a:spcAft>
                <a:spcPts val="600"/>
              </a:spcAft>
              <a:buClrTx/>
              <a:buSzTx/>
              <a:buFontTx/>
              <a:buNone/>
              <a:tabLst/>
              <a:defRPr/>
            </a:pPr>
            <a:r>
              <a:rPr lang="en-US" b="1" i="0" u="none" strike="noStrike" baseline="0" dirty="0">
                <a:cs typeface="Helvetica" panose="020B0604020202020204" pitchFamily="34" charset="0"/>
              </a:rPr>
              <a:t>Conclusions and outlook</a:t>
            </a:r>
          </a:p>
          <a:p>
            <a:pPr marL="285750" lvl="0" indent="-285750" algn="just">
              <a:spcBef>
                <a:spcPct val="30000"/>
              </a:spcBef>
              <a:spcAft>
                <a:spcPts val="600"/>
              </a:spcAft>
              <a:buFont typeface="Arial" panose="020B0604020202020204" pitchFamily="34" charset="0"/>
              <a:buChar char="•"/>
              <a:defRPr/>
            </a:pPr>
            <a:r>
              <a:rPr lang="en-US" sz="1600" dirty="0"/>
              <a:t>The NCD Convention was primarily developed to </a:t>
            </a:r>
            <a:r>
              <a:rPr lang="en-GB" sz="1600" dirty="0"/>
              <a:t>extend the concept of “negotiable” documents of title beyond maritime transport to other modes of transport where negotiability did not exist.</a:t>
            </a:r>
            <a:r>
              <a:rPr lang="en-US" sz="1600" dirty="0"/>
              <a:t>    </a:t>
            </a:r>
          </a:p>
          <a:p>
            <a:pPr marL="285750" marR="0" lvl="0" indent="-285750" algn="just"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600" dirty="0"/>
              <a:t>It remains to be seen how the banking sector will react to the new convention and whether transport operators, including both freight forwarders and non-maritime carriers, will effectively use it. </a:t>
            </a:r>
          </a:p>
          <a:p>
            <a:pPr marL="285750" lvl="0" indent="-285750" algn="just">
              <a:spcBef>
                <a:spcPct val="30000"/>
              </a:spcBef>
              <a:spcAft>
                <a:spcPts val="600"/>
              </a:spcAft>
              <a:buFont typeface="Arial" panose="020B0604020202020204" pitchFamily="34" charset="0"/>
              <a:buChar char="•"/>
              <a:defRPr/>
            </a:pPr>
            <a:r>
              <a:rPr lang="en-US" sz="1600" dirty="0"/>
              <a:t>The NCD Convention does not seem to conflict with the RR or existing maritime conventions or bill of lading statutes and assumes that, in principle, the issuance and transfer of NCD should not affect the rights and obligations of the transport operator, consignor and consignee under applicable international conventions or national law.</a:t>
            </a:r>
          </a:p>
          <a:p>
            <a:pPr marL="285750" lvl="0" indent="-285750" algn="just">
              <a:spcBef>
                <a:spcPct val="30000"/>
              </a:spcBef>
              <a:spcAft>
                <a:spcPts val="600"/>
              </a:spcAft>
              <a:buFont typeface="Arial" panose="020B0604020202020204" pitchFamily="34" charset="0"/>
              <a:buChar char="•"/>
              <a:defRPr/>
            </a:pPr>
            <a:r>
              <a:rPr lang="en-US" sz="1600" dirty="0"/>
              <a:t>In particular, various references to the law governing the contract of transport make it clear that the nature and extend of the right of control, for instance, derives from the applicable convention or national law.</a:t>
            </a:r>
          </a:p>
          <a:p>
            <a:pPr marL="285750" lvl="0" indent="-285750" algn="just">
              <a:spcBef>
                <a:spcPct val="30000"/>
              </a:spcBef>
              <a:spcAft>
                <a:spcPts val="600"/>
              </a:spcAft>
              <a:buFont typeface="Arial" panose="020B0604020202020204" pitchFamily="34" charset="0"/>
              <a:buChar char="•"/>
              <a:defRPr/>
            </a:pPr>
            <a:r>
              <a:rPr lang="en-US" sz="1600" dirty="0"/>
              <a:t>Given its limited scope, the NCD convention cannot replace either the RR or any of the existing unimodal conventions, but could supplement them, in particular the CMR or CIM-COTIF.</a:t>
            </a:r>
            <a:endParaRPr lang="en-GB" sz="1600" b="1" dirty="0"/>
          </a:p>
        </p:txBody>
      </p:sp>
      <p:sp>
        <p:nvSpPr>
          <p:cNvPr id="2" name="Rectangle 2">
            <a:extLst>
              <a:ext uri="{FF2B5EF4-FFF2-40B4-BE49-F238E27FC236}">
                <a16:creationId xmlns:a16="http://schemas.microsoft.com/office/drawing/2014/main" id="{9E3A74CC-D874-0FD4-5A2A-44792185595B}"/>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98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4AFA97C-DBA0-41DA-9D01-1321BF1C3928}"/>
              </a:ext>
            </a:extLst>
          </p:cNvPr>
          <p:cNvSpPr>
            <a:spLocks noGrp="1" noChangeArrowheads="1"/>
          </p:cNvSpPr>
          <p:nvPr>
            <p:ph type="title"/>
          </p:nvPr>
        </p:nvSpPr>
        <p:spPr>
          <a:xfrm>
            <a:off x="685144" y="174460"/>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
        <p:nvSpPr>
          <p:cNvPr id="6147" name="Rectangle 3">
            <a:extLst>
              <a:ext uri="{FF2B5EF4-FFF2-40B4-BE49-F238E27FC236}">
                <a16:creationId xmlns:a16="http://schemas.microsoft.com/office/drawing/2014/main" id="{05C5AD7A-0C28-485D-8810-BEF09BC5FB62}"/>
              </a:ext>
            </a:extLst>
          </p:cNvPr>
          <p:cNvSpPr>
            <a:spLocks noGrp="1" noChangeArrowheads="1"/>
          </p:cNvSpPr>
          <p:nvPr>
            <p:ph idx="1"/>
          </p:nvPr>
        </p:nvSpPr>
        <p:spPr>
          <a:xfrm>
            <a:off x="1104900" y="1143001"/>
            <a:ext cx="7164456" cy="5402300"/>
          </a:xfrm>
        </p:spPr>
        <p:txBody>
          <a:bodyPr/>
          <a:lstStyle/>
          <a:p>
            <a:pPr marL="0" indent="0">
              <a:spcBef>
                <a:spcPts val="600"/>
              </a:spcBef>
              <a:buNone/>
              <a:defRPr/>
            </a:pPr>
            <a:r>
              <a:rPr lang="en-GB" altLang="en-US" sz="2000" dirty="0">
                <a:latin typeface="Arial" panose="020B0604020202020204" pitchFamily="34" charset="0"/>
                <a:cs typeface="Arial" panose="020B0604020202020204" pitchFamily="34" charset="0"/>
              </a:rPr>
              <a:t>Background: Proposal by China</a:t>
            </a:r>
          </a:p>
          <a:p>
            <a:pPr marL="0" indent="0">
              <a:spcBef>
                <a:spcPts val="600"/>
              </a:spcBef>
              <a:buNone/>
              <a:defRPr/>
            </a:pPr>
            <a:endParaRPr lang="en-GB" sz="2000" dirty="0">
              <a:latin typeface="Arial" panose="020B0604020202020204" pitchFamily="34" charset="0"/>
              <a:cs typeface="Arial" panose="020B0604020202020204" pitchFamily="34" charset="0"/>
            </a:endParaRPr>
          </a:p>
          <a:p>
            <a:pPr>
              <a:spcBef>
                <a:spcPts val="600"/>
              </a:spcBef>
              <a:defRPr/>
            </a:pPr>
            <a:r>
              <a:rPr lang="en-GB" sz="2000" b="0" dirty="0">
                <a:latin typeface="Arial" panose="020B0604020202020204" pitchFamily="34" charset="0"/>
                <a:cs typeface="Arial" panose="020B0604020202020204" pitchFamily="34" charset="0"/>
              </a:rPr>
              <a:t>At the 52</a:t>
            </a:r>
            <a:r>
              <a:rPr lang="en-GB" sz="2000" b="0" baseline="30000" dirty="0">
                <a:latin typeface="Arial" panose="020B0604020202020204" pitchFamily="34" charset="0"/>
                <a:cs typeface="Arial" panose="020B0604020202020204" pitchFamily="34" charset="0"/>
              </a:rPr>
              <a:t>nd</a:t>
            </a:r>
            <a:r>
              <a:rPr lang="en-GB" sz="2000" b="0" dirty="0">
                <a:latin typeface="Arial" panose="020B0604020202020204" pitchFamily="34" charset="0"/>
                <a:cs typeface="Arial" panose="020B0604020202020204" pitchFamily="34" charset="0"/>
              </a:rPr>
              <a:t> session of UNCITRAL in 2019, the Government of China presented a proposal on possible future work by </a:t>
            </a:r>
            <a:r>
              <a:rPr lang="en-GB" sz="2000" b="0" dirty="0">
                <a:solidFill>
                  <a:srgbClr val="145897"/>
                </a:solidFill>
                <a:latin typeface="Arial" panose="020B0604020202020204" pitchFamily="34" charset="0"/>
                <a:cs typeface="Arial" panose="020B0604020202020204" pitchFamily="34" charset="0"/>
              </a:rPr>
              <a:t>UNCITRAL to develop a legal framework for railway consignment notes.</a:t>
            </a:r>
          </a:p>
          <a:p>
            <a:pPr>
              <a:spcBef>
                <a:spcPts val="600"/>
              </a:spcBef>
              <a:defRPr/>
            </a:pPr>
            <a:r>
              <a:rPr lang="en-GB" sz="2000" b="0" dirty="0">
                <a:solidFill>
                  <a:srgbClr val="145897"/>
                </a:solidFill>
                <a:latin typeface="Arial" panose="020B0604020202020204" pitchFamily="34" charset="0"/>
                <a:cs typeface="Arial" panose="020B0604020202020204" pitchFamily="34" charset="0"/>
              </a:rPr>
              <a:t>The proposal </a:t>
            </a:r>
            <a:r>
              <a:rPr lang="en-GB" sz="2000" b="0" dirty="0">
                <a:latin typeface="Arial" panose="020B0604020202020204" pitchFamily="34" charset="0"/>
                <a:cs typeface="Arial" panose="020B0604020202020204" pitchFamily="34" charset="0"/>
              </a:rPr>
              <a:t>noted that:</a:t>
            </a:r>
            <a:endParaRPr lang="en-GB" altLang="en-US" sz="2000" b="0" dirty="0">
              <a:solidFill>
                <a:srgbClr val="145897"/>
              </a:solidFill>
              <a:latin typeface="Arial" panose="020B0604020202020204" pitchFamily="34" charset="0"/>
              <a:cs typeface="Arial" panose="020B0604020202020204" pitchFamily="34" charset="0"/>
            </a:endParaRPr>
          </a:p>
          <a:p>
            <a:pPr lvl="1">
              <a:spcBef>
                <a:spcPts val="600"/>
              </a:spcBef>
              <a:buFontTx/>
              <a:buChar char="•"/>
              <a:defRPr/>
            </a:pPr>
            <a:r>
              <a:rPr lang="en-GB" b="0" dirty="0">
                <a:latin typeface="Arial" panose="020B0604020202020204" pitchFamily="34" charset="0"/>
                <a:cs typeface="Arial" panose="020B0604020202020204" pitchFamily="34" charset="0"/>
              </a:rPr>
              <a:t>Unlike the ocean bill of lading, international railway consignment notes do not serve as a document of title</a:t>
            </a:r>
            <a:r>
              <a:rPr lang="en-GB" b="0" u="sng"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and are not used for the settlement and financing of letters of credit. </a:t>
            </a:r>
          </a:p>
          <a:p>
            <a:pPr lvl="1">
              <a:spcBef>
                <a:spcPts val="600"/>
              </a:spcBef>
              <a:buFontTx/>
              <a:buChar char="•"/>
              <a:defRPr/>
            </a:pPr>
            <a:r>
              <a:rPr lang="en-US" altLang="en-US" b="0" dirty="0">
                <a:solidFill>
                  <a:srgbClr val="145897"/>
                </a:solidFill>
                <a:latin typeface="Arial" panose="020B0604020202020204" pitchFamily="34" charset="0"/>
                <a:cs typeface="Arial" panose="020B0604020202020204" pitchFamily="34" charset="0"/>
              </a:rPr>
              <a:t>Although the UCP allows for the issuance of documentary credits against non-negotiable documents, many banks in various parts of the world still insisted on bills of lading, which hindered trade financing for land carriage.</a:t>
            </a:r>
          </a:p>
          <a:p>
            <a:pPr lvl="1">
              <a:spcBef>
                <a:spcPts val="600"/>
              </a:spcBef>
              <a:buFontTx/>
              <a:buChar char="•"/>
              <a:defRPr/>
            </a:pPr>
            <a:endParaRPr lang="en-GB" altLang="en-US" b="0" dirty="0">
              <a:solidFill>
                <a:srgbClr val="145897"/>
              </a:solidFill>
              <a:latin typeface="Arial" panose="020B0604020202020204" pitchFamily="34" charset="0"/>
              <a:cs typeface="Arial" panose="020B0604020202020204" pitchFamily="34" charset="0"/>
            </a:endParaRPr>
          </a:p>
          <a:p>
            <a:pPr marL="0" indent="0" algn="ctr" eaLnBrk="1" hangingPunct="1">
              <a:buFontTx/>
              <a:buNone/>
              <a:defRPr/>
            </a:pPr>
            <a:endParaRPr lang="en-GB" altLang="en-US" sz="1600" dirty="0">
              <a:solidFill>
                <a:srgbClr val="145897"/>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05955D-B0DB-FE59-6FA8-10B6254BB48C}"/>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D654A5-24FC-C26D-9F7A-4B6A97E3084F}"/>
              </a:ext>
            </a:extLst>
          </p:cNvPr>
          <p:cNvSpPr txBox="1"/>
          <p:nvPr/>
        </p:nvSpPr>
        <p:spPr>
          <a:xfrm>
            <a:off x="8627165" y="6545301"/>
            <a:ext cx="364435" cy="261610"/>
          </a:xfrm>
          <a:prstGeom prst="rect">
            <a:avLst/>
          </a:prstGeom>
          <a:noFill/>
        </p:spPr>
        <p:txBody>
          <a:bodyPr wrap="square" rtlCol="0">
            <a:spAutoFit/>
          </a:bodyPr>
          <a:lstStyle/>
          <a:p>
            <a:r>
              <a:rPr lang="en-US" sz="1100" dirty="0"/>
              <a:t>6</a:t>
            </a:r>
            <a:endParaRPr lang="en-GB" sz="1100" dirty="0"/>
          </a:p>
        </p:txBody>
      </p:sp>
      <p:sp>
        <p:nvSpPr>
          <p:cNvPr id="6" name="TextBox 5">
            <a:extLst>
              <a:ext uri="{FF2B5EF4-FFF2-40B4-BE49-F238E27FC236}">
                <a16:creationId xmlns:a16="http://schemas.microsoft.com/office/drawing/2014/main" id="{D96C2DF7-E97A-E595-2AEF-5A5E9F10842C}"/>
              </a:ext>
            </a:extLst>
          </p:cNvPr>
          <p:cNvSpPr txBox="1"/>
          <p:nvPr/>
        </p:nvSpPr>
        <p:spPr>
          <a:xfrm>
            <a:off x="1104900" y="1143000"/>
            <a:ext cx="7148554" cy="4154984"/>
          </a:xfrm>
          <a:prstGeom prst="rect">
            <a:avLst/>
          </a:prstGeom>
          <a:noFill/>
        </p:spPr>
        <p:txBody>
          <a:bodyPr wrap="square">
            <a:spAutoFit/>
          </a:bodyPr>
          <a:lstStyle/>
          <a:p>
            <a:pPr eaLnBrk="1" hangingPunct="1"/>
            <a:r>
              <a:rPr lang="en-GB" altLang="en-US" sz="2400" b="1" dirty="0">
                <a:latin typeface="Arial" panose="020B0604020202020204" pitchFamily="34" charset="0"/>
                <a:cs typeface="Arial" panose="020B0604020202020204" pitchFamily="34" charset="0"/>
              </a:rPr>
              <a:t>Background: Proposal by China</a:t>
            </a:r>
          </a:p>
          <a:p>
            <a:pPr eaLnBrk="1" hangingPunct="1"/>
            <a:endParaRPr lang="en-GB" altLang="en-US" sz="2400" dirty="0"/>
          </a:p>
          <a:p>
            <a:pPr eaLnBrk="1" hangingPunct="1"/>
            <a:r>
              <a:rPr lang="en-GB" altLang="en-US" sz="2400" dirty="0"/>
              <a:t>The proposal invited UNCITRAL to explore the possibility of “creating a rule on </a:t>
            </a:r>
            <a:r>
              <a:rPr lang="en-GB" altLang="en-US" sz="2400" b="1" dirty="0"/>
              <a:t>a bill of lading for one or more modes of transport, including railway, road and air, to achieve the goals of using a single bill, controlling the goods</a:t>
            </a:r>
            <a:r>
              <a:rPr lang="en-GB" altLang="en-US" sz="2400" dirty="0"/>
              <a:t> with the bill and taking delivery of goods with the bill, giving that new transport document the nature of a document of title in order to enable it to perform the </a:t>
            </a:r>
            <a:r>
              <a:rPr lang="en-GB" altLang="en-US" sz="2400" b="1" dirty="0"/>
              <a:t>financial settlement function</a:t>
            </a:r>
            <a:r>
              <a:rPr lang="en-GB" altLang="en-US" sz="2400" dirty="0"/>
              <a:t>.”</a:t>
            </a:r>
            <a:r>
              <a:rPr lang="en-GB" altLang="en-US" sz="2400" b="1" dirty="0"/>
              <a:t> </a:t>
            </a:r>
            <a:endParaRPr lang="en-GB" altLang="en-US" sz="2400" b="1" dirty="0">
              <a:solidFill>
                <a:srgbClr val="145897"/>
              </a:solidFill>
            </a:endParaRPr>
          </a:p>
        </p:txBody>
      </p:sp>
      <p:sp>
        <p:nvSpPr>
          <p:cNvPr id="4" name="Rectangle 2">
            <a:extLst>
              <a:ext uri="{FF2B5EF4-FFF2-40B4-BE49-F238E27FC236}">
                <a16:creationId xmlns:a16="http://schemas.microsoft.com/office/drawing/2014/main" id="{A7D7B122-BAE7-589B-E391-EAAA94FE9717}"/>
              </a:ext>
            </a:extLst>
          </p:cNvPr>
          <p:cNvSpPr>
            <a:spLocks noGrp="1" noChangeArrowheads="1"/>
          </p:cNvSpPr>
          <p:nvPr>
            <p:ph type="title"/>
          </p:nvPr>
        </p:nvSpPr>
        <p:spPr>
          <a:xfrm>
            <a:off x="685144" y="174460"/>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34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05955D-B0DB-FE59-6FA8-10B6254BB48C}"/>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Content Placeholder 2">
            <a:extLst>
              <a:ext uri="{FF2B5EF4-FFF2-40B4-BE49-F238E27FC236}">
                <a16:creationId xmlns:a16="http://schemas.microsoft.com/office/drawing/2014/main" id="{573BDC4B-8F04-02BB-E308-601F064A68A6}"/>
              </a:ext>
            </a:extLst>
          </p:cNvPr>
          <p:cNvSpPr>
            <a:spLocks noGrp="1"/>
          </p:cNvSpPr>
          <p:nvPr>
            <p:ph idx="1"/>
          </p:nvPr>
        </p:nvSpPr>
        <p:spPr>
          <a:xfrm>
            <a:off x="1104900" y="1143000"/>
            <a:ext cx="3353621" cy="4620483"/>
          </a:xfrm>
        </p:spPr>
        <p:txBody>
          <a:bodyPr/>
          <a:lstStyle/>
          <a:p>
            <a:pPr marL="0" indent="0">
              <a:buNone/>
            </a:pPr>
            <a:r>
              <a:rPr lang="en-GB" altLang="en-US" sz="2000" dirty="0">
                <a:latin typeface="Arial" panose="020B0604020202020204" pitchFamily="34" charset="0"/>
                <a:cs typeface="Arial" panose="020B0604020202020204" pitchFamily="34" charset="0"/>
              </a:rPr>
              <a:t>Introduction: Structure of trade finance</a:t>
            </a:r>
          </a:p>
          <a:p>
            <a:pPr marL="0" indent="0">
              <a:buNone/>
            </a:pPr>
            <a:endParaRPr lang="en-GB" altLang="en-US" sz="1800" i="1" dirty="0">
              <a:latin typeface="Arial" panose="020B0604020202020204" pitchFamily="34" charset="0"/>
              <a:cs typeface="Arial" panose="020B0604020202020204" pitchFamily="34" charset="0"/>
            </a:endParaRPr>
          </a:p>
          <a:p>
            <a:pPr marL="0" indent="0">
              <a:buNone/>
            </a:pPr>
            <a:endParaRPr lang="en-GB" altLang="en-US" sz="1800" i="1"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Estimate share of documentary trade vs. open account (2011-2028)</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000" b="0" dirty="0">
                <a:latin typeface="Arial" panose="020B0604020202020204" pitchFamily="34" charset="0"/>
                <a:cs typeface="Arial" panose="020B0604020202020204" pitchFamily="34" charset="0"/>
              </a:rPr>
              <a:t>Source: ICC Banking Commission, 2020 ICC Global Survey on Trade Finance</a:t>
            </a:r>
            <a:endParaRPr lang="en-GB" sz="1000" b="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2607288-321D-753F-F745-D34EE2A4121E}"/>
              </a:ext>
            </a:extLst>
          </p:cNvPr>
          <p:cNvPicPr>
            <a:picLocks noChangeAspect="1"/>
          </p:cNvPicPr>
          <p:nvPr/>
        </p:nvPicPr>
        <p:blipFill>
          <a:blip r:embed="rId3"/>
          <a:stretch>
            <a:fillRect/>
          </a:stretch>
        </p:blipFill>
        <p:spPr>
          <a:xfrm>
            <a:off x="4572000" y="1094517"/>
            <a:ext cx="4206926" cy="4898503"/>
          </a:xfrm>
          <a:prstGeom prst="rect">
            <a:avLst/>
          </a:prstGeom>
        </p:spPr>
      </p:pic>
      <p:sp>
        <p:nvSpPr>
          <p:cNvPr id="11" name="Rectangle 2">
            <a:extLst>
              <a:ext uri="{FF2B5EF4-FFF2-40B4-BE49-F238E27FC236}">
                <a16:creationId xmlns:a16="http://schemas.microsoft.com/office/drawing/2014/main" id="{0251415A-1376-0EE2-C93A-7D9E0E41B655}"/>
              </a:ext>
            </a:extLst>
          </p:cNvPr>
          <p:cNvSpPr>
            <a:spLocks noGrp="1" noChangeArrowheads="1"/>
          </p:cNvSpPr>
          <p:nvPr>
            <p:ph type="title"/>
          </p:nvPr>
        </p:nvSpPr>
        <p:spPr>
          <a:xfrm>
            <a:off x="685144" y="174460"/>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66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4AFA97C-DBA0-41DA-9D01-1321BF1C3928}"/>
              </a:ext>
            </a:extLst>
          </p:cNvPr>
          <p:cNvSpPr>
            <a:spLocks noGrp="1" noChangeArrowheads="1"/>
          </p:cNvSpPr>
          <p:nvPr>
            <p:ph type="title"/>
          </p:nvPr>
        </p:nvSpPr>
        <p:spPr>
          <a:xfrm>
            <a:off x="1104900" y="1190469"/>
            <a:ext cx="7773711" cy="512346"/>
          </a:xfrm>
        </p:spPr>
        <p:txBody>
          <a:bodyPr/>
          <a:lstStyle/>
          <a:p>
            <a:pPr>
              <a:spcBef>
                <a:spcPts val="600"/>
              </a:spcBef>
            </a:pPr>
            <a:r>
              <a:rPr lang="en-GB" altLang="en-US" sz="2000" dirty="0">
                <a:latin typeface="Arial" panose="020B0604020202020204" pitchFamily="34" charset="0"/>
                <a:cs typeface="Arial" panose="020B0604020202020204" pitchFamily="34" charset="0"/>
              </a:rPr>
              <a:t>Introduction: </a:t>
            </a:r>
            <a:r>
              <a:rPr lang="en-US" altLang="en-US" sz="2000" dirty="0">
                <a:latin typeface="Arial" panose="020B0604020202020204" pitchFamily="34" charset="0"/>
                <a:cs typeface="Arial" panose="020B0604020202020204" pitchFamily="34" charset="0"/>
              </a:rPr>
              <a:t>Eurasian freights corridors between China and Europe</a:t>
            </a:r>
            <a:endParaRPr lang="en-GB"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05955D-B0DB-FE59-6FA8-10B6254BB48C}"/>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9" name="TextBox 8">
            <a:extLst>
              <a:ext uri="{FF2B5EF4-FFF2-40B4-BE49-F238E27FC236}">
                <a16:creationId xmlns:a16="http://schemas.microsoft.com/office/drawing/2014/main" id="{9298CB5C-978F-8568-CD62-B3BB08EA2C7B}"/>
              </a:ext>
            </a:extLst>
          </p:cNvPr>
          <p:cNvSpPr txBox="1"/>
          <p:nvPr/>
        </p:nvSpPr>
        <p:spPr>
          <a:xfrm>
            <a:off x="1182129" y="6185522"/>
            <a:ext cx="7418532" cy="246221"/>
          </a:xfrm>
          <a:prstGeom prst="rect">
            <a:avLst/>
          </a:prstGeom>
          <a:noFill/>
        </p:spPr>
        <p:txBody>
          <a:bodyPr wrap="square">
            <a:spAutoFit/>
          </a:bodyPr>
          <a:lstStyle/>
          <a:p>
            <a:pPr marL="0" indent="0">
              <a:buNone/>
            </a:pPr>
            <a:r>
              <a:rPr lang="en-US" sz="1000" b="0" dirty="0"/>
              <a:t>Source: Global Railway Review (https://www.globalrailwayreview.com/article/80492/new-legal-regime-rail-freight/)</a:t>
            </a:r>
            <a:endParaRPr lang="en-GB" sz="1000" b="0" dirty="0"/>
          </a:p>
        </p:txBody>
      </p:sp>
      <p:pic>
        <p:nvPicPr>
          <p:cNvPr id="4" name="Picture 3">
            <a:extLst>
              <a:ext uri="{FF2B5EF4-FFF2-40B4-BE49-F238E27FC236}">
                <a16:creationId xmlns:a16="http://schemas.microsoft.com/office/drawing/2014/main" id="{B2FCFFB9-15A3-66C6-744E-F9B5DB3EC353}"/>
              </a:ext>
            </a:extLst>
          </p:cNvPr>
          <p:cNvPicPr>
            <a:picLocks noChangeAspect="1"/>
          </p:cNvPicPr>
          <p:nvPr/>
        </p:nvPicPr>
        <p:blipFill>
          <a:blip r:embed="rId3"/>
          <a:stretch>
            <a:fillRect/>
          </a:stretch>
        </p:blipFill>
        <p:spPr>
          <a:xfrm>
            <a:off x="1182129" y="1816373"/>
            <a:ext cx="6420746" cy="3915321"/>
          </a:xfrm>
          <a:prstGeom prst="rect">
            <a:avLst/>
          </a:prstGeom>
        </p:spPr>
      </p:pic>
      <p:sp>
        <p:nvSpPr>
          <p:cNvPr id="5" name="Rectangle 2">
            <a:extLst>
              <a:ext uri="{FF2B5EF4-FFF2-40B4-BE49-F238E27FC236}">
                <a16:creationId xmlns:a16="http://schemas.microsoft.com/office/drawing/2014/main" id="{21CA07D5-F529-43E4-628F-9B631D4A81B2}"/>
              </a:ext>
            </a:extLst>
          </p:cNvPr>
          <p:cNvSpPr txBox="1">
            <a:spLocks noChangeArrowheads="1"/>
          </p:cNvSpPr>
          <p:nvPr/>
        </p:nvSpPr>
        <p:spPr bwMode="auto">
          <a:xfrm>
            <a:off x="685144" y="174460"/>
            <a:ext cx="7773711" cy="56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kern="1200">
                <a:solidFill>
                  <a:srgbClr val="145897"/>
                </a:solidFill>
                <a:latin typeface="+mj-lt"/>
                <a:ea typeface="+mj-ea"/>
                <a:cs typeface="+mj-cs"/>
              </a:defRPr>
            </a:lvl1pPr>
            <a:lvl2pPr algn="l" rtl="0" eaLnBrk="0" fontAlgn="base" hangingPunct="0">
              <a:spcBef>
                <a:spcPct val="0"/>
              </a:spcBef>
              <a:spcAft>
                <a:spcPct val="0"/>
              </a:spcAft>
              <a:defRPr sz="3400" b="1">
                <a:solidFill>
                  <a:srgbClr val="145897"/>
                </a:solidFill>
                <a:latin typeface="Helvetica" panose="020B0604020202020204" pitchFamily="34" charset="0"/>
              </a:defRPr>
            </a:lvl2pPr>
            <a:lvl3pPr algn="l" rtl="0" eaLnBrk="0" fontAlgn="base" hangingPunct="0">
              <a:spcBef>
                <a:spcPct val="0"/>
              </a:spcBef>
              <a:spcAft>
                <a:spcPct val="0"/>
              </a:spcAft>
              <a:defRPr sz="3400" b="1">
                <a:solidFill>
                  <a:srgbClr val="145897"/>
                </a:solidFill>
                <a:latin typeface="Helvetica" panose="020B0604020202020204" pitchFamily="34" charset="0"/>
              </a:defRPr>
            </a:lvl3pPr>
            <a:lvl4pPr algn="l" rtl="0" eaLnBrk="0" fontAlgn="base" hangingPunct="0">
              <a:spcBef>
                <a:spcPct val="0"/>
              </a:spcBef>
              <a:spcAft>
                <a:spcPct val="0"/>
              </a:spcAft>
              <a:defRPr sz="3400" b="1">
                <a:solidFill>
                  <a:srgbClr val="145897"/>
                </a:solidFill>
                <a:latin typeface="Helvetica" panose="020B0604020202020204" pitchFamily="34" charset="0"/>
              </a:defRPr>
            </a:lvl4pPr>
            <a:lvl5pPr algn="l" rtl="0" eaLnBrk="0" fontAlgn="base" hangingPunct="0">
              <a:spcBef>
                <a:spcPct val="0"/>
              </a:spcBef>
              <a:spcAft>
                <a:spcPct val="0"/>
              </a:spcAft>
              <a:defRPr sz="3400" b="1">
                <a:solidFill>
                  <a:srgbClr val="145897"/>
                </a:solidFill>
                <a:latin typeface="Helvetica" panose="020B0604020202020204" pitchFamily="34" charset="0"/>
              </a:defRPr>
            </a:lvl5pPr>
            <a:lvl6pPr marL="457200" algn="l" rtl="0" fontAlgn="base">
              <a:spcBef>
                <a:spcPct val="0"/>
              </a:spcBef>
              <a:spcAft>
                <a:spcPct val="0"/>
              </a:spcAft>
              <a:defRPr sz="3400" b="1">
                <a:solidFill>
                  <a:srgbClr val="145897"/>
                </a:solidFill>
                <a:latin typeface="Helvetica" panose="020B0604020202020204" pitchFamily="34" charset="0"/>
              </a:defRPr>
            </a:lvl6pPr>
            <a:lvl7pPr marL="914400" algn="l" rtl="0" fontAlgn="base">
              <a:spcBef>
                <a:spcPct val="0"/>
              </a:spcBef>
              <a:spcAft>
                <a:spcPct val="0"/>
              </a:spcAft>
              <a:defRPr sz="3400" b="1">
                <a:solidFill>
                  <a:srgbClr val="145897"/>
                </a:solidFill>
                <a:latin typeface="Helvetica" panose="020B0604020202020204" pitchFamily="34" charset="0"/>
              </a:defRPr>
            </a:lvl7pPr>
            <a:lvl8pPr marL="1371600" algn="l" rtl="0" fontAlgn="base">
              <a:spcBef>
                <a:spcPct val="0"/>
              </a:spcBef>
              <a:spcAft>
                <a:spcPct val="0"/>
              </a:spcAft>
              <a:defRPr sz="3400" b="1">
                <a:solidFill>
                  <a:srgbClr val="145897"/>
                </a:solidFill>
                <a:latin typeface="Helvetica" panose="020B0604020202020204" pitchFamily="34" charset="0"/>
              </a:defRPr>
            </a:lvl8pPr>
            <a:lvl9pPr marL="1828800" algn="l" rtl="0" fontAlgn="base">
              <a:spcBef>
                <a:spcPct val="0"/>
              </a:spcBef>
              <a:spcAft>
                <a:spcPct val="0"/>
              </a:spcAft>
              <a:defRPr sz="3400" b="1">
                <a:solidFill>
                  <a:srgbClr val="145897"/>
                </a:solidFill>
                <a:latin typeface="Helvetica" panose="020B0604020202020204" pitchFamily="34" charset="0"/>
              </a:defRPr>
            </a:lvl9pPr>
          </a:lstStyle>
          <a:p>
            <a:pPr>
              <a:spcBef>
                <a:spcPts val="600"/>
              </a:spcBef>
            </a:pPr>
            <a:r>
              <a:rPr lang="en-US" altLang="en-US" sz="2000" dirty="0"/>
              <a:t>The NCD Convention-Background, Approach and Implications</a:t>
            </a:r>
            <a:endParaRPr lang="en-GB" altLang="en-US" sz="2000" i="1" dirty="0"/>
          </a:p>
        </p:txBody>
      </p:sp>
    </p:spTree>
    <p:extLst>
      <p:ext uri="{BB962C8B-B14F-4D97-AF65-F5344CB8AC3E}">
        <p14:creationId xmlns:p14="http://schemas.microsoft.com/office/powerpoint/2010/main" val="293387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4AFA97C-DBA0-41DA-9D01-1321BF1C3928}"/>
              </a:ext>
            </a:extLst>
          </p:cNvPr>
          <p:cNvSpPr>
            <a:spLocks noGrp="1" noChangeArrowheads="1"/>
          </p:cNvSpPr>
          <p:nvPr>
            <p:ph type="title"/>
          </p:nvPr>
        </p:nvSpPr>
        <p:spPr>
          <a:xfrm>
            <a:off x="1104900" y="1210121"/>
            <a:ext cx="7773711" cy="324679"/>
          </a:xfrm>
        </p:spPr>
        <p:txBody>
          <a:bodyPr/>
          <a:lstStyle/>
          <a:p>
            <a:pPr>
              <a:spcBef>
                <a:spcPts val="600"/>
              </a:spcBef>
            </a:pPr>
            <a:r>
              <a:rPr lang="en-GB" altLang="en-US" sz="2000" dirty="0">
                <a:latin typeface="Arial" panose="020B0604020202020204" pitchFamily="34" charset="0"/>
                <a:cs typeface="Arial" panose="020B0604020202020204" pitchFamily="34" charset="0"/>
              </a:rPr>
              <a:t>Introduction: </a:t>
            </a:r>
            <a:r>
              <a:rPr lang="en-US" altLang="en-US" sz="2000" dirty="0">
                <a:latin typeface="Arial" panose="020B0604020202020204" pitchFamily="34" charset="0"/>
                <a:cs typeface="Arial" panose="020B0604020202020204" pitchFamily="34" charset="0"/>
              </a:rPr>
              <a:t>International freight traffic regimes</a:t>
            </a:r>
            <a:endParaRPr lang="en-GB"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05955D-B0DB-FE59-6FA8-10B6254BB48C}"/>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pic>
        <p:nvPicPr>
          <p:cNvPr id="7" name="Picture 6">
            <a:extLst>
              <a:ext uri="{FF2B5EF4-FFF2-40B4-BE49-F238E27FC236}">
                <a16:creationId xmlns:a16="http://schemas.microsoft.com/office/drawing/2014/main" id="{F5471F67-E8D6-9FEB-414A-375FEDF4E150}"/>
              </a:ext>
            </a:extLst>
          </p:cNvPr>
          <p:cNvPicPr>
            <a:picLocks noChangeAspect="1"/>
          </p:cNvPicPr>
          <p:nvPr/>
        </p:nvPicPr>
        <p:blipFill>
          <a:blip r:embed="rId3"/>
          <a:stretch>
            <a:fillRect/>
          </a:stretch>
        </p:blipFill>
        <p:spPr>
          <a:xfrm>
            <a:off x="1123468" y="1698698"/>
            <a:ext cx="6897063" cy="4534533"/>
          </a:xfrm>
          <a:prstGeom prst="rect">
            <a:avLst/>
          </a:prstGeom>
        </p:spPr>
      </p:pic>
      <p:sp>
        <p:nvSpPr>
          <p:cNvPr id="9" name="TextBox 8">
            <a:extLst>
              <a:ext uri="{FF2B5EF4-FFF2-40B4-BE49-F238E27FC236}">
                <a16:creationId xmlns:a16="http://schemas.microsoft.com/office/drawing/2014/main" id="{9298CB5C-978F-8568-CD62-B3BB08EA2C7B}"/>
              </a:ext>
            </a:extLst>
          </p:cNvPr>
          <p:cNvSpPr txBox="1"/>
          <p:nvPr/>
        </p:nvSpPr>
        <p:spPr>
          <a:xfrm>
            <a:off x="1123468" y="6233231"/>
            <a:ext cx="7418532" cy="246221"/>
          </a:xfrm>
          <a:prstGeom prst="rect">
            <a:avLst/>
          </a:prstGeom>
          <a:noFill/>
        </p:spPr>
        <p:txBody>
          <a:bodyPr wrap="square">
            <a:spAutoFit/>
          </a:bodyPr>
          <a:lstStyle/>
          <a:p>
            <a:pPr marL="0" indent="0">
              <a:buNone/>
            </a:pPr>
            <a:r>
              <a:rPr lang="en-US" sz="1000" b="0" dirty="0"/>
              <a:t>Source: Global Railway Review (https://www.globalrailwayreview.com/article/80492/new-legal-regime-rail-freight/)</a:t>
            </a:r>
            <a:endParaRPr lang="en-GB" sz="1000" b="0" dirty="0"/>
          </a:p>
        </p:txBody>
      </p:sp>
      <p:sp>
        <p:nvSpPr>
          <p:cNvPr id="10" name="Rectangle 2">
            <a:extLst>
              <a:ext uri="{FF2B5EF4-FFF2-40B4-BE49-F238E27FC236}">
                <a16:creationId xmlns:a16="http://schemas.microsoft.com/office/drawing/2014/main" id="{A4A3ACDA-6507-0F6C-1B4E-288F37F41B42}"/>
              </a:ext>
            </a:extLst>
          </p:cNvPr>
          <p:cNvSpPr txBox="1">
            <a:spLocks noChangeArrowheads="1"/>
          </p:cNvSpPr>
          <p:nvPr/>
        </p:nvSpPr>
        <p:spPr bwMode="auto">
          <a:xfrm>
            <a:off x="685144" y="174460"/>
            <a:ext cx="7773711" cy="56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kern="1200">
                <a:solidFill>
                  <a:srgbClr val="145897"/>
                </a:solidFill>
                <a:latin typeface="+mj-lt"/>
                <a:ea typeface="+mj-ea"/>
                <a:cs typeface="+mj-cs"/>
              </a:defRPr>
            </a:lvl1pPr>
            <a:lvl2pPr algn="l" rtl="0" eaLnBrk="0" fontAlgn="base" hangingPunct="0">
              <a:spcBef>
                <a:spcPct val="0"/>
              </a:spcBef>
              <a:spcAft>
                <a:spcPct val="0"/>
              </a:spcAft>
              <a:defRPr sz="3400" b="1">
                <a:solidFill>
                  <a:srgbClr val="145897"/>
                </a:solidFill>
                <a:latin typeface="Helvetica" panose="020B0604020202020204" pitchFamily="34" charset="0"/>
              </a:defRPr>
            </a:lvl2pPr>
            <a:lvl3pPr algn="l" rtl="0" eaLnBrk="0" fontAlgn="base" hangingPunct="0">
              <a:spcBef>
                <a:spcPct val="0"/>
              </a:spcBef>
              <a:spcAft>
                <a:spcPct val="0"/>
              </a:spcAft>
              <a:defRPr sz="3400" b="1">
                <a:solidFill>
                  <a:srgbClr val="145897"/>
                </a:solidFill>
                <a:latin typeface="Helvetica" panose="020B0604020202020204" pitchFamily="34" charset="0"/>
              </a:defRPr>
            </a:lvl3pPr>
            <a:lvl4pPr algn="l" rtl="0" eaLnBrk="0" fontAlgn="base" hangingPunct="0">
              <a:spcBef>
                <a:spcPct val="0"/>
              </a:spcBef>
              <a:spcAft>
                <a:spcPct val="0"/>
              </a:spcAft>
              <a:defRPr sz="3400" b="1">
                <a:solidFill>
                  <a:srgbClr val="145897"/>
                </a:solidFill>
                <a:latin typeface="Helvetica" panose="020B0604020202020204" pitchFamily="34" charset="0"/>
              </a:defRPr>
            </a:lvl4pPr>
            <a:lvl5pPr algn="l" rtl="0" eaLnBrk="0" fontAlgn="base" hangingPunct="0">
              <a:spcBef>
                <a:spcPct val="0"/>
              </a:spcBef>
              <a:spcAft>
                <a:spcPct val="0"/>
              </a:spcAft>
              <a:defRPr sz="3400" b="1">
                <a:solidFill>
                  <a:srgbClr val="145897"/>
                </a:solidFill>
                <a:latin typeface="Helvetica" panose="020B0604020202020204" pitchFamily="34" charset="0"/>
              </a:defRPr>
            </a:lvl5pPr>
            <a:lvl6pPr marL="457200" algn="l" rtl="0" fontAlgn="base">
              <a:spcBef>
                <a:spcPct val="0"/>
              </a:spcBef>
              <a:spcAft>
                <a:spcPct val="0"/>
              </a:spcAft>
              <a:defRPr sz="3400" b="1">
                <a:solidFill>
                  <a:srgbClr val="145897"/>
                </a:solidFill>
                <a:latin typeface="Helvetica" panose="020B0604020202020204" pitchFamily="34" charset="0"/>
              </a:defRPr>
            </a:lvl6pPr>
            <a:lvl7pPr marL="914400" algn="l" rtl="0" fontAlgn="base">
              <a:spcBef>
                <a:spcPct val="0"/>
              </a:spcBef>
              <a:spcAft>
                <a:spcPct val="0"/>
              </a:spcAft>
              <a:defRPr sz="3400" b="1">
                <a:solidFill>
                  <a:srgbClr val="145897"/>
                </a:solidFill>
                <a:latin typeface="Helvetica" panose="020B0604020202020204" pitchFamily="34" charset="0"/>
              </a:defRPr>
            </a:lvl7pPr>
            <a:lvl8pPr marL="1371600" algn="l" rtl="0" fontAlgn="base">
              <a:spcBef>
                <a:spcPct val="0"/>
              </a:spcBef>
              <a:spcAft>
                <a:spcPct val="0"/>
              </a:spcAft>
              <a:defRPr sz="3400" b="1">
                <a:solidFill>
                  <a:srgbClr val="145897"/>
                </a:solidFill>
                <a:latin typeface="Helvetica" panose="020B0604020202020204" pitchFamily="34" charset="0"/>
              </a:defRPr>
            </a:lvl8pPr>
            <a:lvl9pPr marL="1828800" algn="l" rtl="0" fontAlgn="base">
              <a:spcBef>
                <a:spcPct val="0"/>
              </a:spcBef>
              <a:spcAft>
                <a:spcPct val="0"/>
              </a:spcAft>
              <a:defRPr sz="3400" b="1">
                <a:solidFill>
                  <a:srgbClr val="145897"/>
                </a:solidFill>
                <a:latin typeface="Helvetica" panose="020B0604020202020204" pitchFamily="34" charset="0"/>
              </a:defRPr>
            </a:lvl9pPr>
          </a:lstStyle>
          <a:p>
            <a:pPr>
              <a:spcBef>
                <a:spcPts val="600"/>
              </a:spcBef>
            </a:pPr>
            <a:r>
              <a:rPr lang="en-US" altLang="en-US" sz="2000" dirty="0"/>
              <a:t>The NCD Convention-Background, Approach and Implications</a:t>
            </a:r>
            <a:endParaRPr lang="en-GB" altLang="en-US" sz="2000" i="1" dirty="0"/>
          </a:p>
        </p:txBody>
      </p:sp>
    </p:spTree>
    <p:extLst>
      <p:ext uri="{BB962C8B-B14F-4D97-AF65-F5344CB8AC3E}">
        <p14:creationId xmlns:p14="http://schemas.microsoft.com/office/powerpoint/2010/main" val="82790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594DAE-05B9-CB52-AC18-B82BCAC44B81}"/>
              </a:ext>
            </a:extLst>
          </p:cNvPr>
          <p:cNvSpPr txBox="1"/>
          <p:nvPr/>
        </p:nvSpPr>
        <p:spPr>
          <a:xfrm>
            <a:off x="8600661" y="6545301"/>
            <a:ext cx="364435" cy="261610"/>
          </a:xfrm>
          <a:prstGeom prst="rect">
            <a:avLst/>
          </a:prstGeom>
          <a:noFill/>
        </p:spPr>
        <p:txBody>
          <a:bodyPr wrap="square" rtlCol="0">
            <a:spAutoFit/>
          </a:bodyPr>
          <a:lstStyle/>
          <a:p>
            <a:r>
              <a:rPr lang="en-US" sz="1100" dirty="0"/>
              <a:t>7</a:t>
            </a:r>
            <a:endParaRPr lang="en-GB" sz="1100" dirty="0"/>
          </a:p>
        </p:txBody>
      </p:sp>
      <p:sp>
        <p:nvSpPr>
          <p:cNvPr id="6" name="TextBox 5">
            <a:extLst>
              <a:ext uri="{FF2B5EF4-FFF2-40B4-BE49-F238E27FC236}">
                <a16:creationId xmlns:a16="http://schemas.microsoft.com/office/drawing/2014/main" id="{750720D8-58F0-8B9C-6278-77AB083A4E44}"/>
              </a:ext>
            </a:extLst>
          </p:cNvPr>
          <p:cNvSpPr txBox="1"/>
          <p:nvPr/>
        </p:nvSpPr>
        <p:spPr>
          <a:xfrm>
            <a:off x="1104900" y="1078727"/>
            <a:ext cx="7275775" cy="4999830"/>
          </a:xfrm>
          <a:prstGeom prst="rect">
            <a:avLst/>
          </a:prstGeom>
          <a:noFill/>
        </p:spPr>
        <p:txBody>
          <a:bodyPr wrap="square">
            <a:spAutoFit/>
          </a:bodyPr>
          <a:lstStyle/>
          <a:p>
            <a:pPr>
              <a:spcBef>
                <a:spcPct val="30000"/>
              </a:spcBef>
              <a:spcAft>
                <a:spcPts val="600"/>
              </a:spcAft>
              <a:defRPr/>
            </a:pPr>
            <a:r>
              <a:rPr lang="en-GB" altLang="en-US" sz="1800" b="1" dirty="0">
                <a:latin typeface="Arial" panose="020B0604020202020204" pitchFamily="34" charset="0"/>
                <a:cs typeface="Arial" panose="020B0604020202020204" pitchFamily="34" charset="0"/>
              </a:rPr>
              <a:t>NCD Convention: Preparatory work</a:t>
            </a:r>
          </a:p>
          <a:p>
            <a:pPr marL="342900" marR="0" lvl="0" indent="-34290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endParaRPr lang="en-GB" altLang="en-US" sz="1900" dirty="0"/>
          </a:p>
          <a:p>
            <a:pPr marL="342900" marR="0" lvl="0" indent="-34290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GB" altLang="en-US" sz="1900" dirty="0"/>
              <a:t>After informal consultations and preparatory work carried out by the secretariat, in 2022 UNCITRAL </a:t>
            </a:r>
            <a:r>
              <a:rPr lang="en-US" sz="1900" dirty="0"/>
              <a:t>assigned the topic to Working Group VI.</a:t>
            </a:r>
          </a:p>
          <a:p>
            <a:pPr marL="342900" marR="0" lvl="0" indent="-34290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900" dirty="0"/>
              <a:t>The Working Group held seven sessions between December 2022 and December 2025.</a:t>
            </a:r>
          </a:p>
          <a:p>
            <a:pPr marL="342900" lvl="0" indent="-342900">
              <a:spcBef>
                <a:spcPct val="30000"/>
              </a:spcBef>
              <a:spcAft>
                <a:spcPts val="600"/>
              </a:spcAft>
              <a:buFont typeface="Arial" panose="020B0604020202020204" pitchFamily="34" charset="0"/>
              <a:buChar char="•"/>
              <a:defRPr/>
            </a:pPr>
            <a:r>
              <a:rPr lang="en-US" altLang="en-US" sz="1800" dirty="0"/>
              <a:t>Adopted by the UN General Assembly on 15 December 2025, the NCD convention will be opened for signature at a ceremony to be held in Accra in 2026.</a:t>
            </a:r>
          </a:p>
          <a:p>
            <a:pPr marL="342900" lvl="0" indent="-342900">
              <a:spcBef>
                <a:spcPct val="30000"/>
              </a:spcBef>
              <a:spcAft>
                <a:spcPts val="600"/>
              </a:spcAft>
              <a:buFont typeface="Arial" panose="020B0604020202020204" pitchFamily="34" charset="0"/>
              <a:buChar char="•"/>
              <a:defRPr/>
            </a:pPr>
            <a:r>
              <a:rPr lang="en-US" sz="1800" dirty="0"/>
              <a:t>The Convention will enter into force 180 days after the date of the deposit of the tenth instrument of ratification, acceptance, approval or accession.</a:t>
            </a:r>
            <a:endParaRPr lang="en-GB" sz="1900" dirty="0"/>
          </a:p>
          <a:p>
            <a:endParaRPr lang="en-GB" sz="1900" dirty="0"/>
          </a:p>
        </p:txBody>
      </p:sp>
      <p:sp>
        <p:nvSpPr>
          <p:cNvPr id="5" name="Rectangle 2">
            <a:extLst>
              <a:ext uri="{FF2B5EF4-FFF2-40B4-BE49-F238E27FC236}">
                <a16:creationId xmlns:a16="http://schemas.microsoft.com/office/drawing/2014/main" id="{3F2E365F-ADA5-A542-ED6D-1EF358F9E0D3}"/>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41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26CFE-43D2-E4FE-7166-A9F7B21463C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00AFDB3-D207-2A04-8631-3C99616DB072}"/>
              </a:ext>
            </a:extLst>
          </p:cNvPr>
          <p:cNvSpPr txBox="1"/>
          <p:nvPr/>
        </p:nvSpPr>
        <p:spPr>
          <a:xfrm>
            <a:off x="8600661" y="6545301"/>
            <a:ext cx="364435" cy="261610"/>
          </a:xfrm>
          <a:prstGeom prst="rect">
            <a:avLst/>
          </a:prstGeom>
          <a:noFill/>
        </p:spPr>
        <p:txBody>
          <a:bodyPr wrap="square" rtlCol="0">
            <a:spAutoFit/>
          </a:bodyPr>
          <a:lstStyle/>
          <a:p>
            <a:r>
              <a:rPr lang="en-US" sz="1100" dirty="0"/>
              <a:t>5</a:t>
            </a:r>
            <a:endParaRPr lang="en-GB" sz="1100" dirty="0"/>
          </a:p>
        </p:txBody>
      </p:sp>
      <p:sp>
        <p:nvSpPr>
          <p:cNvPr id="3" name="Rectangle 3">
            <a:extLst>
              <a:ext uri="{FF2B5EF4-FFF2-40B4-BE49-F238E27FC236}">
                <a16:creationId xmlns:a16="http://schemas.microsoft.com/office/drawing/2014/main" id="{410260FA-90E9-00F8-A734-C4625990A2B6}"/>
              </a:ext>
            </a:extLst>
          </p:cNvPr>
          <p:cNvSpPr>
            <a:spLocks noGrp="1" noChangeArrowheads="1"/>
          </p:cNvSpPr>
          <p:nvPr>
            <p:ph idx="1"/>
          </p:nvPr>
        </p:nvSpPr>
        <p:spPr>
          <a:xfrm>
            <a:off x="1104900" y="1143000"/>
            <a:ext cx="7353956" cy="4733014"/>
          </a:xfrm>
        </p:spPr>
        <p:txBody>
          <a:bodyPr/>
          <a:lstStyle/>
          <a:p>
            <a:pPr marL="0" indent="0">
              <a:spcBef>
                <a:spcPts val="600"/>
              </a:spcBef>
              <a:buNone/>
              <a:defRPr/>
            </a:pPr>
            <a:r>
              <a:rPr lang="en-US" altLang="zh-CN" sz="2000" dirty="0">
                <a:latin typeface="Arial" panose="020B0604020202020204" pitchFamily="34" charset="0"/>
                <a:cs typeface="Arial" panose="020B0604020202020204" pitchFamily="34" charset="0"/>
              </a:rPr>
              <a:t>The “dual track” approach</a:t>
            </a:r>
            <a:endParaRPr lang="en-US" altLang="en-US" sz="2000" dirty="0">
              <a:solidFill>
                <a:srgbClr val="145897"/>
              </a:solidFill>
              <a:latin typeface="Arial" panose="020B0604020202020204" pitchFamily="34" charset="0"/>
              <a:cs typeface="Arial" panose="020B0604020202020204" pitchFamily="34" charset="0"/>
            </a:endParaRPr>
          </a:p>
          <a:p>
            <a:pPr>
              <a:spcBef>
                <a:spcPts val="600"/>
              </a:spcBef>
              <a:defRPr/>
            </a:pPr>
            <a:r>
              <a:rPr lang="en-US" sz="2000" b="0" dirty="0">
                <a:latin typeface="Arial" panose="020B0604020202020204" pitchFamily="34" charset="0"/>
                <a:cs typeface="Arial" panose="020B0604020202020204" pitchFamily="34" charset="0"/>
              </a:rPr>
              <a:t>From the outset there was agreement with the UNCITRAL secretariat proposal that </a:t>
            </a:r>
          </a:p>
          <a:p>
            <a:pPr lvl="1">
              <a:spcBef>
                <a:spcPts val="600"/>
              </a:spcBef>
              <a:defRPr/>
            </a:pPr>
            <a:r>
              <a:rPr lang="en-US" sz="1600" b="0" dirty="0">
                <a:latin typeface="Arial" panose="020B0604020202020204" pitchFamily="34" charset="0"/>
                <a:cs typeface="Arial" panose="020B0604020202020204" pitchFamily="34" charset="0"/>
              </a:rPr>
              <a:t>“The document to be provided in the new instrument </a:t>
            </a:r>
            <a:r>
              <a:rPr lang="en-US" sz="1600" dirty="0">
                <a:latin typeface="Arial" panose="020B0604020202020204" pitchFamily="34" charset="0"/>
                <a:cs typeface="Arial" panose="020B0604020202020204" pitchFamily="34" charset="0"/>
              </a:rPr>
              <a:t>would not replace any of the transport documents that an actual carrier may be required to issue</a:t>
            </a:r>
            <a:r>
              <a:rPr lang="en-US" sz="1600" b="0" dirty="0">
                <a:latin typeface="Arial" panose="020B0604020202020204" pitchFamily="34" charset="0"/>
                <a:cs typeface="Arial" panose="020B0604020202020204" pitchFamily="34" charset="0"/>
              </a:rPr>
              <a:t> under the law (domestic or international) governing a specific segment of the international carriage in question. </a:t>
            </a:r>
          </a:p>
          <a:p>
            <a:pPr lvl="1">
              <a:spcBef>
                <a:spcPts val="600"/>
              </a:spcBef>
              <a:defRPr/>
            </a:pPr>
            <a:r>
              <a:rPr lang="en-US" sz="1600" b="0" dirty="0">
                <a:latin typeface="Arial" panose="020B0604020202020204" pitchFamily="34" charset="0"/>
                <a:cs typeface="Arial" panose="020B0604020202020204" pitchFamily="34" charset="0"/>
              </a:rPr>
              <a:t>“… the new instrument would </a:t>
            </a:r>
            <a:r>
              <a:rPr lang="en-US" sz="1600" dirty="0">
                <a:latin typeface="Arial" panose="020B0604020202020204" pitchFamily="34" charset="0"/>
                <a:cs typeface="Arial" panose="020B0604020202020204" pitchFamily="34" charset="0"/>
              </a:rPr>
              <a:t>coexist and would not substantially affect the application of any international convention</a:t>
            </a:r>
            <a:r>
              <a:rPr lang="en-US" sz="1600" b="0" dirty="0">
                <a:latin typeface="Arial" panose="020B0604020202020204" pitchFamily="34" charset="0"/>
                <a:cs typeface="Arial" panose="020B0604020202020204" pitchFamily="34" charset="0"/>
              </a:rPr>
              <a:t> that governed the contract or contracts negotiated by the parties for the carriage in question or any part thereof, in particular the liability of the carrier for loss of or damage to the goods or for delay in their delivery.” </a:t>
            </a:r>
          </a:p>
          <a:p>
            <a:pPr marL="457200" lvl="1" indent="0">
              <a:spcBef>
                <a:spcPts val="600"/>
              </a:spcBef>
              <a:buNone/>
              <a:defRPr/>
            </a:pPr>
            <a:r>
              <a:rPr lang="en-US" sz="1400" b="0" dirty="0">
                <a:latin typeface="Arial" panose="020B0604020202020204" pitchFamily="34" charset="0"/>
                <a:cs typeface="Arial" panose="020B0604020202020204" pitchFamily="34" charset="0"/>
              </a:rPr>
              <a:t>(Note by the Secretariat, September 2022, A/CN.9/WG.VI/WP.96, para. 9)</a:t>
            </a:r>
            <a:endParaRPr lang="en-US" altLang="en-US" sz="1400" b="0" dirty="0">
              <a:solidFill>
                <a:srgbClr val="145897"/>
              </a:solidFill>
              <a:latin typeface="Arial" panose="020B0604020202020204" pitchFamily="34" charset="0"/>
              <a:cs typeface="Arial" panose="020B0604020202020204" pitchFamily="34" charset="0"/>
            </a:endParaRPr>
          </a:p>
          <a:p>
            <a:pPr marL="457200" lvl="1" indent="0">
              <a:spcBef>
                <a:spcPts val="600"/>
              </a:spcBef>
              <a:buNone/>
              <a:defRPr/>
            </a:pPr>
            <a:endParaRPr lang="en-US" sz="1600" b="0"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2EF7763-0A6F-9548-D833-C49178814554}"/>
              </a:ext>
            </a:extLst>
          </p:cNvPr>
          <p:cNvSpPr>
            <a:spLocks noGrp="1" noChangeArrowheads="1"/>
          </p:cNvSpPr>
          <p:nvPr>
            <p:ph type="title"/>
          </p:nvPr>
        </p:nvSpPr>
        <p:spPr>
          <a:xfrm>
            <a:off x="685144" y="199174"/>
            <a:ext cx="7773711" cy="566945"/>
          </a:xfrm>
        </p:spPr>
        <p:txBody>
          <a:bodyPr/>
          <a:lstStyle/>
          <a:p>
            <a:pPr>
              <a:spcBef>
                <a:spcPts val="600"/>
              </a:spcBef>
            </a:pPr>
            <a:r>
              <a:rPr lang="en-US" altLang="en-US" sz="2000" dirty="0">
                <a:latin typeface="Arial" panose="020B0604020202020204" pitchFamily="34" charset="0"/>
                <a:cs typeface="Arial" panose="020B0604020202020204" pitchFamily="34" charset="0"/>
              </a:rPr>
              <a:t>The NCD Convention-Background, Approach and Implications</a:t>
            </a:r>
            <a:endParaRPr lang="en-GB" alt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600137"/>
      </p:ext>
    </p:extLst>
  </p:cSld>
  <p:clrMapOvr>
    <a:masterClrMapping/>
  </p:clrMapOvr>
</p:sld>
</file>

<file path=ppt/theme/theme1.xml><?xml version="1.0" encoding="utf-8"?>
<a:theme xmlns:a="http://schemas.openxmlformats.org/drawingml/2006/main" name="Default Design">
  <a:themeElements>
    <a:clrScheme name="">
      <a:dk1>
        <a:srgbClr val="336699"/>
      </a:dk1>
      <a:lt1>
        <a:srgbClr val="FFFFFF"/>
      </a:lt1>
      <a:dk2>
        <a:srgbClr val="000000"/>
      </a:dk2>
      <a:lt2>
        <a:srgbClr val="808080"/>
      </a:lt2>
      <a:accent1>
        <a:srgbClr val="00CC99"/>
      </a:accent1>
      <a:accent2>
        <a:srgbClr val="3333CC"/>
      </a:accent2>
      <a:accent3>
        <a:srgbClr val="FFFFFF"/>
      </a:accent3>
      <a:accent4>
        <a:srgbClr val="2A5682"/>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rgbClr val="145897"/>
            </a:solidFill>
            <a:effectLst/>
            <a:latin typeface="Helvetica"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rgbClr val="145897"/>
            </a:solidFill>
            <a:effectLst/>
            <a:latin typeface="Helvetica"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F2BD74659D604887B7E50DBA910776" ma:contentTypeVersion="20" ma:contentTypeDescription="Create a new document." ma:contentTypeScope="" ma:versionID="4ce4209b985c6ef2720a8d4ba9e5779c">
  <xsd:schema xmlns:xsd="http://www.w3.org/2001/XMLSchema" xmlns:xs="http://www.w3.org/2001/XMLSchema" xmlns:p="http://schemas.microsoft.com/office/2006/metadata/properties" xmlns:ns2="fba67dc4-1004-4341-ab9b-64fc2170951b" xmlns:ns3="4798ff29-8bf1-47a9-abe4-3ab95d3a1097" xmlns:ns4="985ec44e-1bab-4c0b-9df0-6ba128686fc9" targetNamespace="http://schemas.microsoft.com/office/2006/metadata/properties" ma:root="true" ma:fieldsID="611dd16f9ec47e9e9162e5716b4257c4" ns2:_="" ns3:_="" ns4:_="">
    <xsd:import namespace="fba67dc4-1004-4341-ab9b-64fc2170951b"/>
    <xsd:import namespace="4798ff29-8bf1-47a9-abe4-3ab95d3a1097"/>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odified_x002c_DateTime" minOccurs="0"/>
                <xsd:element ref="ns2:Edit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67dc4-1004-4341-ab9b-64fc21709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odified_x002c_DateTime" ma:index="24" nillable="true" ma:displayName="Modified on" ma:format="DateOnly" ma:internalName="Modified_x002c_DateTime">
      <xsd:simpleType>
        <xsd:restriction base="dms:DateTime"/>
      </xsd:simpleType>
    </xsd:element>
    <xsd:element name="Edited" ma:index="25" nillable="true" ma:displayName="Edited" ma:default="[today]" ma:format="DateTime" ma:internalName="Edited">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98ff29-8bf1-47a9-abe4-3ab95d3a10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6fb967-ab67-4e86-83b6-9be08f868a75}" ma:internalName="TaxCatchAll" ma:showField="CatchAllData" ma:web="4798ff29-8bf1-47a9-abe4-3ab95d3a10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fba67dc4-1004-4341-ab9b-64fc2170951b">
      <Terms xmlns="http://schemas.microsoft.com/office/infopath/2007/PartnerControls"/>
    </lcf76f155ced4ddcb4097134ff3c332f>
    <Modified_x002c_DateTime xmlns="fba67dc4-1004-4341-ab9b-64fc2170951b" xsi:nil="true"/>
    <Edited xmlns="fba67dc4-1004-4341-ab9b-64fc2170951b">2024-08-22T14:03:46+00:00</Edited>
  </documentManagement>
</p:properties>
</file>

<file path=customXml/itemProps1.xml><?xml version="1.0" encoding="utf-8"?>
<ds:datastoreItem xmlns:ds="http://schemas.openxmlformats.org/officeDocument/2006/customXml" ds:itemID="{95352A4A-5769-4FDD-8DFE-36A00D777073}">
  <ds:schemaRefs>
    <ds:schemaRef ds:uri="http://schemas.microsoft.com/sharepoint/v3/contenttype/forms"/>
  </ds:schemaRefs>
</ds:datastoreItem>
</file>

<file path=customXml/itemProps2.xml><?xml version="1.0" encoding="utf-8"?>
<ds:datastoreItem xmlns:ds="http://schemas.openxmlformats.org/officeDocument/2006/customXml" ds:itemID="{B84DDFF7-0ACD-453B-B87F-573D7EA26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a67dc4-1004-4341-ab9b-64fc2170951b"/>
    <ds:schemaRef ds:uri="4798ff29-8bf1-47a9-abe4-3ab95d3a1097"/>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610B40-AEDA-49A0-A5BD-5A8E3A75E63B}">
  <ds:schemaRefs>
    <ds:schemaRef ds:uri="http://schemas.microsoft.com/office/2006/metadata/properties"/>
    <ds:schemaRef ds:uri="fba67dc4-1004-4341-ab9b-64fc2170951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4798ff29-8bf1-47a9-abe4-3ab95d3a1097"/>
    <ds:schemaRef ds:uri="http://purl.org/dc/elements/1.1/"/>
    <ds:schemaRef ds:uri="985ec44e-1bab-4c0b-9df0-6ba128686fc9"/>
    <ds:schemaRef ds:uri="http://www.w3.org/XML/1998/namespace"/>
    <ds:schemaRef ds:uri="1df04fd7-7c47-4838-8290-c52492add04a"/>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6033</TotalTime>
  <Words>3456</Words>
  <Application>Microsoft Office PowerPoint</Application>
  <PresentationFormat>On-screen Show (4:3)</PresentationFormat>
  <Paragraphs>209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Helvetica</vt:lpstr>
      <vt:lpstr>Times New Roman</vt:lpstr>
      <vt:lpstr>Default Design</vt:lpstr>
      <vt:lpstr>PowerPoint Presentation</vt:lpstr>
      <vt:lpstr>PowerPoint Presentation</vt:lpstr>
      <vt:lpstr>The NCD Convention-Background, Approach and Implications</vt:lpstr>
      <vt:lpstr>The NCD Convention-Background, Approach and Implications</vt:lpstr>
      <vt:lpstr>The NCD Convention-Background, Approach and Implications</vt:lpstr>
      <vt:lpstr>Introduction: Eurasian freights corridors between China and Europe</vt:lpstr>
      <vt:lpstr>Introduction: International freight traffic regimes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lpstr>The NCD Convention-Background, Approach and Implications</vt:lpstr>
    </vt:vector>
  </TitlesOfParts>
  <Company>UNOV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Jose Angelo Estrella Faria</cp:lastModifiedBy>
  <cp:revision>15</cp:revision>
  <cp:lastPrinted>2023-11-13T10:09:22Z</cp:lastPrinted>
  <dcterms:created xsi:type="dcterms:W3CDTF">2005-06-17T12:11:20Z</dcterms:created>
  <dcterms:modified xsi:type="dcterms:W3CDTF">2026-05-13T14:29:28Z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0x010100C4F2BD74659D604887B7E50DBA910776</vt:lpwstr>
  </property>
  <property fmtid="{D5CDD505-2E9C-101B-9397-08002B2CF9AE}" pid="3" name="MediaServiceImageTags">
    <vt:lpwstr/>
  </property>
</Properties>
</file>