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AFE"/>
    <a:srgbClr val="002E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534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eli_pres/assets/salas_logo_dark_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451" y="526074"/>
            <a:ext cx="5557661" cy="961534"/>
          </a:xfrm>
          <a:prstGeom prst="rect">
            <a:avLst/>
          </a:prstGeom>
        </p:spPr>
      </p:pic>
      <p:pic>
        <p:nvPicPr>
          <p:cNvPr id="4" name="Image 1" descr="/home/claude/eli_pres/assets/acoldemar_logo_transparen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8533" y="488839"/>
            <a:ext cx="1292415" cy="129241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940172" y="50292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10195560" y="2228754"/>
            <a:ext cx="1325880" cy="57246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eli_pres/assets/eli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961120" y="2286000"/>
            <a:ext cx="2560320" cy="256032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40080" y="2194560"/>
            <a:ext cx="82296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400" dirty="0">
                <a:solidFill>
                  <a:srgbClr val="FFFFFF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  <a:t>Colombia and </a:t>
            </a:r>
            <a:br>
              <a:rPr lang="en-US" sz="4400" dirty="0">
                <a:solidFill>
                  <a:srgbClr val="FFFFFF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</a:br>
            <a:r>
              <a:rPr lang="en-US" sz="4400" i="1" dirty="0">
                <a:solidFill>
                  <a:srgbClr val="FFFFFF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  <a:t>International Maritime Law</a:t>
            </a:r>
            <a:r>
              <a:rPr lang="en-US" sz="4400" dirty="0">
                <a:solidFill>
                  <a:srgbClr val="FFFFFF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  <a:t>:</a:t>
            </a:r>
            <a:endParaRPr lang="en-US" sz="4400" dirty="0">
              <a:latin typeface="Newsreader" panose="02000000000000000000" pitchFamily="2" charset="0"/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A8EAFE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  <a:t>Achievements and </a:t>
            </a:r>
            <a:br>
              <a:rPr lang="en-US" sz="3200" dirty="0">
                <a:solidFill>
                  <a:srgbClr val="A8EAFE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</a:br>
            <a:r>
              <a:rPr lang="en-US" sz="3200" dirty="0">
                <a:solidFill>
                  <a:srgbClr val="A8EAFE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  <a:t>the </a:t>
            </a:r>
            <a:r>
              <a:rPr lang="en-US" sz="3200" i="1" dirty="0">
                <a:solidFill>
                  <a:srgbClr val="A8EAFE"/>
                </a:solidFill>
                <a:latin typeface="Newsreader" panose="02000000000000000000" pitchFamily="2" charset="0"/>
                <a:ea typeface="Times New Roman" pitchFamily="34" charset="-122"/>
                <a:cs typeface="Times New Roman" pitchFamily="34" charset="-120"/>
              </a:rPr>
              <a:t>Road Ahead.</a:t>
            </a:r>
            <a:endParaRPr lang="en-US" sz="4400" dirty="0">
              <a:latin typeface="Newsreader" panose="02000000000000000000" pitchFamily="2" charset="0"/>
            </a:endParaRPr>
          </a:p>
        </p:txBody>
      </p:sp>
      <p:sp>
        <p:nvSpPr>
          <p:cNvPr id="18" name="Shape 12"/>
          <p:cNvSpPr/>
          <p:nvPr/>
        </p:nvSpPr>
        <p:spPr>
          <a:xfrm>
            <a:off x="640080" y="5074920"/>
            <a:ext cx="1371600" cy="36576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3"/>
          <p:cNvSpPr/>
          <p:nvPr/>
        </p:nvSpPr>
        <p:spPr>
          <a:xfrm>
            <a:off x="640080" y="5211137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00BFF8"/>
                </a:solidFill>
                <a:latin typeface="Newsreader" panose="02000000000000000000"/>
                <a:ea typeface="Arial" pitchFamily="34" charset="-122"/>
                <a:cs typeface="Archivo" pitchFamily="2" charset="0"/>
              </a:rPr>
              <a:t>SPEAKER</a:t>
            </a:r>
            <a:endParaRPr lang="en-US" sz="1400" dirty="0">
              <a:latin typeface="Newsreader" panose="02000000000000000000"/>
              <a:cs typeface="Archivo" pitchFamily="2" charset="0"/>
            </a:endParaRPr>
          </a:p>
        </p:txBody>
      </p:sp>
      <p:sp>
        <p:nvSpPr>
          <p:cNvPr id="20" name="Text 14"/>
          <p:cNvSpPr/>
          <p:nvPr/>
        </p:nvSpPr>
        <p:spPr>
          <a:xfrm>
            <a:off x="640080" y="548640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Newsreader" panose="02000000000000000000"/>
                <a:ea typeface="Times New Roman" pitchFamily="34" charset="-122"/>
                <a:cs typeface="Times New Roman" pitchFamily="34" charset="-120"/>
              </a:rPr>
              <a:t>Elizabeth Salas Jiménez</a:t>
            </a:r>
            <a:endParaRPr lang="en-US" sz="2200" dirty="0">
              <a:latin typeface="Newsreader" panose="02000000000000000000"/>
            </a:endParaRPr>
          </a:p>
        </p:txBody>
      </p:sp>
      <p:sp>
        <p:nvSpPr>
          <p:cNvPr id="21" name="Text 15"/>
          <p:cNvSpPr/>
          <p:nvPr/>
        </p:nvSpPr>
        <p:spPr>
          <a:xfrm>
            <a:off x="640080" y="5897880"/>
            <a:ext cx="8088316" cy="45719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100" i="1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Founding Partner, Salas Law Group</a:t>
            </a:r>
            <a:br>
              <a:rPr lang="en-US" sz="1100" i="1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</a:br>
            <a:r>
              <a:rPr lang="en-US" sz="1100" i="1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Current Board Member and Past President (2017-2021; 2024-2026), Colombian Maritime Law Association (ACOLDEMAR)</a:t>
            </a:r>
            <a:endParaRPr lang="en-US" sz="11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3" name="Text 17"/>
          <p:cNvSpPr/>
          <p:nvPr/>
        </p:nvSpPr>
        <p:spPr>
          <a:xfrm>
            <a:off x="8961120" y="5211137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00F27E"/>
                </a:solidFill>
                <a:latin typeface="Newsreader" panose="02000000000000000000"/>
                <a:ea typeface="Arial" pitchFamily="34" charset="-122"/>
                <a:cs typeface="Arial" pitchFamily="34" charset="-120"/>
              </a:rPr>
              <a:t>EVENT</a:t>
            </a:r>
            <a:endParaRPr lang="en-US" sz="1400" dirty="0">
              <a:latin typeface="Newsreader" panose="02000000000000000000"/>
            </a:endParaRPr>
          </a:p>
        </p:txBody>
      </p:sp>
      <p:sp>
        <p:nvSpPr>
          <p:cNvPr id="24" name="Text 18"/>
          <p:cNvSpPr/>
          <p:nvPr/>
        </p:nvSpPr>
        <p:spPr>
          <a:xfrm>
            <a:off x="8961120" y="5503839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Newsreader" panose="02000000000000000000"/>
                <a:ea typeface="Times New Roman" pitchFamily="34" charset="-122"/>
                <a:cs typeface="Times New Roman" pitchFamily="34" charset="-120"/>
              </a:rPr>
              <a:t>CMI Colloquium</a:t>
            </a:r>
            <a:endParaRPr lang="en-US" sz="2200" dirty="0">
              <a:latin typeface="Newsreader" panose="02000000000000000000"/>
            </a:endParaRPr>
          </a:p>
        </p:txBody>
      </p:sp>
      <p:sp>
        <p:nvSpPr>
          <p:cNvPr id="25" name="Text 19"/>
          <p:cNvSpPr/>
          <p:nvPr/>
        </p:nvSpPr>
        <p:spPr>
          <a:xfrm>
            <a:off x="8961120" y="5896937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Rio de Janeiro  ·  13 May 2026</a:t>
            </a:r>
            <a:endParaRPr lang="en-US" sz="1050" dirty="0">
              <a:latin typeface="Archivo" pitchFamily="2" charset="0"/>
              <a:cs typeface="Archivo" pitchFamily="2" charset="0"/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C2391FD-239F-89B4-68D3-853FDF8F1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538" y="640067"/>
            <a:ext cx="1040043" cy="1040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hape 8"/>
          <p:cNvSpPr/>
          <p:nvPr/>
        </p:nvSpPr>
        <p:spPr>
          <a:xfrm>
            <a:off x="8961120" y="2286000"/>
            <a:ext cx="1234440" cy="57246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8">
            <a:extLst>
              <a:ext uri="{FF2B5EF4-FFF2-40B4-BE49-F238E27FC236}">
                <a16:creationId xmlns:a16="http://schemas.microsoft.com/office/drawing/2014/main" id="{F17E955E-3367-73E5-DF25-CAED333A4D5A}"/>
              </a:ext>
            </a:extLst>
          </p:cNvPr>
          <p:cNvSpPr/>
          <p:nvPr/>
        </p:nvSpPr>
        <p:spPr>
          <a:xfrm>
            <a:off x="10287000" y="4789074"/>
            <a:ext cx="1234440" cy="57246"/>
          </a:xfrm>
          <a:prstGeom prst="rect">
            <a:avLst/>
          </a:prstGeom>
          <a:solidFill>
            <a:srgbClr val="A8EAF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3B581758-EDD4-36C4-BBC4-A70D32DCCC15}"/>
              </a:ext>
            </a:extLst>
          </p:cNvPr>
          <p:cNvSpPr/>
          <p:nvPr/>
        </p:nvSpPr>
        <p:spPr>
          <a:xfrm>
            <a:off x="8961120" y="4844319"/>
            <a:ext cx="1325880" cy="57246"/>
          </a:xfrm>
          <a:prstGeom prst="rect">
            <a:avLst/>
          </a:prstGeom>
          <a:solidFill>
            <a:srgbClr val="A9FED8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eli_pres/assets/salas_logo_dark_transparen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1702" y="388620"/>
            <a:ext cx="2642618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0972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Colombia's geostrategic</a:t>
            </a:r>
            <a:r>
              <a:rPr lang="en-US" sz="32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 position</a:t>
            </a:r>
            <a:endParaRPr lang="en-US" sz="3200" dirty="0">
              <a:latin typeface="Newsreader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as a two-ocean coastal State</a:t>
            </a:r>
            <a:endParaRPr lang="en-US" sz="3200" dirty="0">
              <a:latin typeface="Newsreader"/>
            </a:endParaRPr>
          </a:p>
        </p:txBody>
      </p:sp>
      <p:sp>
        <p:nvSpPr>
          <p:cNvPr id="6" name="Text 2"/>
          <p:cNvSpPr/>
          <p:nvPr/>
        </p:nvSpPr>
        <p:spPr>
          <a:xfrm>
            <a:off x="5565586" y="2262434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400" dirty="0">
                <a:solidFill>
                  <a:srgbClr val="00BFF8"/>
                </a:solidFill>
                <a:latin typeface="Newsreader"/>
                <a:ea typeface="Arial" pitchFamily="34" charset="-122"/>
                <a:cs typeface="Archivo" pitchFamily="2" charset="0"/>
              </a:rPr>
              <a:t>REGULATORY FRAMEWORK</a:t>
            </a:r>
            <a:endParaRPr lang="en-US" sz="1600" dirty="0">
              <a:latin typeface="Newsreader"/>
              <a:cs typeface="Archivo" pitchFamily="2" charset="0"/>
            </a:endParaRPr>
          </a:p>
        </p:txBody>
      </p:sp>
      <p:sp>
        <p:nvSpPr>
          <p:cNvPr id="7" name="Shape 3"/>
          <p:cNvSpPr/>
          <p:nvPr/>
        </p:nvSpPr>
        <p:spPr>
          <a:xfrm>
            <a:off x="5669280" y="2555042"/>
            <a:ext cx="1371600" cy="36576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4"/>
          <p:cNvSpPr/>
          <p:nvPr/>
        </p:nvSpPr>
        <p:spPr>
          <a:xfrm>
            <a:off x="5669280" y="2948234"/>
            <a:ext cx="54864" cy="777240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5897880" y="2902514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Maritime safety</a:t>
            </a:r>
            <a:endParaRPr lang="en-US" sz="1800" dirty="0">
              <a:latin typeface="Newsreader"/>
            </a:endParaRPr>
          </a:p>
        </p:txBody>
      </p:sp>
      <p:sp>
        <p:nvSpPr>
          <p:cNvPr id="10" name="Text 6"/>
          <p:cNvSpPr/>
          <p:nvPr/>
        </p:nvSpPr>
        <p:spPr>
          <a:xfrm>
            <a:off x="5897880" y="3313994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Protection of human life at sea, vessel certification, and operational integrity.</a:t>
            </a:r>
            <a:endParaRPr lang="en-US" sz="12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1" name="Shape 7"/>
          <p:cNvSpPr/>
          <p:nvPr/>
        </p:nvSpPr>
        <p:spPr>
          <a:xfrm>
            <a:off x="5669280" y="4045514"/>
            <a:ext cx="54864" cy="77724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897880" y="3999794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Port efficiency</a:t>
            </a:r>
            <a:endParaRPr lang="en-US" sz="1800" dirty="0">
              <a:latin typeface="Newsreader"/>
            </a:endParaRPr>
          </a:p>
        </p:txBody>
      </p:sp>
      <p:sp>
        <p:nvSpPr>
          <p:cNvPr id="13" name="Text 9"/>
          <p:cNvSpPr/>
          <p:nvPr/>
        </p:nvSpPr>
        <p:spPr>
          <a:xfrm>
            <a:off x="5897880" y="4411274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A8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 infrastructure and harmonized standards as enablers of competitive trade.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5669280" y="5142794"/>
            <a:ext cx="54864" cy="777240"/>
          </a:xfrm>
          <a:prstGeom prst="rect">
            <a:avLst/>
          </a:prstGeom>
          <a:solidFill>
            <a:srgbClr val="A9FE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5897880" y="5097074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Protection of marine resources</a:t>
            </a:r>
            <a:endParaRPr lang="en-US" sz="1800" dirty="0">
              <a:latin typeface="Newsreader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5897880" y="5508554"/>
            <a:ext cx="5669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A8EAF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Pollution prevention, biodiversity safeguards, and environmental responsibility.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11247120" y="64922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2 / 6</a:t>
            </a:r>
            <a:endParaRPr lang="en-US" sz="900" dirty="0">
              <a:latin typeface="Archivo" pitchFamily="2" charset="0"/>
              <a:cs typeface="Archivo" pitchFamily="2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73FFD75-B53C-F79C-D603-704086C8F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098" y="2337068"/>
            <a:ext cx="3543142" cy="3547872"/>
          </a:xfrm>
          <a:prstGeom prst="rect">
            <a:avLst/>
          </a:prstGeom>
        </p:spPr>
      </p:pic>
      <p:sp>
        <p:nvSpPr>
          <p:cNvPr id="21" name="Shape 7">
            <a:extLst>
              <a:ext uri="{FF2B5EF4-FFF2-40B4-BE49-F238E27FC236}">
                <a16:creationId xmlns:a16="http://schemas.microsoft.com/office/drawing/2014/main" id="{D36B90E1-16B7-1D48-6C2E-1A78CA797458}"/>
              </a:ext>
            </a:extLst>
          </p:cNvPr>
          <p:cNvSpPr/>
          <p:nvPr/>
        </p:nvSpPr>
        <p:spPr>
          <a:xfrm>
            <a:off x="2395538" y="2284485"/>
            <a:ext cx="1810702" cy="57246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8">
            <a:extLst>
              <a:ext uri="{FF2B5EF4-FFF2-40B4-BE49-F238E27FC236}">
                <a16:creationId xmlns:a16="http://schemas.microsoft.com/office/drawing/2014/main" id="{055B6603-34BA-0A2A-95B4-677233E2629B}"/>
              </a:ext>
            </a:extLst>
          </p:cNvPr>
          <p:cNvSpPr/>
          <p:nvPr/>
        </p:nvSpPr>
        <p:spPr>
          <a:xfrm>
            <a:off x="663097" y="2337068"/>
            <a:ext cx="1732441" cy="57246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8">
            <a:extLst>
              <a:ext uri="{FF2B5EF4-FFF2-40B4-BE49-F238E27FC236}">
                <a16:creationId xmlns:a16="http://schemas.microsoft.com/office/drawing/2014/main" id="{B26EE5CD-A1B5-89F9-DA53-2F8EB11D0BDB}"/>
              </a:ext>
            </a:extLst>
          </p:cNvPr>
          <p:cNvSpPr/>
          <p:nvPr/>
        </p:nvSpPr>
        <p:spPr>
          <a:xfrm>
            <a:off x="2395538" y="5827694"/>
            <a:ext cx="1810702" cy="57246"/>
          </a:xfrm>
          <a:prstGeom prst="rect">
            <a:avLst/>
          </a:prstGeom>
          <a:solidFill>
            <a:srgbClr val="A8EAF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7">
            <a:extLst>
              <a:ext uri="{FF2B5EF4-FFF2-40B4-BE49-F238E27FC236}">
                <a16:creationId xmlns:a16="http://schemas.microsoft.com/office/drawing/2014/main" id="{0C41BCA4-325B-0E9D-88FD-E2FE5B630FB7}"/>
              </a:ext>
            </a:extLst>
          </p:cNvPr>
          <p:cNvSpPr/>
          <p:nvPr/>
        </p:nvSpPr>
        <p:spPr>
          <a:xfrm>
            <a:off x="663098" y="5886354"/>
            <a:ext cx="1732440" cy="51169"/>
          </a:xfrm>
          <a:prstGeom prst="rect">
            <a:avLst/>
          </a:prstGeom>
          <a:solidFill>
            <a:srgbClr val="A9FED8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640080" y="10972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Pillars of </a:t>
            </a:r>
            <a:r>
              <a:rPr lang="en-US" sz="32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compliance</a:t>
            </a:r>
            <a:endParaRPr lang="en-US" sz="3200" dirty="0">
              <a:latin typeface="Newsreader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Strategic achievements </a:t>
            </a:r>
            <a:r>
              <a:rPr lang="en-US" sz="2200" i="1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in the Colombian maritime sector</a:t>
            </a:r>
            <a:endParaRPr lang="en-US" sz="2200" i="1" dirty="0">
              <a:latin typeface="Newsreader"/>
            </a:endParaRPr>
          </a:p>
        </p:txBody>
      </p:sp>
      <p:sp>
        <p:nvSpPr>
          <p:cNvPr id="5" name="Text 2"/>
          <p:cNvSpPr/>
          <p:nvPr/>
        </p:nvSpPr>
        <p:spPr>
          <a:xfrm>
            <a:off x="640080" y="230014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i="1" dirty="0">
                <a:solidFill>
                  <a:srgbClr val="00F27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01</a:t>
            </a:r>
            <a:endParaRPr lang="en-US" sz="5600" dirty="0">
              <a:latin typeface="Newsreader"/>
            </a:endParaRPr>
          </a:p>
        </p:txBody>
      </p:sp>
      <p:sp>
        <p:nvSpPr>
          <p:cNvPr id="6" name="Text 3"/>
          <p:cNvSpPr/>
          <p:nvPr/>
        </p:nvSpPr>
        <p:spPr>
          <a:xfrm>
            <a:off x="640080" y="316882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Safety and human life at sea</a:t>
            </a:r>
            <a:endParaRPr lang="en-US" sz="1700" dirty="0">
              <a:latin typeface="Newsreader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" y="3854620"/>
            <a:ext cx="822960" cy="36576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>
              <a:latin typeface="Newsreader"/>
            </a:endParaRPr>
          </a:p>
        </p:txBody>
      </p:sp>
      <p:sp>
        <p:nvSpPr>
          <p:cNvPr id="8" name="Text 5"/>
          <p:cNvSpPr/>
          <p:nvPr/>
        </p:nvSpPr>
        <p:spPr>
          <a:xfrm>
            <a:off x="640080" y="399178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F27E"/>
                </a:solidFill>
                <a:latin typeface="Newsreader"/>
                <a:ea typeface="Arial" pitchFamily="34" charset="-122"/>
                <a:cs typeface="Arial" pitchFamily="34" charset="-120"/>
              </a:rPr>
              <a:t>SOLAS implementation</a:t>
            </a:r>
            <a:endParaRPr lang="en-US" sz="1100" dirty="0">
              <a:latin typeface="Newsreader"/>
            </a:endParaRPr>
          </a:p>
        </p:txBody>
      </p:sp>
      <p:sp>
        <p:nvSpPr>
          <p:cNvPr id="9" name="Text 6"/>
          <p:cNvSpPr/>
          <p:nvPr/>
        </p:nvSpPr>
        <p:spPr>
          <a:xfrm>
            <a:off x="640080" y="42661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A8EAFE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Law 2419 of 2024</a:t>
            </a:r>
            <a:endParaRPr lang="en-US" sz="13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40080" y="4631860"/>
            <a:ext cx="3520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Adoption of the 1988 SOLAS/Load Lines Protocol, harmonizing survey and certification regimes to strengthen operational safety.</a:t>
            </a:r>
            <a:endParaRPr lang="en-US" sz="12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4389120" y="230014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i="1" dirty="0">
                <a:solidFill>
                  <a:srgbClr val="00BFF8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02</a:t>
            </a:r>
            <a:endParaRPr lang="en-US" sz="5600" dirty="0">
              <a:latin typeface="Newsreader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389120" y="316882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Pollution prevention and control</a:t>
            </a:r>
            <a:endParaRPr lang="en-US" sz="1700" dirty="0">
              <a:latin typeface="Newsreader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4389120" y="3854620"/>
            <a:ext cx="822960" cy="36576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Newsreader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4389120" y="399178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BFF8"/>
                </a:solidFill>
                <a:latin typeface="Newsreader"/>
                <a:ea typeface="Arial" pitchFamily="34" charset="-122"/>
                <a:cs typeface="Arial" pitchFamily="34" charset="-120"/>
              </a:rPr>
              <a:t>MARPOL and BWM compliance</a:t>
            </a:r>
            <a:endParaRPr lang="en-US" sz="1100" dirty="0">
              <a:latin typeface="Newsreader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4389120" y="42661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A8EAFE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Law 2362 of 2024</a:t>
            </a:r>
            <a:endParaRPr lang="en-US" sz="13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4389120" y="4631860"/>
            <a:ext cx="3520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Adoption of the Ballast Water Management Convention, addressing the introduction of invasive species and protecting Colombia's marine biodiversity.</a:t>
            </a:r>
            <a:endParaRPr lang="en-US" sz="12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8138160" y="230014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i="1" dirty="0">
                <a:solidFill>
                  <a:srgbClr val="A9FED8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03</a:t>
            </a:r>
            <a:endParaRPr lang="en-US" sz="5600" dirty="0">
              <a:latin typeface="Newsreader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8138160" y="316882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The human element</a:t>
            </a:r>
            <a:endParaRPr lang="en-US" sz="1700" dirty="0">
              <a:latin typeface="Newsreader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8138160" y="3854620"/>
            <a:ext cx="822960" cy="36576"/>
          </a:xfrm>
          <a:prstGeom prst="rect">
            <a:avLst/>
          </a:prstGeom>
          <a:solidFill>
            <a:srgbClr val="A9FED8"/>
          </a:solidFill>
          <a:ln/>
        </p:spPr>
        <p:txBody>
          <a:bodyPr/>
          <a:lstStyle/>
          <a:p>
            <a:endParaRPr lang="en-US">
              <a:latin typeface="Newsreader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8138160" y="399178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A9F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STCW Convention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138160" y="42661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A8EAFE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Continuous alignment</a:t>
            </a:r>
            <a:endParaRPr lang="en-US" sz="13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2" name="Text 19"/>
          <p:cNvSpPr/>
          <p:nvPr/>
        </p:nvSpPr>
        <p:spPr>
          <a:xfrm>
            <a:off x="8138160" y="4631860"/>
            <a:ext cx="3520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Reinforced implementation of the STCW framework, aligning Colombian seafarer training and certification with global competency standards.</a:t>
            </a:r>
            <a:endParaRPr lang="en-US" sz="12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6" name="Text 23"/>
          <p:cNvSpPr/>
          <p:nvPr/>
        </p:nvSpPr>
        <p:spPr>
          <a:xfrm>
            <a:off x="11247120" y="64922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3 / 6</a:t>
            </a:r>
            <a:endParaRPr lang="en-US" sz="900" dirty="0">
              <a:latin typeface="Archivo" pitchFamily="2" charset="0"/>
              <a:cs typeface="Archivo" pitchFamily="2" charset="0"/>
            </a:endParaRPr>
          </a:p>
        </p:txBody>
      </p:sp>
      <p:pic>
        <p:nvPicPr>
          <p:cNvPr id="3" name="Image 0" descr="/home/claude/eli_pres/assets/salas_logo_dark_transparent.png">
            <a:extLst>
              <a:ext uri="{FF2B5EF4-FFF2-40B4-BE49-F238E27FC236}">
                <a16:creationId xmlns:a16="http://schemas.microsoft.com/office/drawing/2014/main" id="{EB3B0EEA-9F60-1262-4328-4235F52E3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1702" y="443060"/>
            <a:ext cx="2642618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640080" y="10972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Strategic </a:t>
            </a:r>
            <a:r>
              <a:rPr lang="en-US" sz="32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benefits</a:t>
            </a:r>
            <a:endParaRPr lang="en-US" sz="3200" dirty="0">
              <a:latin typeface="Newsreader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The value of </a:t>
            </a:r>
            <a:r>
              <a:rPr lang="en-US" sz="2200" i="1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international alignment for Colombia</a:t>
            </a:r>
            <a:endParaRPr lang="en-US" sz="2200" i="1" dirty="0">
              <a:latin typeface="Newsreader"/>
            </a:endParaRPr>
          </a:p>
        </p:txBody>
      </p:sp>
      <p:sp>
        <p:nvSpPr>
          <p:cNvPr id="5" name="Shape 2"/>
          <p:cNvSpPr/>
          <p:nvPr/>
        </p:nvSpPr>
        <p:spPr>
          <a:xfrm>
            <a:off x="640080" y="2356702"/>
            <a:ext cx="54864" cy="1645920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822960" y="235670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00F27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01</a:t>
            </a:r>
            <a:endParaRPr lang="en-US" sz="1600" dirty="0">
              <a:latin typeface="Newsreader"/>
            </a:endParaRPr>
          </a:p>
        </p:txBody>
      </p:sp>
      <p:sp>
        <p:nvSpPr>
          <p:cNvPr id="7" name="Text 4"/>
          <p:cNvSpPr/>
          <p:nvPr/>
        </p:nvSpPr>
        <p:spPr>
          <a:xfrm>
            <a:off x="868680" y="274075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Legal certainty</a:t>
            </a:r>
            <a:endParaRPr lang="en-US" sz="1700" dirty="0">
              <a:latin typeface="Newsreader"/>
            </a:endParaRPr>
          </a:p>
        </p:txBody>
      </p:sp>
      <p:sp>
        <p:nvSpPr>
          <p:cNvPr id="8" name="Text 5"/>
          <p:cNvSpPr/>
          <p:nvPr/>
        </p:nvSpPr>
        <p:spPr>
          <a:xfrm>
            <a:off x="868680" y="322538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A predictable, internationally aligned framework that reduces transactional risk for shipowners, operators, and Colombian counterparties.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9" name="Shape 6"/>
          <p:cNvSpPr/>
          <p:nvPr/>
        </p:nvSpPr>
        <p:spPr>
          <a:xfrm>
            <a:off x="4526280" y="2356702"/>
            <a:ext cx="54864" cy="164592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709160" y="235670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00BFF8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02</a:t>
            </a:r>
            <a:endParaRPr lang="en-US" sz="1600" dirty="0">
              <a:latin typeface="Newsreader"/>
            </a:endParaRPr>
          </a:p>
        </p:txBody>
      </p:sp>
      <p:sp>
        <p:nvSpPr>
          <p:cNvPr id="11" name="Text 8"/>
          <p:cNvSpPr/>
          <p:nvPr/>
        </p:nvSpPr>
        <p:spPr>
          <a:xfrm>
            <a:off x="4754880" y="274075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Economic impact</a:t>
            </a:r>
            <a:endParaRPr lang="en-US" sz="1700" dirty="0">
              <a:latin typeface="Newsreader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754880" y="322538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Lower logistical costs, enhanced port competitiveness, and a stronger value proposition for Colombian exports across both oceans.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8412480" y="2356702"/>
            <a:ext cx="54864" cy="1645920"/>
          </a:xfrm>
          <a:prstGeom prst="rect">
            <a:avLst/>
          </a:prstGeom>
          <a:solidFill>
            <a:srgbClr val="A9FED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8595360" y="235670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A9FED8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03</a:t>
            </a:r>
            <a:endParaRPr lang="en-US" sz="1600" dirty="0">
              <a:latin typeface="Newsreader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8641080" y="274075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Insurance and P&amp;I coverage</a:t>
            </a:r>
            <a:endParaRPr lang="en-US" sz="1700" dirty="0">
              <a:latin typeface="Newsreader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8641080" y="322538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Greater alignment with international liability and limitation regimes provides clarity for underwriters and ensures more robust risk allocation.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2583180" y="4368382"/>
            <a:ext cx="54864" cy="1645920"/>
          </a:xfrm>
          <a:prstGeom prst="rect">
            <a:avLst/>
          </a:prstGeom>
          <a:solidFill>
            <a:srgbClr val="A8EAF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766060" y="436838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04</a:t>
            </a:r>
            <a:endParaRPr lang="en-US" sz="1600" dirty="0">
              <a:latin typeface="Newsreader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2811780" y="475243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Dispute resolution</a:t>
            </a:r>
            <a:endParaRPr lang="en-US" sz="1700" dirty="0">
              <a:latin typeface="Newsreader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2811780" y="523706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Convergence with global standards facilitates the use of arbitration and specialized maritime fora, reinforcing Colombia as a credible jurisdiction.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1" name="Shape 18"/>
          <p:cNvSpPr/>
          <p:nvPr/>
        </p:nvSpPr>
        <p:spPr>
          <a:xfrm>
            <a:off x="6469380" y="4368382"/>
            <a:ext cx="54864" cy="1645920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652260" y="436838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00F27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05</a:t>
            </a:r>
            <a:endParaRPr lang="en-US" sz="1600" dirty="0">
              <a:latin typeface="Newsreader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6697980" y="4752430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A stronger global community</a:t>
            </a:r>
            <a:endParaRPr lang="en-US" sz="1700" dirty="0">
              <a:latin typeface="Newsreader"/>
            </a:endParaRPr>
          </a:p>
        </p:txBody>
      </p:sp>
      <p:sp>
        <p:nvSpPr>
          <p:cNvPr id="24" name="Text 21"/>
          <p:cNvSpPr/>
          <p:nvPr/>
        </p:nvSpPr>
        <p:spPr>
          <a:xfrm>
            <a:off x="6697980" y="523706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Active engagement allows Colombia to contribute regional perspective and experience to the development of international maritime law.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11247120" y="6488305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4 / 6</a:t>
            </a:r>
            <a:endParaRPr lang="en-US" sz="900" dirty="0">
              <a:latin typeface="Archivo" pitchFamily="2" charset="0"/>
              <a:cs typeface="Archivo" pitchFamily="2" charset="0"/>
            </a:endParaRPr>
          </a:p>
        </p:txBody>
      </p:sp>
      <p:pic>
        <p:nvPicPr>
          <p:cNvPr id="3" name="Image 0" descr="/home/claude/eli_pres/assets/salas_logo_dark_transparent.png">
            <a:extLst>
              <a:ext uri="{FF2B5EF4-FFF2-40B4-BE49-F238E27FC236}">
                <a16:creationId xmlns:a16="http://schemas.microsoft.com/office/drawing/2014/main" id="{842E6A7F-E396-5573-C684-D81B0B0812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450921"/>
            <a:ext cx="2642618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640080" y="109728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The </a:t>
            </a:r>
            <a:r>
              <a:rPr lang="en-US" sz="32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road ahead</a:t>
            </a:r>
            <a:endParaRPr lang="en-US" sz="3200" dirty="0">
              <a:latin typeface="Newsreader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A proactive agenda </a:t>
            </a:r>
            <a:r>
              <a:rPr lang="en-US" sz="2200" i="1" dirty="0">
                <a:solidFill>
                  <a:srgbClr val="A8EAFE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for ratification and modernization</a:t>
            </a:r>
            <a:endParaRPr lang="en-US" sz="2200" i="1" dirty="0">
              <a:latin typeface="Newsreader"/>
            </a:endParaRPr>
          </a:p>
        </p:txBody>
      </p:sp>
      <p:sp>
        <p:nvSpPr>
          <p:cNvPr id="5" name="Text 2"/>
          <p:cNvSpPr/>
          <p:nvPr/>
        </p:nvSpPr>
        <p:spPr>
          <a:xfrm>
            <a:off x="548640" y="23392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00BFF8"/>
                </a:solidFill>
                <a:latin typeface="Newsreader"/>
                <a:ea typeface="Arial" pitchFamily="34" charset="-122"/>
                <a:cs typeface="Arial" pitchFamily="34" charset="-120"/>
              </a:rPr>
              <a:t>PENDING RATIFICATIONS</a:t>
            </a:r>
            <a:endParaRPr lang="en-US" sz="1400" dirty="0">
              <a:latin typeface="Newsreader"/>
            </a:endParaRPr>
          </a:p>
        </p:txBody>
      </p:sp>
      <p:sp>
        <p:nvSpPr>
          <p:cNvPr id="6" name="Shape 3"/>
          <p:cNvSpPr/>
          <p:nvPr/>
        </p:nvSpPr>
        <p:spPr>
          <a:xfrm>
            <a:off x="640080" y="2631868"/>
            <a:ext cx="1371600" cy="36576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 sz="2400">
              <a:latin typeface="Newsreader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" y="2933620"/>
            <a:ext cx="91440" cy="9144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8" name="Text 5"/>
          <p:cNvSpPr/>
          <p:nvPr/>
        </p:nvSpPr>
        <p:spPr>
          <a:xfrm>
            <a:off x="868680" y="284218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Bunkers Convention</a:t>
            </a:r>
            <a:endParaRPr lang="en-US" sz="15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9" name="Text 6"/>
          <p:cNvSpPr/>
          <p:nvPr/>
        </p:nvSpPr>
        <p:spPr>
          <a:xfrm>
            <a:off x="868680" y="3116500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International Convention on Civil Liability for Bunker Oil Pollution Damage, 2001</a:t>
            </a:r>
            <a:endParaRPr lang="en-US" sz="10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640080" y="3500548"/>
            <a:ext cx="91440" cy="9144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11" name="Text 8"/>
          <p:cNvSpPr/>
          <p:nvPr/>
        </p:nvSpPr>
        <p:spPr>
          <a:xfrm>
            <a:off x="868680" y="3409108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MARPOL Annex VI</a:t>
            </a:r>
            <a:endParaRPr lang="en-US" sz="15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2" name="Text 9"/>
          <p:cNvSpPr/>
          <p:nvPr/>
        </p:nvSpPr>
        <p:spPr>
          <a:xfrm>
            <a:off x="868680" y="3683428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Regulations for the Prevention of Air Pollution from Ships</a:t>
            </a:r>
            <a:endParaRPr lang="en-US" sz="10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3" name="Shape 10"/>
          <p:cNvSpPr/>
          <p:nvPr/>
        </p:nvSpPr>
        <p:spPr>
          <a:xfrm>
            <a:off x="640080" y="4067476"/>
            <a:ext cx="91440" cy="9144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868680" y="3976036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Nairobi Convention</a:t>
            </a:r>
            <a:endParaRPr lang="en-US" sz="15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868680" y="4250356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International Convention on the Removal of Wrecks, 2007</a:t>
            </a:r>
            <a:endParaRPr lang="en-US" sz="10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640080" y="4634404"/>
            <a:ext cx="91440" cy="9144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868680" y="4542964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London Convention / Protocol</a:t>
            </a:r>
            <a:endParaRPr lang="en-US" sz="15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868680" y="4817284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Prevention of marine pollution by dumping of wastes, 1972 / 1996</a:t>
            </a:r>
            <a:endParaRPr lang="en-US" sz="10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640080" y="5201332"/>
            <a:ext cx="91440" cy="9144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868680" y="5109892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HNS Convention</a:t>
            </a:r>
            <a:endParaRPr lang="en-US" sz="15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868680" y="5384212"/>
            <a:ext cx="5212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Liability for hazardous and noxious substances by sea, 2010 Protocol</a:t>
            </a:r>
            <a:endParaRPr lang="en-US" sz="10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2" name="Text 19"/>
          <p:cNvSpPr/>
          <p:nvPr/>
        </p:nvSpPr>
        <p:spPr>
          <a:xfrm>
            <a:off x="6675120" y="233926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00BFF8"/>
                </a:solidFill>
                <a:latin typeface="Newsreader"/>
                <a:ea typeface="Arial" pitchFamily="34" charset="-122"/>
                <a:cs typeface="Arial" pitchFamily="34" charset="-120"/>
              </a:rPr>
              <a:t>BEYOND RATIFICATIONS</a:t>
            </a:r>
            <a:endParaRPr lang="en-US" sz="1400" dirty="0">
              <a:latin typeface="Newsreader"/>
            </a:endParaRPr>
          </a:p>
        </p:txBody>
      </p:sp>
      <p:sp>
        <p:nvSpPr>
          <p:cNvPr id="23" name="Shape 20"/>
          <p:cNvSpPr/>
          <p:nvPr/>
        </p:nvSpPr>
        <p:spPr>
          <a:xfrm>
            <a:off x="6766560" y="2631868"/>
            <a:ext cx="1371600" cy="36576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 sz="2400">
              <a:latin typeface="Newsreader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6766560" y="2933620"/>
            <a:ext cx="54864" cy="914400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25" name="Text 22"/>
          <p:cNvSpPr/>
          <p:nvPr/>
        </p:nvSpPr>
        <p:spPr>
          <a:xfrm>
            <a:off x="6949440" y="2887900"/>
            <a:ext cx="4709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Colombian Maritime Code</a:t>
            </a:r>
            <a:endParaRPr lang="en-US" sz="17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6" name="Text 23"/>
          <p:cNvSpPr/>
          <p:nvPr/>
        </p:nvSpPr>
        <p:spPr>
          <a:xfrm>
            <a:off x="6949440" y="3281092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Completion of the unified maritime code, modernizing a regulatory framework still rooted in pre-1991 legislation.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7" name="Shape 24"/>
          <p:cNvSpPr/>
          <p:nvPr/>
        </p:nvSpPr>
        <p:spPr>
          <a:xfrm>
            <a:off x="6766560" y="4076620"/>
            <a:ext cx="54864" cy="91440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6949440" y="4030900"/>
            <a:ext cx="4709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Regional articulation</a:t>
            </a:r>
            <a:endParaRPr lang="en-US" sz="17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6949440" y="4424092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Stronger coordination across Latin America to harmonize positions and amplify regional voice in international fora.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6766560" y="5219620"/>
            <a:ext cx="54864" cy="914400"/>
          </a:xfrm>
          <a:prstGeom prst="rect">
            <a:avLst/>
          </a:prstGeom>
          <a:solidFill>
            <a:srgbClr val="A9FED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31" name="Text 28"/>
          <p:cNvSpPr/>
          <p:nvPr/>
        </p:nvSpPr>
        <p:spPr>
          <a:xfrm>
            <a:off x="6949440" y="5173900"/>
            <a:ext cx="49855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Balance between public and private international law</a:t>
            </a:r>
          </a:p>
          <a:p>
            <a:pPr marL="0" indent="0">
              <a:buNone/>
            </a:pPr>
            <a:endParaRPr lang="en-US" sz="17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32" name="Text 29"/>
          <p:cNvSpPr/>
          <p:nvPr/>
        </p:nvSpPr>
        <p:spPr>
          <a:xfrm>
            <a:off x="6949440" y="5567092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The roadmap should transcend public international law by integrating private international law conventions.</a:t>
            </a:r>
            <a:endParaRPr lang="en-US" sz="115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36" name="Text 33"/>
          <p:cNvSpPr/>
          <p:nvPr/>
        </p:nvSpPr>
        <p:spPr>
          <a:xfrm>
            <a:off x="11247120" y="64922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A8EAFE"/>
                </a:solidFill>
                <a:latin typeface="Archivo" pitchFamily="2" charset="0"/>
                <a:ea typeface="Arial" pitchFamily="34" charset="-122"/>
                <a:cs typeface="Archivo" pitchFamily="2" charset="0"/>
              </a:rPr>
              <a:t>5 / 6</a:t>
            </a:r>
            <a:endParaRPr lang="en-US" sz="900" dirty="0">
              <a:latin typeface="Archivo" pitchFamily="2" charset="0"/>
              <a:cs typeface="Archivo" pitchFamily="2" charset="0"/>
            </a:endParaRPr>
          </a:p>
        </p:txBody>
      </p:sp>
      <p:pic>
        <p:nvPicPr>
          <p:cNvPr id="3" name="Image 0" descr="/home/claude/eli_pres/assets/salas_logo_dark_transparent.png">
            <a:extLst>
              <a:ext uri="{FF2B5EF4-FFF2-40B4-BE49-F238E27FC236}">
                <a16:creationId xmlns:a16="http://schemas.microsoft.com/office/drawing/2014/main" id="{7242F126-0600-E6DD-F43F-B1C940ADD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5982" y="355012"/>
            <a:ext cx="2642618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2D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640080" y="10972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200" i="1" dirty="0">
                <a:solidFill>
                  <a:srgbClr val="FFFFFF"/>
                </a:solidFill>
                <a:latin typeface="Newsreader"/>
                <a:ea typeface="Times New Roman" pitchFamily="34" charset="-122"/>
                <a:cs typeface="Times New Roman" pitchFamily="34" charset="-120"/>
              </a:rPr>
              <a:t>Conclusion</a:t>
            </a:r>
            <a:endParaRPr lang="en-US" sz="3200" dirty="0">
              <a:latin typeface="Newsreader"/>
            </a:endParaRPr>
          </a:p>
        </p:txBody>
      </p:sp>
      <p:sp>
        <p:nvSpPr>
          <p:cNvPr id="5" name="Shape 2"/>
          <p:cNvSpPr/>
          <p:nvPr/>
        </p:nvSpPr>
        <p:spPr>
          <a:xfrm>
            <a:off x="640080" y="1874520"/>
            <a:ext cx="1371600" cy="36576"/>
          </a:xfrm>
          <a:prstGeom prst="rect">
            <a:avLst/>
          </a:prstGeom>
          <a:solidFill>
            <a:srgbClr val="00F27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640080" y="22860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Effective implementation of this agenda is a strategic investment for Colombia and a clear signal of legal certainty to the global market</a:t>
            </a:r>
            <a:r>
              <a:rPr lang="en-US" sz="1800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640080" y="3383280"/>
            <a:ext cx="91440" cy="1280160"/>
          </a:xfrm>
          <a:prstGeom prst="rect">
            <a:avLst/>
          </a:prstGeom>
          <a:solidFill>
            <a:srgbClr val="00BFF8"/>
          </a:solidFill>
          <a:ln/>
        </p:spPr>
        <p:txBody>
          <a:bodyPr/>
          <a:lstStyle/>
          <a:p>
            <a:endParaRPr lang="en-US">
              <a:latin typeface="Archivo" pitchFamily="2" charset="0"/>
              <a:cs typeface="Archivo" pitchFamily="2" charset="0"/>
            </a:endParaRPr>
          </a:p>
        </p:txBody>
      </p:sp>
      <p:sp>
        <p:nvSpPr>
          <p:cNvPr id="8" name="Text 5"/>
          <p:cNvSpPr/>
          <p:nvPr/>
        </p:nvSpPr>
        <p:spPr>
          <a:xfrm>
            <a:off x="960120" y="3383280"/>
            <a:ext cx="10515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A nation that ratifies is a nation that </a:t>
            </a:r>
            <a:r>
              <a:rPr lang="en-US" sz="2200" i="1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competes</a:t>
            </a:r>
            <a:r>
              <a:rPr lang="en-US" sz="2200" dirty="0">
                <a:solidFill>
                  <a:srgbClr val="FFFFFF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.</a:t>
            </a:r>
            <a:endParaRPr lang="en-US" sz="2200" dirty="0">
              <a:latin typeface="Archivo" pitchFamily="2" charset="0"/>
              <a:cs typeface="Archivo" pitchFamily="2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A8EAFE"/>
                </a:solidFill>
                <a:latin typeface="Archivo" pitchFamily="2" charset="0"/>
                <a:ea typeface="Times New Roman" pitchFamily="34" charset="-122"/>
                <a:cs typeface="Archivo" pitchFamily="2" charset="0"/>
              </a:rPr>
              <a:t>We reduce logistical costs, attract top-tier investment, and ensure our ports operate as secure and efficient nodes in world trade.</a:t>
            </a:r>
            <a:endParaRPr lang="en-US" sz="2200" dirty="0">
              <a:latin typeface="Archivo" pitchFamily="2" charset="0"/>
              <a:cs typeface="Archivo" pitchFamily="2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40080" y="576072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3000" i="1" dirty="0" err="1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Muito</a:t>
            </a:r>
            <a:r>
              <a:rPr lang="en-US" sz="3000" i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 </a:t>
            </a:r>
            <a:r>
              <a:rPr lang="en-US" sz="3000" i="1" dirty="0" err="1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obrigada</a:t>
            </a:r>
            <a:r>
              <a:rPr lang="en-US" sz="3000" i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!</a:t>
            </a:r>
            <a:endParaRPr lang="en-US" sz="3000" i="1" dirty="0"/>
          </a:p>
        </p:txBody>
      </p:sp>
      <p:pic>
        <p:nvPicPr>
          <p:cNvPr id="3" name="Image 0" descr="/home/claude/eli_pres/assets/salas_logo_dark_transparent.png">
            <a:extLst>
              <a:ext uri="{FF2B5EF4-FFF2-40B4-BE49-F238E27FC236}">
                <a16:creationId xmlns:a16="http://schemas.microsoft.com/office/drawing/2014/main" id="{11C87261-08DB-84FB-93EF-B917F91AA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0262" y="502920"/>
            <a:ext cx="2642618" cy="457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552</Words>
  <Application>Microsoft Office PowerPoint</Application>
  <PresentationFormat>Widescreen</PresentationFormat>
  <Paragraphs>86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Archivo</vt:lpstr>
      <vt:lpstr>Arial</vt:lpstr>
      <vt:lpstr>Newsreader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Asociacion Colombiana de Derecho Maritimo (ACOLDEMAR)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Colombia and International Maritime Law</dc:title>
  <dc:subject>CMI Colloquium - Rio de Janeiro - May 2026</dc:subject>
  <dc:creator>Elizabeth Salas Jimenez</dc:creator>
  <cp:lastModifiedBy>Guillermo Salcedo</cp:lastModifiedBy>
  <cp:revision>15</cp:revision>
  <cp:lastPrinted>2026-05-07T00:06:42Z</cp:lastPrinted>
  <dcterms:created xsi:type="dcterms:W3CDTF">2026-05-02T14:06:15Z</dcterms:created>
  <dcterms:modified xsi:type="dcterms:W3CDTF">2026-05-07T00:17:57Z</dcterms:modified>
</cp:coreProperties>
</file>