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2" r:id="rId4"/>
    <p:sldId id="291" r:id="rId5"/>
    <p:sldId id="299" r:id="rId6"/>
    <p:sldId id="292" r:id="rId7"/>
    <p:sldId id="301" r:id="rId8"/>
    <p:sldId id="297" r:id="rId9"/>
    <p:sldId id="304" r:id="rId10"/>
    <p:sldId id="302" r:id="rId11"/>
    <p:sldId id="296" r:id="rId12"/>
    <p:sldId id="303" r:id="rId13"/>
    <p:sldId id="298" r:id="rId14"/>
    <p:sldId id="294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007DB8"/>
    <a:srgbClr val="00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6" autoAdjust="0"/>
    <p:restoredTop sz="85755" autoAdjust="0"/>
  </p:normalViewPr>
  <p:slideViewPr>
    <p:cSldViewPr snapToGrid="0" snapToObjects="1">
      <p:cViewPr varScale="1">
        <p:scale>
          <a:sx n="104" d="100"/>
          <a:sy n="104" d="100"/>
        </p:scale>
        <p:origin x="1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F6F6-046C-8048-8A12-4C9016EBC15B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C6340-5EBC-C34E-A87E-AA1D6A83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3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8C2AF-5071-04B5-EC9B-02055C3B7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E9437-8C9D-1468-A5E4-DDE72479C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398F03-DF76-0B5B-7654-76C4C9EA3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D7159-C5CF-089D-D715-66401C7D3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0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4F2E7-5D49-5F00-612F-7C99A891A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64AE13-BA83-9DEF-5147-4D50E9D87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8DB42-E2DB-3588-51D0-5FE51EF05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E8FA9-7FB8-5136-A471-44C770B0C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1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B1733-4154-974A-F547-D251E7AA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133B9-34E7-3B1B-B6FF-F2DB09D8B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A5DB2-846C-E0CC-35B5-D98C9982E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EF510-536A-85BA-1717-75E5B64C6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9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2078-EE7A-2C74-3D23-171D618BF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FCF5FC-474E-28D6-0259-7DB3B0591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51404-F501-808D-BA87-44FE13BD6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AA875-B6AE-CAAC-5139-994413C85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9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1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08443-4FD8-C806-CD25-82814D37A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85789-CE89-3AF4-1C89-2BDC72599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497E1-8890-F14D-74FE-A1A9ED395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712D1-3B23-0B36-9C5D-BED91EBDF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2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01BC8-B94C-4B44-6032-AFEFB8CAA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E96BF1-383C-EF06-EAB4-407B95B07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FAC79-5580-1EAE-D2F1-4A2C1D532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5ECE-A9AB-D32D-5A23-E63A1FF73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5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132EF-BC71-CA22-1093-FF4131D2E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2F50C-41B3-CA62-F654-A8AA1F495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05B93-45F0-973E-F1B6-7DF66CE82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7BCBD-0E2E-4728-8D7A-4B43E81F2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7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C45C-3F6E-0C7E-6996-081333A43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BA9B9-2201-9087-EC96-9FC35BCE2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7EFA7B-D9B7-544D-D212-42A743B63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82DCA-8F6B-795D-E36D-F25FD30FA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0C96C-CA51-C171-1E94-D22B01237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EBA13-6445-C9DC-EDBD-F88BD9EB9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8A567-F5AE-554C-112B-7D262C75C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3705B-C13D-3F34-ED8A-7B6560BF3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7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A760B-3ABD-E2DA-BC2B-6B97CAC00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F1B71-66F7-C5A0-A415-58CF85964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583C5-8ABB-2285-B7B5-902463057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225C8-D931-CFF7-35FE-259AA45F4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76A07-EE69-A584-1485-1A5DB0E88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F88B6-DF7B-41F8-1D69-DBFD3FFAE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7C45F4-53E0-4103-DC5F-826369217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EAA0C-309C-D181-CE88-FF6A83EFC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92283-5673-E887-3B2D-E3FAF0963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20FE56-5DA4-6801-9BCD-9B130535E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257F2-C65B-785D-3583-3AD2939EA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A3ED5-F908-96A0-770C-CAB1B46C9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340-5EBC-C34E-A87E-AA1D6A83A7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6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7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6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4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D3D10-D42E-5D4D-A1E1-469243CE29E3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1482-B4D6-CD40-8A94-288E9E3C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05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arren.dewaegh@uct.ac.za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0483" y="2768745"/>
            <a:ext cx="7403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Panel Security Interests Containers – CMI Colloquium Rio 2026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217" y="1762316"/>
            <a:ext cx="824865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300" dirty="0">
                <a:solidFill>
                  <a:srgbClr val="00A3E0"/>
                </a:solidFill>
                <a:latin typeface="Arial"/>
                <a:cs typeface="Arial"/>
              </a:rPr>
              <a:t>The Feasibility of an International Regime </a:t>
            </a:r>
          </a:p>
          <a:p>
            <a:pPr algn="ctr">
              <a:lnSpc>
                <a:spcPct val="90000"/>
              </a:lnSpc>
            </a:pPr>
            <a:r>
              <a:rPr lang="en-US" sz="2300" dirty="0">
                <a:solidFill>
                  <a:srgbClr val="00A3E0"/>
                </a:solidFill>
                <a:latin typeface="Arial"/>
                <a:cs typeface="Arial"/>
              </a:rPr>
              <a:t>for Security Interests in Shipping Containers</a:t>
            </a:r>
          </a:p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rgbClr val="00A3E0"/>
                </a:solidFill>
                <a:latin typeface="Arial"/>
                <a:cs typeface="Arial"/>
              </a:rPr>
              <a:t>as distinguished from Security Interests in Ships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870483" y="3147104"/>
            <a:ext cx="2050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14 May 2026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348" y="4769314"/>
            <a:ext cx="7305865" cy="8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Senior Lecturer 	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Shipping Law Unit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Commercial Law Department</a:t>
            </a:r>
          </a:p>
          <a:p>
            <a:pPr>
              <a:lnSpc>
                <a:spcPct val="12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49" y="4473927"/>
            <a:ext cx="2155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A3E0"/>
                </a:solidFill>
                <a:latin typeface="Arial"/>
                <a:cs typeface="Arial"/>
              </a:rPr>
              <a:t>Dr. Warren de Waegh</a:t>
            </a:r>
          </a:p>
        </p:txBody>
      </p:sp>
      <p:pic>
        <p:nvPicPr>
          <p:cNvPr id="9" name="Picture 8" descr="SLIDE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6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C16B-DA0B-5446-4C88-B2F246BD4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17BFBCD6-6430-BFCF-C161-D7875D0A7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A2CCBA-C9E5-AD1E-4257-BD99CD85C45D}"/>
              </a:ext>
            </a:extLst>
          </p:cNvPr>
          <p:cNvSpPr txBox="1"/>
          <p:nvPr/>
        </p:nvSpPr>
        <p:spPr>
          <a:xfrm>
            <a:off x="0" y="941719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registration for maritime liens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mortgages registered in national registries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Possessory lien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registered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Possession</a:t>
            </a:r>
            <a:r>
              <a:rPr lang="en-US" sz="20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creates proprietary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International diversity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 registration of title of lessors / retention of title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Feasibility of international registry</a:t>
            </a:r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because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International consensus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 key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Existence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BIC international registration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 containers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Exact role and function of international register?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0D3C3-ACAE-217C-0EEA-2249BA2109E6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3. Scope of protection: registration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5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E8B38-7E7D-2B0A-EF5E-9958137EE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12B65481-6E20-2860-626A-BF6F1651D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4B3E36-5721-8C2A-67EE-3B288BE6F277}"/>
              </a:ext>
            </a:extLst>
          </p:cNvPr>
          <p:cNvSpPr txBox="1"/>
          <p:nvPr/>
        </p:nvSpPr>
        <p:spPr>
          <a:xfrm>
            <a:off x="0" y="11503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 differences in </a:t>
            </a:r>
            <a:r>
              <a:rPr 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Civil law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ship hypothec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limited proprietary right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</a:p>
          <a:p>
            <a:pPr lvl="1"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Common law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ship mortgage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title to the ship</a:t>
            </a:r>
          </a:p>
          <a:p>
            <a:pPr lvl="1" algn="ctr"/>
            <a:endParaRPr lang="en-US" sz="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800100" lvl="1" indent="-342900" algn="ctr">
              <a:buFont typeface="Wingdings" pitchFamily="2" charset="2"/>
              <a:buChar char="à"/>
            </a:pP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Broader enforcement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options for ship 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mortgages</a:t>
            </a:r>
          </a:p>
          <a:p>
            <a:pPr marL="800100" lvl="1" indent="-342900" algn="ctr">
              <a:buFont typeface="Wingdings" pitchFamily="2" charset="2"/>
              <a:buChar char="à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Maritime liens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= strong proprietary claims to the ship 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but 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internationally diverging </a:t>
            </a:r>
            <a:r>
              <a:rPr lang="en-US" sz="2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characterisation</a:t>
            </a:r>
            <a:endParaRPr lang="en-US" sz="2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endParaRPr lang="en-US" sz="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Proprietary right, personal rights or procedural rights</a:t>
            </a:r>
          </a:p>
          <a:p>
            <a:pPr algn="ctr"/>
            <a:endParaRPr lang="en-US" sz="600" i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Impact on 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enforcement in insolvency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342900" indent="-342900" algn="ctr">
              <a:buFont typeface="Wingdings" panose="05000000000000000000" pitchFamily="2" charset="2"/>
              <a:buChar char="à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Only proprietary maritime liens protected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F34DEF-CE04-514D-6C41-27EE7B87B617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4. </a:t>
            </a:r>
            <a:r>
              <a:rPr lang="en-US" sz="2500" dirty="0" err="1">
                <a:solidFill>
                  <a:srgbClr val="00A3E0"/>
                </a:solidFill>
                <a:latin typeface="Arial"/>
                <a:cs typeface="Arial"/>
              </a:rPr>
              <a:t>Characterisation</a:t>
            </a: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 and conflict of laws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E0B16-7A6C-CB61-048A-7CBA869C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14F5226D-A254-C373-FA0D-2EE8813EE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E9AF20-5719-5E0D-F258-31FDD67AC48E}"/>
              </a:ext>
            </a:extLst>
          </p:cNvPr>
          <p:cNvSpPr txBox="1"/>
          <p:nvPr/>
        </p:nvSpPr>
        <p:spPr>
          <a:xfrm>
            <a:off x="0" y="11503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differences 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conflict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laws: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Ship hypothecs and mortgages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lex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registrationis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Wingdings" pitchFamily="2" charset="2"/>
              <a:buChar char="à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Reference to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variety of domestic laws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depending on registration</a:t>
            </a:r>
          </a:p>
          <a:p>
            <a:pPr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Maritime liens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variety of conflict rules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Following diverging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Following diverging policy objectives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recognize foreign liens</a:t>
            </a:r>
          </a:p>
          <a:p>
            <a:pPr lvl="1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Lex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fori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(e.g. Privy Council in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The Halcyon Isle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[1981] AC 221)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Lex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registrationis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(e.g.  Art. 2.2.5.1.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§1 Belgian Shipping Code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Lex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causae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(e.g. Art. 45(2) German Introductory Act to Civil Code)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Combined approach (see e.g. Art. 10:160 Dutch Civil Code)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F107BA-E10D-EEF7-CC43-E13F04C5E7DC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4. </a:t>
            </a:r>
            <a:r>
              <a:rPr lang="en-US" sz="2500" dirty="0" err="1">
                <a:solidFill>
                  <a:srgbClr val="00A3E0"/>
                </a:solidFill>
                <a:latin typeface="Arial"/>
                <a:cs typeface="Arial"/>
              </a:rPr>
              <a:t>Characterisation</a:t>
            </a: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 and conflict of laws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7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844D9-95EF-D860-ABC4-0D27E39DC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01E926C9-1550-005A-F582-3248E1F7B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D5B3D-0661-DFB0-E6D1-391DE32D25BB}"/>
              </a:ext>
            </a:extLst>
          </p:cNvPr>
          <p:cNvSpPr txBox="1"/>
          <p:nvPr/>
        </p:nvSpPr>
        <p:spPr>
          <a:xfrm>
            <a:off x="0" y="975738"/>
            <a:ext cx="9144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consensus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Lessor retains ownership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while lessee is granted right of use</a:t>
            </a:r>
          </a:p>
          <a:p>
            <a:pPr lvl="1" algn="just"/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à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Barring recharacterization</a:t>
            </a:r>
          </a:p>
          <a:p>
            <a:pPr lvl="2"/>
            <a:endParaRPr lang="en-US" sz="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Possessory lien = proprietary right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keep asset in possession for unpaid claims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Scope of protection / protection against abuse?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consensus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conflict of laws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proprietary rights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 rei </a:t>
            </a:r>
            <a:r>
              <a:rPr lang="en-US" sz="2000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sitae</a:t>
            </a:r>
            <a:r>
              <a:rPr lang="en-US" sz="20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decisive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Contractual dimension =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 </a:t>
            </a:r>
            <a:r>
              <a:rPr lang="en-US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causae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law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of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registry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Uniform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lex </a:t>
            </a:r>
            <a:r>
              <a:rPr lang="en-US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registrationis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</a:p>
          <a:p>
            <a:pPr lvl="1">
              <a:defRPr/>
            </a:pP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Reference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applicable domestic system?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F60A68-5321-7AB0-7F11-317E72F3D2CC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4. </a:t>
            </a:r>
            <a:r>
              <a:rPr lang="en-US" sz="2500" dirty="0" err="1">
                <a:solidFill>
                  <a:srgbClr val="00A3E0"/>
                </a:solidFill>
                <a:latin typeface="Arial"/>
                <a:cs typeface="Arial"/>
              </a:rPr>
              <a:t>Characterisation</a:t>
            </a: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 and conflict of laws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2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8300-FBB1-4369-5E75-C5291E3DD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E7410FF3-4BEC-D6ED-2055-74B43F999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6D7A53-B9F0-841A-7B00-3CD99ECD0E9A}"/>
              </a:ext>
            </a:extLst>
          </p:cNvPr>
          <p:cNvSpPr txBox="1"/>
          <p:nvPr/>
        </p:nvSpPr>
        <p:spPr>
          <a:xfrm>
            <a:off x="0" y="941719"/>
            <a:ext cx="9143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Legal certainty calls for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uniform regime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à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Uniform regime security interests in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 more feasible than equivalent for ships 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à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Potential for the Cape Town Convention: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feasibility of international registry</a:t>
            </a:r>
          </a:p>
          <a:p>
            <a:pPr marL="342900" indent="-342900" algn="just">
              <a:buFont typeface="Wingdings" pitchFamily="2" charset="2"/>
              <a:buChar char="à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‼"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Exact function of </a:t>
            </a:r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international registry?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‼"/>
            </a:pPr>
            <a:r>
              <a:rPr lang="en-US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Monitor developments in cross-border insolvency law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600" i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2027 revision of European Insolvency Regulation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600" i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Draft UNCITRAL Model Law on Applicable Law in Insolvency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5F2C59-C37B-6F5C-8840-2F0B9EDBF21C}"/>
              </a:ext>
            </a:extLst>
          </p:cNvPr>
          <p:cNvSpPr/>
          <p:nvPr/>
        </p:nvSpPr>
        <p:spPr>
          <a:xfrm>
            <a:off x="687343" y="503137"/>
            <a:ext cx="829640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5. Conclusion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1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C7867-4A5F-0CDE-0569-5B21F1A2B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2.jpg">
            <a:extLst>
              <a:ext uri="{FF2B5EF4-FFF2-40B4-BE49-F238E27FC236}">
                <a16:creationId xmlns:a16="http://schemas.microsoft.com/office/drawing/2014/main" id="{E316D6A2-4F81-89D1-0196-79BF5055D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0"/>
            <a:ext cx="9180000" cy="68856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546C9C-3AA9-7DEC-0242-CCFF3F18E9B6}"/>
              </a:ext>
            </a:extLst>
          </p:cNvPr>
          <p:cNvSpPr/>
          <p:nvPr/>
        </p:nvSpPr>
        <p:spPr>
          <a:xfrm>
            <a:off x="514349" y="2545551"/>
            <a:ext cx="67258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  <a:latin typeface="Arial"/>
                <a:cs typeface="Arial"/>
              </a:rPr>
              <a:t>Thank you for your attention!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8" name="Picture 7" descr="SLIDE-03.jpg">
            <a:extLst>
              <a:ext uri="{FF2B5EF4-FFF2-40B4-BE49-F238E27FC236}">
                <a16:creationId xmlns:a16="http://schemas.microsoft.com/office/drawing/2014/main" id="{C43C86F9-33DD-B75B-AA08-CF0104CF8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DE10FC-1686-EE8F-085C-3E19ED8B3C74}"/>
              </a:ext>
            </a:extLst>
          </p:cNvPr>
          <p:cNvSpPr/>
          <p:nvPr/>
        </p:nvSpPr>
        <p:spPr>
          <a:xfrm>
            <a:off x="302593" y="4000696"/>
            <a:ext cx="782676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kern="600" spc="100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warren.dewaegh@uct.ac.za</a:t>
            </a:r>
            <a:r>
              <a:rPr lang="en-US" sz="1600" kern="600" spc="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1600" kern="600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1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F5617-867F-322A-75FC-1A74DD80E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S-02.jpg">
            <a:extLst>
              <a:ext uri="{FF2B5EF4-FFF2-40B4-BE49-F238E27FC236}">
                <a16:creationId xmlns:a16="http://schemas.microsoft.com/office/drawing/2014/main" id="{63C24D32-5665-ECA5-79A4-3E7AD82B2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0"/>
            <a:ext cx="9180000" cy="6885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67EB6F-FBA0-33C2-212F-227DFE9AC8A2}"/>
              </a:ext>
            </a:extLst>
          </p:cNvPr>
          <p:cNvSpPr/>
          <p:nvPr/>
        </p:nvSpPr>
        <p:spPr>
          <a:xfrm>
            <a:off x="658618" y="766178"/>
            <a:ext cx="78267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kern="600" spc="100" dirty="0">
                <a:solidFill>
                  <a:schemeClr val="bg1"/>
                </a:solidFill>
                <a:latin typeface="Arial"/>
                <a:cs typeface="Arial"/>
              </a:rPr>
              <a:t>Outline</a:t>
            </a:r>
            <a:endParaRPr lang="en-US" sz="3000" kern="600" spc="100" dirty="0">
              <a:solidFill>
                <a:schemeClr val="bg1"/>
              </a:solidFill>
            </a:endParaRPr>
          </a:p>
        </p:txBody>
      </p:sp>
      <p:pic>
        <p:nvPicPr>
          <p:cNvPr id="8" name="Picture 7" descr="SLIDE-03.jpg">
            <a:extLst>
              <a:ext uri="{FF2B5EF4-FFF2-40B4-BE49-F238E27FC236}">
                <a16:creationId xmlns:a16="http://schemas.microsoft.com/office/drawing/2014/main" id="{7F6EA14C-507B-3E18-349A-9FA64177C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835B9-D9B1-EFDA-694A-EED0B0C09A16}"/>
              </a:ext>
            </a:extLst>
          </p:cNvPr>
          <p:cNvSpPr txBox="1"/>
          <p:nvPr/>
        </p:nvSpPr>
        <p:spPr>
          <a:xfrm>
            <a:off x="325660" y="1409792"/>
            <a:ext cx="8633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with security interests in ships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law on security interests in ships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protection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4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Characterisation and conflict of laws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0865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3475F-4A83-6E0E-2266-9907724C9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62C89F5A-993B-6559-76B6-ED5486217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B99F4-5BB2-3E36-E942-1596538DB595}"/>
              </a:ext>
            </a:extLst>
          </p:cNvPr>
          <p:cNvSpPr txBox="1"/>
          <p:nvPr/>
        </p:nvSpPr>
        <p:spPr>
          <a:xfrm>
            <a:off x="0" y="1150300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Mobile and elusive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High-value collateral for creditors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Impact of insolvency of ship operator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A3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security interests </a:t>
            </a:r>
          </a:p>
          <a:p>
            <a:pPr algn="ctr"/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to extract high value from collateral despite mobile and elusive nature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liens and mortgages on ships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Lease and possessory liens on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7483D-068B-AF34-D590-7E561F51E597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1. Interface with security interests in ships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8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8330B-65D8-62A8-51FB-E0B7D9B74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16990443-0806-B7BA-2C23-6735CE479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E2336-9661-B40A-E100-0484C60487BE}"/>
              </a:ext>
            </a:extLst>
          </p:cNvPr>
          <p:cNvSpPr txBox="1"/>
          <p:nvPr/>
        </p:nvSpPr>
        <p:spPr>
          <a:xfrm>
            <a:off x="0" y="1150300"/>
            <a:ext cx="9144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Consecutive CMI attempts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create a uniform framework on maritime liens and mortgages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1926 MLM Convention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still in force in 22 countries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1967 MLM Convention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never entered into force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1993 MLM Convention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still in force in 21 countries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Also of relevance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1965 Geneva Convention on the registration of inland navigation vessels (Protocol 1)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1986 UN Convention on Conditions for Registration of Ships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2001 Cape Town Convention on International Interests in Mobile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Lack of international uniformity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843BD5-B7C9-A62A-A3A2-CE88E8FBAB3D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2. Uniform law on security interests in ships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5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681D6-862C-46FC-0974-3F36F8611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44CE7ECB-E7E7-3EE2-4FCE-0A05A1210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7322C2-3670-002C-F884-B42E3676FF0C}"/>
              </a:ext>
            </a:extLst>
          </p:cNvPr>
          <p:cNvSpPr txBox="1"/>
          <p:nvPr/>
        </p:nvSpPr>
        <p:spPr>
          <a:xfrm>
            <a:off x="0" y="1000737"/>
            <a:ext cx="91440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 divergence on security interests in ships: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Which claims receive maritime lien status? </a:t>
            </a:r>
          </a:p>
          <a:p>
            <a:pPr lvl="1"/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English law: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minimal approach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lvl="2"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see Privy Council decision in 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 Bold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Buccleugh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(1851) 13 E.R. 884) </a:t>
            </a:r>
          </a:p>
          <a:p>
            <a:pPr lvl="2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vs. </a:t>
            </a:r>
          </a:p>
          <a:p>
            <a:pPr lvl="2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 law: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generous approach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including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necessaries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lien</a:t>
            </a:r>
          </a:p>
          <a:p>
            <a:pPr lvl="2"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see 46 USC §31342(a) and §31301(4)</a:t>
            </a:r>
          </a:p>
          <a:p>
            <a:pPr lvl="2"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Priority ranking?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consensus on </a:t>
            </a:r>
          </a:p>
          <a:p>
            <a:pPr lvl="1"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damage maritime lien over ship mortgages </a:t>
            </a:r>
          </a:p>
          <a:p>
            <a:pPr lvl="1"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Art. 4, 1. (e) 1993 MLM Convention</a:t>
            </a:r>
          </a:p>
          <a:p>
            <a:pPr lvl="1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</a:p>
          <a:p>
            <a:pPr lvl="1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Ranking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maritime lien below ship mortgages under Dutch law</a:t>
            </a:r>
          </a:p>
          <a:p>
            <a:pPr lvl="1"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Art. 8:217, 1. b) Dutch Civil Code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75B2A-32BC-B732-4776-7CD770AD2C8F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3. Scope of protection: protected claims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E4AE1-F309-0779-967C-EB819159B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5F90A5ED-F854-AEA6-1157-B8DEEC1A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6551F1-9D25-6837-9C1E-17C261F04A8F}"/>
              </a:ext>
            </a:extLst>
          </p:cNvPr>
          <p:cNvSpPr txBox="1"/>
          <p:nvPr/>
        </p:nvSpPr>
        <p:spPr>
          <a:xfrm>
            <a:off x="350374" y="1150300"/>
            <a:ext cx="863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05A79-68D4-3C37-B1F0-D0AF5C378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109" y="0"/>
            <a:ext cx="5735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0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D9A0B-53E4-D0D8-87C0-2196EC4D4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6B3DC5AD-5A77-5E17-27D7-64DA3AEB1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40385-75F6-7DA8-3AA3-E8AFCD641D71}"/>
              </a:ext>
            </a:extLst>
          </p:cNvPr>
          <p:cNvSpPr txBox="1"/>
          <p:nvPr/>
        </p:nvSpPr>
        <p:spPr>
          <a:xfrm>
            <a:off x="0" y="119091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divergence on security interests on ships: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claims receive maritime lien status?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Lease and possessory lien on containers 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across legal systems</a:t>
            </a:r>
          </a:p>
          <a:p>
            <a:pPr algn="ctr"/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Exact scope of protection and formalities can vary</a:t>
            </a: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Priority ranking?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à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 facto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of possessory liens</a:t>
            </a:r>
          </a:p>
          <a:p>
            <a:pPr marL="342900" indent="-342900" algn="ctr">
              <a:buFont typeface="Wingdings" pitchFamily="2" charset="2"/>
              <a:buChar char="à"/>
            </a:pPr>
            <a:endParaRPr lang="en-US" sz="500" i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Safeguards for abusive exercise of possessory lien?</a:t>
            </a: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B88AB-DFEB-255B-EFB9-6625A53C67A8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3. Scope of protection: protected claims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D2272-35D1-91B5-7034-E14FD0987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6BB35467-3DDD-C795-5D81-91EF54146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5BC9A9-0424-CFB3-84A4-6D2BAD3FB364}"/>
              </a:ext>
            </a:extLst>
          </p:cNvPr>
          <p:cNvSpPr txBox="1"/>
          <p:nvPr/>
        </p:nvSpPr>
        <p:spPr>
          <a:xfrm>
            <a:off x="0" y="1197620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registration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maritime liens</a:t>
            </a:r>
          </a:p>
          <a:p>
            <a:pPr algn="just"/>
            <a:endParaRPr lang="en-US" sz="5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 Supreme Court in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Yankee Blade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US 82, 19 How 82 (1856): </a:t>
            </a:r>
          </a:p>
          <a:p>
            <a:pPr lvl="1"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But this privilege or lien, though adhering to the vessel, is a </a:t>
            </a:r>
            <a:r>
              <a:rPr lang="en-GB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one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;- it may operate 	to the prejudice of general creditors and purchasers-</a:t>
            </a:r>
            <a:r>
              <a:rPr lang="en-GB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notice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registration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some jurisdictions</a:t>
            </a:r>
          </a:p>
          <a:p>
            <a:pPr lvl="1"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Art. 8:215, para 2 Dutch Civil Code </a:t>
            </a:r>
          </a:p>
          <a:p>
            <a:pPr lvl="1"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 Code of Federal Regulations, Title 46, §67.217 (b) (3)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Tension between Cape Town regime built on </a:t>
            </a:r>
          </a:p>
          <a:p>
            <a:pPr algn="ctr"/>
            <a:endParaRPr lang="en-US" sz="5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international registry </a:t>
            </a:r>
          </a:p>
          <a:p>
            <a:pPr algn="ctr"/>
            <a:endParaRPr lang="en-US" sz="5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and </a:t>
            </a:r>
            <a:r>
              <a:rPr lang="en-US" sz="24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secret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maritime liens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43872B-D0B9-4E52-23AA-62EB38C89E15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3. Scope of protection: registration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1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EDCE1-1A1B-9F66-E453-E05B3180C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03.jpg">
            <a:extLst>
              <a:ext uri="{FF2B5EF4-FFF2-40B4-BE49-F238E27FC236}">
                <a16:creationId xmlns:a16="http://schemas.microsoft.com/office/drawing/2014/main" id="{EBB1023D-4A26-3D96-C827-D083D2038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07"/>
            <a:ext cx="9144000" cy="995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3A6607-B5CC-5ED3-9783-7BC713423BE4}"/>
              </a:ext>
            </a:extLst>
          </p:cNvPr>
          <p:cNvSpPr txBox="1"/>
          <p:nvPr/>
        </p:nvSpPr>
        <p:spPr>
          <a:xfrm>
            <a:off x="0" y="920621"/>
            <a:ext cx="9144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Ship mortgages registered in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registries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Following ship registry</a:t>
            </a:r>
          </a:p>
          <a:p>
            <a:pPr lvl="1"/>
            <a:endParaRPr lang="en-US" sz="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Often in offshore open registries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Prompted by ship financiers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Cape Town regime built on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international registry:</a:t>
            </a:r>
          </a:p>
          <a:p>
            <a:pPr algn="ctr"/>
            <a:endParaRPr lang="en-US" sz="5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affects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revenue stream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for national (open) registries</a:t>
            </a:r>
          </a:p>
          <a:p>
            <a:pPr algn="ctr"/>
            <a:endParaRPr lang="en-US" sz="5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and </a:t>
            </a:r>
          </a:p>
          <a:p>
            <a:pPr algn="ctr"/>
            <a:endParaRPr lang="en-US" sz="5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limits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available options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for ship financiers and shipowners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F64BF7-EA4F-19B9-CA67-0845916AD07C}"/>
              </a:ext>
            </a:extLst>
          </p:cNvPr>
          <p:cNvSpPr/>
          <p:nvPr/>
        </p:nvSpPr>
        <p:spPr>
          <a:xfrm>
            <a:off x="687343" y="503137"/>
            <a:ext cx="67258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A3E0"/>
                </a:solidFill>
                <a:latin typeface="Arial"/>
                <a:cs typeface="Arial"/>
              </a:rPr>
              <a:t>3. Scope of protection: registration</a:t>
            </a:r>
            <a:endParaRPr lang="en-US" sz="2500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5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30394</TotalTime>
  <Words>992</Words>
  <Application>Microsoft Macintosh PowerPoint</Application>
  <PresentationFormat>On-screen Show (4:3)</PresentationFormat>
  <Paragraphs>218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Switch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</dc:creator>
  <cp:lastModifiedBy>Warren De Waegh</cp:lastModifiedBy>
  <cp:revision>32</cp:revision>
  <dcterms:created xsi:type="dcterms:W3CDTF">2013-08-26T08:28:51Z</dcterms:created>
  <dcterms:modified xsi:type="dcterms:W3CDTF">2026-05-04T10:42:06Z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2026-04-29T09:50:17Z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0ec46f54-c24a-44d3-b885-427dd73cbb88</vt:lpwstr>
  </property>
  <property fmtid="{D5CDD505-2E9C-101B-9397-08002B2CF9AE}" pid="8" name="MSIP_Label_8772ba27-cab8-4042-a351-a31f6e4eacdc_ContentBits">
    <vt:lpwstr>0</vt:lpwstr>
  </property>
  <property fmtid="{D5CDD505-2E9C-101B-9397-08002B2CF9AE}" pid="9" name="MSIP_Label_8772ba27-cab8-4042-a351-a31f6e4eacdc_Tag">
    <vt:lpwstr>10, 3, 0, 1</vt:lpwstr>
  </property>
</Properties>
</file>