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73" r:id="rId3"/>
    <p:sldId id="271" r:id="rId4"/>
    <p:sldId id="258" r:id="rId5"/>
    <p:sldId id="259" r:id="rId6"/>
    <p:sldId id="260" r:id="rId7"/>
    <p:sldId id="272" r:id="rId8"/>
    <p:sldId id="277" r:id="rId9"/>
    <p:sldId id="278" r:id="rId10"/>
    <p:sldId id="262" r:id="rId11"/>
    <p:sldId id="264" r:id="rId12"/>
    <p:sldId id="274" r:id="rId13"/>
    <p:sldId id="275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2C0E-4BFA-8BF3-64020BD93E5B}"/>
              </c:ext>
            </c:extLst>
          </c:dPt>
          <c:dPt>
            <c:idx val="1"/>
            <c:invertIfNegative val="0"/>
            <c:bubble3D val="0"/>
            <c:spPr>
              <a:solidFill>
                <a:srgbClr val="33CC33"/>
              </a:solidFill>
            </c:spPr>
            <c:extLst>
              <c:ext xmlns:c16="http://schemas.microsoft.com/office/drawing/2014/chart" uri="{C3380CC4-5D6E-409C-BE32-E72D297353CC}">
                <c16:uniqueId val="{00000003-2C0E-4BFA-8BF3-64020BD93E5B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2C0E-4BFA-8BF3-64020BD93E5B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2C0E-4BFA-8BF3-64020BD93E5B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Hoja1!$H$23:$H$26</c:f>
              <c:strCache>
                <c:ptCount val="4"/>
                <c:pt idx="0">
                  <c:v>BRASIL</c:v>
                </c:pt>
                <c:pt idx="1">
                  <c:v>BOLIVIA</c:v>
                </c:pt>
                <c:pt idx="2">
                  <c:v>ARGENTINA</c:v>
                </c:pt>
                <c:pt idx="3">
                  <c:v>PARAGUAY</c:v>
                </c:pt>
              </c:strCache>
            </c:strRef>
          </c:cat>
          <c:val>
            <c:numRef>
              <c:f>Hoja1!$I$23:$I$26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6</c:v>
                </c:pt>
                <c:pt idx="3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C0E-4BFA-8BF3-64020BD93E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326144"/>
        <c:axId val="112327680"/>
      </c:barChart>
      <c:catAx>
        <c:axId val="112326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2327680"/>
        <c:crosses val="autoZero"/>
        <c:auto val="1"/>
        <c:lblAlgn val="ctr"/>
        <c:lblOffset val="100"/>
        <c:noMultiLvlLbl val="0"/>
      </c:catAx>
      <c:valAx>
        <c:axId val="1123276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12326144"/>
        <c:crosses val="autoZero"/>
        <c:crossBetween val="between"/>
      </c:valAx>
    </c:plotArea>
    <c:plotVisOnly val="1"/>
    <c:dispBlanksAs val="gap"/>
    <c:showDLblsOverMax val="0"/>
  </c:char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3002-4C60-B543-292C3A1632B7}"/>
              </c:ext>
            </c:extLst>
          </c:dPt>
          <c:dPt>
            <c:idx val="1"/>
            <c:invertIfNegative val="0"/>
            <c:bubble3D val="0"/>
            <c:spPr>
              <a:solidFill>
                <a:srgbClr val="33CC33"/>
              </a:solidFill>
            </c:spPr>
            <c:extLst>
              <c:ext xmlns:c16="http://schemas.microsoft.com/office/drawing/2014/chart" uri="{C3380CC4-5D6E-409C-BE32-E72D297353CC}">
                <c16:uniqueId val="{00000003-3002-4C60-B543-292C3A1632B7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5-3002-4C60-B543-292C3A1632B7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Hoja1!$H$31:$H$33</c:f>
              <c:strCache>
                <c:ptCount val="3"/>
                <c:pt idx="0">
                  <c:v>ARGENTINA</c:v>
                </c:pt>
                <c:pt idx="1">
                  <c:v>BOLIVIA</c:v>
                </c:pt>
                <c:pt idx="2">
                  <c:v>PARAGUAY</c:v>
                </c:pt>
              </c:strCache>
            </c:strRef>
          </c:cat>
          <c:val>
            <c:numRef>
              <c:f>Hoja1!$I$31:$I$33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02-4C60-B543-292C3A163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367360"/>
        <c:axId val="116368896"/>
      </c:barChart>
      <c:catAx>
        <c:axId val="116367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6368896"/>
        <c:crosses val="autoZero"/>
        <c:auto val="1"/>
        <c:lblAlgn val="ctr"/>
        <c:lblOffset val="100"/>
        <c:noMultiLvlLbl val="0"/>
      </c:catAx>
      <c:valAx>
        <c:axId val="1163688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16367360"/>
        <c:crosses val="autoZero"/>
        <c:crossBetween val="between"/>
      </c:valAx>
    </c:plotArea>
    <c:plotVisOnly val="1"/>
    <c:dispBlanksAs val="gap"/>
    <c:showDLblsOverMax val="0"/>
  </c:char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E004-47C4-80BA-8C0C91B7766A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Hoja1!$H$38:$H$39</c:f>
              <c:strCache>
                <c:ptCount val="2"/>
                <c:pt idx="0">
                  <c:v>ARGENTINA</c:v>
                </c:pt>
                <c:pt idx="1">
                  <c:v>PARAGUAY</c:v>
                </c:pt>
              </c:strCache>
            </c:strRef>
          </c:cat>
          <c:val>
            <c:numRef>
              <c:f>Hoja1!$I$38:$I$39</c:f>
              <c:numCache>
                <c:formatCode>General</c:formatCode>
                <c:ptCount val="2"/>
                <c:pt idx="0">
                  <c:v>1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04-47C4-80BA-8C0C91B776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409856"/>
        <c:axId val="116411392"/>
      </c:barChart>
      <c:catAx>
        <c:axId val="116409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6411392"/>
        <c:crosses val="autoZero"/>
        <c:auto val="1"/>
        <c:lblAlgn val="ctr"/>
        <c:lblOffset val="100"/>
        <c:noMultiLvlLbl val="0"/>
      </c:catAx>
      <c:valAx>
        <c:axId val="1164113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16409856"/>
        <c:crosses val="autoZero"/>
        <c:crossBetween val="between"/>
      </c:valAx>
    </c:plotArea>
    <c:plotVisOnly val="1"/>
    <c:dispBlanksAs val="gap"/>
    <c:showDLblsOverMax val="0"/>
  </c:char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1-07EB-46D9-B45F-1FF8FA2852FB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07EB-46D9-B45F-1FF8FA2852FB}"/>
              </c:ext>
            </c:extLst>
          </c:dPt>
          <c:dPt>
            <c:idx val="2"/>
            <c:invertIfNegative val="0"/>
            <c:bubble3D val="0"/>
            <c:spPr>
              <a:solidFill>
                <a:srgbClr val="33CC33"/>
              </a:solidFill>
            </c:spPr>
            <c:extLst>
              <c:ext xmlns:c16="http://schemas.microsoft.com/office/drawing/2014/chart" uri="{C3380CC4-5D6E-409C-BE32-E72D297353CC}">
                <c16:uniqueId val="{00000005-07EB-46D9-B45F-1FF8FA2852FB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7-07EB-46D9-B45F-1FF8FA2852FB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9-07EB-46D9-B45F-1FF8FA2852FB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Hoja1!$H$43:$H$47</c:f>
              <c:strCache>
                <c:ptCount val="5"/>
                <c:pt idx="0">
                  <c:v>URUGUAY</c:v>
                </c:pt>
                <c:pt idx="1">
                  <c:v>BRASIL</c:v>
                </c:pt>
                <c:pt idx="2">
                  <c:v>BOLIVIA</c:v>
                </c:pt>
                <c:pt idx="3">
                  <c:v>ARGENTINA</c:v>
                </c:pt>
                <c:pt idx="4">
                  <c:v>PARAGUAY</c:v>
                </c:pt>
              </c:strCache>
            </c:strRef>
          </c:cat>
          <c:val>
            <c:numRef>
              <c:f>Hoja1!$I$43:$I$47</c:f>
              <c:numCache>
                <c:formatCode>#,##0</c:formatCode>
                <c:ptCount val="5"/>
                <c:pt idx="0">
                  <c:v>12</c:v>
                </c:pt>
                <c:pt idx="1">
                  <c:v>22</c:v>
                </c:pt>
                <c:pt idx="2">
                  <c:v>114</c:v>
                </c:pt>
                <c:pt idx="3">
                  <c:v>235</c:v>
                </c:pt>
                <c:pt idx="4">
                  <c:v>1397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7EB-46D9-B45F-1FF8FA285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466432"/>
        <c:axId val="116467968"/>
      </c:barChart>
      <c:catAx>
        <c:axId val="116466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116467968"/>
        <c:crosses val="autoZero"/>
        <c:auto val="1"/>
        <c:lblAlgn val="ctr"/>
        <c:lblOffset val="100"/>
        <c:noMultiLvlLbl val="0"/>
      </c:catAx>
      <c:valAx>
        <c:axId val="11646796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one"/>
        <c:crossAx val="116466432"/>
        <c:crosses val="autoZero"/>
        <c:crossBetween val="between"/>
      </c:valAx>
    </c:plotArea>
    <c:plotVisOnly val="1"/>
    <c:dispBlanksAs val="gap"/>
    <c:showDLblsOverMax val="0"/>
  </c:char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099301340914062E-2"/>
          <c:y val="0.12720374819464503"/>
          <c:w val="0.84262527356001582"/>
          <c:h val="0.8727962518053548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3919-4666-AC50-2C0F97AB174C}"/>
              </c:ext>
            </c:extLst>
          </c:dPt>
          <c:dPt>
            <c:idx val="1"/>
            <c:bubble3D val="0"/>
            <c:spPr>
              <a:solidFill>
                <a:srgbClr val="006600"/>
              </a:solidFill>
            </c:spPr>
            <c:extLst>
              <c:ext xmlns:c16="http://schemas.microsoft.com/office/drawing/2014/chart" uri="{C3380CC4-5D6E-409C-BE32-E72D297353CC}">
                <c16:uniqueId val="{00000003-3919-4666-AC50-2C0F97AB174C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3919-4666-AC50-2C0F97AB174C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3919-4666-AC50-2C0F97AB174C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19-4666-AC50-2C0F97AB174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919-4666-AC50-2C0F97AB174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919-4666-AC50-2C0F97AB174C}"/>
                </c:ext>
              </c:extLst>
            </c:dLbl>
            <c:dLbl>
              <c:idx val="3"/>
              <c:layout>
                <c:manualLayout>
                  <c:x val="0.24093806760942577"/>
                  <c:y val="-7.810166154377908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/>
                      <a:t>88%</a:t>
                    </a:r>
                    <a:endParaRPr lang="en-US" sz="1600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919-4666-AC50-2C0F97AB17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Hoja1!$H$23:$H$26</c:f>
              <c:strCache>
                <c:ptCount val="4"/>
                <c:pt idx="0">
                  <c:v>BRASIL</c:v>
                </c:pt>
                <c:pt idx="1">
                  <c:v>BOLIVIA</c:v>
                </c:pt>
                <c:pt idx="2">
                  <c:v>ARGENTINA</c:v>
                </c:pt>
                <c:pt idx="3">
                  <c:v>PARAGUAY</c:v>
                </c:pt>
              </c:strCache>
            </c:strRef>
          </c:cat>
          <c:val>
            <c:numRef>
              <c:f>Hoja1!$I$23:$I$26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6</c:v>
                </c:pt>
                <c:pt idx="3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919-4666-AC50-2C0F97AB1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091238904489554E-2"/>
          <c:y val="6.3769421530286891E-2"/>
          <c:w val="0.86201006401587565"/>
          <c:h val="0.9362305784697136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B0A6-432E-8721-84D5767684B5}"/>
              </c:ext>
            </c:extLst>
          </c:dPt>
          <c:dPt>
            <c:idx val="1"/>
            <c:bubble3D val="0"/>
            <c:spPr>
              <a:solidFill>
                <a:srgbClr val="33CC33"/>
              </a:solidFill>
            </c:spPr>
            <c:extLst>
              <c:ext xmlns:c16="http://schemas.microsoft.com/office/drawing/2014/chart" uri="{C3380CC4-5D6E-409C-BE32-E72D297353CC}">
                <c16:uniqueId val="{00000003-B0A6-432E-8721-84D5767684B5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5-B0A6-432E-8721-84D5767684B5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0A6-432E-8721-84D5767684B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0A6-432E-8721-84D5767684B5}"/>
                </c:ext>
              </c:extLst>
            </c:dLbl>
            <c:dLbl>
              <c:idx val="2"/>
              <c:layout>
                <c:manualLayout>
                  <c:x val="5.2299265598841509E-2"/>
                  <c:y val="-0.1104835411764807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/>
                      <a:t>90%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0A6-432E-8721-84D5767684B5}"/>
                </c:ext>
              </c:extLst>
            </c:dLbl>
            <c:dLbl>
              <c:idx val="3"/>
              <c:layout>
                <c:manualLayout>
                  <c:x val="0.12306660104986876"/>
                  <c:y val="-0.3017337416156312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0A6-432E-8721-84D5767684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Hoja1!$H$31:$H$33</c:f>
              <c:strCache>
                <c:ptCount val="3"/>
                <c:pt idx="0">
                  <c:v>ARGENTINA</c:v>
                </c:pt>
                <c:pt idx="1">
                  <c:v>BOLIVIA</c:v>
                </c:pt>
                <c:pt idx="2">
                  <c:v>PARAGUAY</c:v>
                </c:pt>
              </c:strCache>
            </c:strRef>
          </c:cat>
          <c:val>
            <c:numRef>
              <c:f>Hoja1!$I$31:$I$33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0A6-432E-8721-84D5767684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099311910335553E-2"/>
          <c:y val="0.11753280839895013"/>
          <c:w val="0.84362687096545363"/>
          <c:h val="0.8824671916010412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AFD6-413A-B121-0577B4173130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AFD6-413A-B121-0577B417313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FD6-413A-B121-0577B4173130}"/>
                </c:ext>
              </c:extLst>
            </c:dLbl>
            <c:dLbl>
              <c:idx val="1"/>
              <c:layout>
                <c:manualLayout>
                  <c:x val="0.22529024552827509"/>
                  <c:y val="-0.17273162459073174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/>
                      <a:t>80%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FD6-413A-B121-0577B4173130}"/>
                </c:ext>
              </c:extLst>
            </c:dLbl>
            <c:dLbl>
              <c:idx val="3"/>
              <c:layout>
                <c:manualLayout>
                  <c:x val="0.12306660104986876"/>
                  <c:y val="-0.3017337416156312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FD6-413A-B121-0577B41731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Hoja1!$H$38:$H$39</c:f>
              <c:strCache>
                <c:ptCount val="2"/>
                <c:pt idx="0">
                  <c:v>ARGENTINA</c:v>
                </c:pt>
                <c:pt idx="1">
                  <c:v>PARAGUAY</c:v>
                </c:pt>
              </c:strCache>
            </c:strRef>
          </c:cat>
          <c:val>
            <c:numRef>
              <c:f>Hoja1!$I$38:$I$39</c:f>
              <c:numCache>
                <c:formatCode>General</c:formatCode>
                <c:ptCount val="2"/>
                <c:pt idx="0">
                  <c:v>1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FD6-413A-B121-0577B41731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099337894690068E-2"/>
          <c:y val="0"/>
          <c:w val="0.91590066210531063"/>
          <c:h val="1"/>
        </c:manualLayout>
      </c:layout>
      <c:pie3DChart>
        <c:varyColors val="1"/>
        <c:ser>
          <c:idx val="0"/>
          <c:order val="0"/>
          <c:spPr>
            <a:solidFill>
              <a:srgbClr val="FF0000"/>
            </a:solidFill>
          </c:spPr>
          <c:dPt>
            <c:idx val="2"/>
            <c:bubble3D val="0"/>
            <c:spPr>
              <a:solidFill>
                <a:srgbClr val="33CC33"/>
              </a:solidFill>
            </c:spPr>
            <c:extLst>
              <c:ext xmlns:c16="http://schemas.microsoft.com/office/drawing/2014/chart" uri="{C3380CC4-5D6E-409C-BE32-E72D297353CC}">
                <c16:uniqueId val="{00000001-EF9D-4481-9A9E-BADA1A71D420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3-EF9D-4481-9A9E-BADA1A71D42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F9D-4481-9A9E-BADA1A71D42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F9D-4481-9A9E-BADA1A71D42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F9D-4481-9A9E-BADA1A71D42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F9D-4481-9A9E-BADA1A71D420}"/>
                </c:ext>
              </c:extLst>
            </c:dLbl>
            <c:dLbl>
              <c:idx val="4"/>
              <c:layout>
                <c:manualLayout>
                  <c:x val="0.26339017886901533"/>
                  <c:y val="-0.1852137956893685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/>
                      <a:t>79%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F9D-4481-9A9E-BADA1A71D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Hoja1!$H$43:$H$47</c:f>
              <c:strCache>
                <c:ptCount val="5"/>
                <c:pt idx="0">
                  <c:v>URUGUAY</c:v>
                </c:pt>
                <c:pt idx="1">
                  <c:v>BRASIL</c:v>
                </c:pt>
                <c:pt idx="2">
                  <c:v>BOLIVIA</c:v>
                </c:pt>
                <c:pt idx="3">
                  <c:v>ARGENTINA</c:v>
                </c:pt>
                <c:pt idx="4">
                  <c:v>PARAGUAY</c:v>
                </c:pt>
              </c:strCache>
            </c:strRef>
          </c:cat>
          <c:val>
            <c:numRef>
              <c:f>Hoja1!$I$43:$I$47</c:f>
              <c:numCache>
                <c:formatCode>#,##0</c:formatCode>
                <c:ptCount val="5"/>
                <c:pt idx="0">
                  <c:v>12</c:v>
                </c:pt>
                <c:pt idx="1">
                  <c:v>22</c:v>
                </c:pt>
                <c:pt idx="2">
                  <c:v>114</c:v>
                </c:pt>
                <c:pt idx="3">
                  <c:v>235</c:v>
                </c:pt>
                <c:pt idx="4">
                  <c:v>1397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F9D-4481-9A9E-BADA1A71D4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20E18-54CF-45A0-92DB-8E21A0414A6A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E3857-ABB3-48AB-81C2-56A4B938D0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130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07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990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36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54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51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16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59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71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04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7737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03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2822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030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380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820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366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107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587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77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87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465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A5D36-4559-4508-B2DF-5F4237386174}" type="datetimeFigureOut">
              <a:rPr lang="es-ES" smtClean="0"/>
              <a:t>10/05/2026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7F017-BCFB-40C6-B4F6-64B0F8743F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387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Relationship Id="rId9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ES" sz="5400" b="1" dirty="0" smtClean="0"/>
              <a:t/>
            </a:r>
            <a:br>
              <a:rPr lang="es-ES" sz="5400" b="1" dirty="0" smtClean="0"/>
            </a:br>
            <a:r>
              <a:rPr lang="es-ES" sz="5400" b="1" dirty="0" err="1" smtClean="0"/>
              <a:t>The</a:t>
            </a:r>
            <a:r>
              <a:rPr lang="es-ES" sz="5400" b="1" dirty="0" smtClean="0"/>
              <a:t> </a:t>
            </a:r>
            <a:r>
              <a:rPr lang="es-ES" sz="5400" b="1" dirty="0" err="1" smtClean="0"/>
              <a:t>Hidrovía</a:t>
            </a:r>
            <a:r>
              <a:rPr lang="es-ES" sz="5400" b="1" dirty="0" smtClean="0"/>
              <a:t> </a:t>
            </a:r>
            <a:r>
              <a:rPr lang="es-ES" sz="5400" b="1" dirty="0"/>
              <a:t>Paraguay - Paraná</a:t>
            </a:r>
            <a:br>
              <a:rPr lang="es-ES" sz="5400" b="1" dirty="0"/>
            </a:b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7925" y="4671835"/>
            <a:ext cx="1143160" cy="1276528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110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33984"/>
          </a:xfrm>
          <a:prstGeom prst="rect">
            <a:avLst/>
          </a:prstGeom>
          <a:solidFill>
            <a:srgbClr val="EAF4F6"/>
          </a:solidFill>
          <a:ln w="12700">
            <a:solidFill>
              <a:srgbClr val="EAF4F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633984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19456" y="0"/>
            <a:ext cx="117043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6" b="1" kern="0" spc="267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66" dirty="0"/>
          </a:p>
        </p:txBody>
      </p:sp>
      <p:sp>
        <p:nvSpPr>
          <p:cNvPr id="5" name="Text 3"/>
          <p:cNvSpPr/>
          <p:nvPr/>
        </p:nvSpPr>
        <p:spPr>
          <a:xfrm>
            <a:off x="609600" y="794697"/>
            <a:ext cx="10972800" cy="7758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000" b="1" kern="0" spc="267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9.Extension of the concession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633728"/>
            <a:ext cx="10972800" cy="0"/>
          </a:xfrm>
          <a:prstGeom prst="line">
            <a:avLst/>
          </a:prstGeom>
          <a:noFill/>
          <a:ln w="19050">
            <a:solidFill>
              <a:srgbClr val="0A7E8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9599" y="1828801"/>
            <a:ext cx="11704983" cy="45476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en-US" sz="3600" dirty="0"/>
          </a:p>
          <a:p>
            <a:pPr marL="457189" indent="-457189">
              <a:spcAft>
                <a:spcPts val="800"/>
              </a:spcAft>
              <a:buSzPct val="100000"/>
              <a:buChar char="•"/>
            </a:pPr>
            <a:endParaRPr lang="en-US" sz="2252" dirty="0"/>
          </a:p>
        </p:txBody>
      </p:sp>
      <p:sp>
        <p:nvSpPr>
          <p:cNvPr id="8" name="Rectángulo 7"/>
          <p:cNvSpPr/>
          <p:nvPr/>
        </p:nvSpPr>
        <p:spPr>
          <a:xfrm>
            <a:off x="824948" y="2246242"/>
            <a:ext cx="110988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b="1" i="1" dirty="0" err="1" smtClean="0"/>
              <a:t>Geographical</a:t>
            </a:r>
            <a:r>
              <a:rPr lang="es-ES" sz="3600" b="1" i="1" dirty="0" smtClean="0"/>
              <a:t> </a:t>
            </a:r>
            <a:r>
              <a:rPr lang="es-ES" sz="3600" b="1" i="1" dirty="0" err="1" smtClean="0"/>
              <a:t>extent</a:t>
            </a:r>
            <a:endParaRPr lang="es-ES" sz="3600" b="1" i="1" dirty="0" smtClean="0"/>
          </a:p>
          <a:p>
            <a:r>
              <a:rPr lang="es-ES" sz="3600" dirty="0" err="1" smtClean="0"/>
              <a:t>from</a:t>
            </a:r>
            <a:r>
              <a:rPr lang="es-ES" sz="3600" dirty="0" smtClean="0"/>
              <a:t> </a:t>
            </a:r>
          </a:p>
          <a:p>
            <a:r>
              <a:rPr lang="es-ES" sz="3600" dirty="0" smtClean="0"/>
              <a:t>km </a:t>
            </a:r>
            <a:r>
              <a:rPr lang="es-ES" sz="3600" dirty="0"/>
              <a:t>1238 of </a:t>
            </a:r>
            <a:r>
              <a:rPr lang="es-ES" sz="3600" dirty="0" err="1"/>
              <a:t>the</a:t>
            </a:r>
            <a:r>
              <a:rPr lang="es-ES" sz="3600" dirty="0"/>
              <a:t> Paraná </a:t>
            </a:r>
            <a:r>
              <a:rPr lang="es-ES" sz="3600" dirty="0" err="1"/>
              <a:t>River</a:t>
            </a:r>
            <a:r>
              <a:rPr lang="es-ES" sz="3600" dirty="0"/>
              <a:t> (</a:t>
            </a:r>
            <a:r>
              <a:rPr lang="es-ES" sz="3600" dirty="0" smtClean="0"/>
              <a:t>Confluencia) </a:t>
            </a:r>
          </a:p>
          <a:p>
            <a:r>
              <a:rPr lang="es-ES" sz="3600" dirty="0" smtClean="0"/>
              <a:t>to km </a:t>
            </a:r>
            <a:r>
              <a:rPr lang="es-ES" sz="3600" dirty="0"/>
              <a:t>239.1 of </a:t>
            </a:r>
            <a:r>
              <a:rPr lang="es-ES" sz="3600" dirty="0" err="1"/>
              <a:t>the</a:t>
            </a:r>
            <a:r>
              <a:rPr lang="es-ES" sz="3600" dirty="0"/>
              <a:t> Punta Indio </a:t>
            </a:r>
            <a:r>
              <a:rPr lang="es-ES" sz="3600" dirty="0" err="1" smtClean="0"/>
              <a:t>Channel</a:t>
            </a:r>
            <a:r>
              <a:rPr lang="es-ES" sz="3600" dirty="0" smtClean="0"/>
              <a:t> RIO DE LA PLATA</a:t>
            </a:r>
          </a:p>
          <a:p>
            <a:r>
              <a:rPr lang="es-ES" sz="3600" dirty="0" smtClean="0"/>
              <a:t>(</a:t>
            </a:r>
            <a:r>
              <a:rPr lang="es-ES" sz="3600" dirty="0" err="1" smtClean="0"/>
              <a:t>includes</a:t>
            </a:r>
            <a:r>
              <a:rPr lang="es-ES" sz="3600" dirty="0" smtClean="0"/>
              <a:t> Ingeniero </a:t>
            </a:r>
            <a:r>
              <a:rPr lang="es-ES" sz="3600" dirty="0"/>
              <a:t>Emilio Mitre </a:t>
            </a:r>
            <a:r>
              <a:rPr lang="es-ES" sz="3600" dirty="0" err="1"/>
              <a:t>Channel</a:t>
            </a:r>
            <a:r>
              <a:rPr lang="es-ES" sz="3600" dirty="0"/>
              <a:t> </a:t>
            </a:r>
            <a:endParaRPr lang="es-ES" sz="3600" dirty="0" smtClean="0"/>
          </a:p>
          <a:p>
            <a:r>
              <a:rPr lang="es-ES" sz="3600" dirty="0" smtClean="0"/>
              <a:t>Paraná </a:t>
            </a:r>
            <a:r>
              <a:rPr lang="es-ES" sz="3600" dirty="0"/>
              <a:t>de las Palmas, Bravo, </a:t>
            </a:r>
            <a:r>
              <a:rPr lang="es-ES" sz="3600" dirty="0" smtClean="0"/>
              <a:t>Guazú)</a:t>
            </a:r>
          </a:p>
          <a:p>
            <a:r>
              <a:rPr lang="es-ES" sz="3600" b="1" i="1" dirty="0" err="1" smtClean="0"/>
              <a:t>Duration</a:t>
            </a:r>
            <a:r>
              <a:rPr lang="es-ES" sz="3600" b="1" i="1" dirty="0" smtClean="0"/>
              <a:t>:</a:t>
            </a:r>
            <a:r>
              <a:rPr lang="es-ES" sz="3600" dirty="0" smtClean="0"/>
              <a:t> 25 </a:t>
            </a:r>
            <a:r>
              <a:rPr lang="es-ES" sz="3600" dirty="0" err="1" smtClean="0"/>
              <a:t>years</a:t>
            </a:r>
            <a:endParaRPr lang="es-ES" sz="3600" dirty="0"/>
          </a:p>
          <a:p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64782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33984"/>
          </a:xfrm>
          <a:prstGeom prst="rect">
            <a:avLst/>
          </a:prstGeom>
          <a:solidFill>
            <a:srgbClr val="EAF4F6"/>
          </a:solidFill>
          <a:ln w="12700">
            <a:solidFill>
              <a:srgbClr val="EAF4F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633984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19456" y="0"/>
            <a:ext cx="117043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6" b="1" kern="0" spc="267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66" dirty="0"/>
          </a:p>
        </p:txBody>
      </p:sp>
      <p:sp>
        <p:nvSpPr>
          <p:cNvPr id="5" name="Text 3"/>
          <p:cNvSpPr/>
          <p:nvPr/>
        </p:nvSpPr>
        <p:spPr>
          <a:xfrm>
            <a:off x="609600" y="794697"/>
            <a:ext cx="10972800" cy="7758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000" b="1" kern="0" spc="267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9.The bidding controversy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633728"/>
            <a:ext cx="10972800" cy="0"/>
          </a:xfrm>
          <a:prstGeom prst="line">
            <a:avLst/>
          </a:prstGeom>
          <a:noFill/>
          <a:ln w="19050">
            <a:solidFill>
              <a:srgbClr val="0A7E8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0" y="6400800"/>
            <a:ext cx="1036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586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30</a:t>
            </a:r>
            <a:endParaRPr lang="en-US" sz="1586" dirty="0"/>
          </a:p>
        </p:txBody>
      </p:sp>
      <p:sp>
        <p:nvSpPr>
          <p:cNvPr id="13" name="Text 11"/>
          <p:cNvSpPr/>
          <p:nvPr/>
        </p:nvSpPr>
        <p:spPr>
          <a:xfrm>
            <a:off x="609599" y="1828801"/>
            <a:ext cx="11704983" cy="45476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en-US" sz="2000" dirty="0" smtClean="0"/>
          </a:p>
          <a:p>
            <a:endParaRPr lang="en-US" sz="2000" dirty="0"/>
          </a:p>
          <a:p>
            <a:pPr marL="457189" indent="-457189">
              <a:spcAft>
                <a:spcPts val="800"/>
              </a:spcAft>
              <a:buSzPct val="100000"/>
              <a:buChar char="•"/>
            </a:pPr>
            <a:r>
              <a:rPr lang="en-US" sz="4400" dirty="0" smtClean="0"/>
              <a:t>10 billion dollar business</a:t>
            </a:r>
          </a:p>
          <a:p>
            <a:pPr>
              <a:spcAft>
                <a:spcPts val="800"/>
              </a:spcAft>
              <a:buSzPct val="100000"/>
            </a:pPr>
            <a:r>
              <a:rPr lang="en-US" sz="4400" dirty="0"/>
              <a:t>	</a:t>
            </a:r>
            <a:r>
              <a:rPr lang="en-US" sz="4400" dirty="0" smtClean="0"/>
              <a:t>in 25 years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3832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33984"/>
          </a:xfrm>
          <a:prstGeom prst="rect">
            <a:avLst/>
          </a:prstGeom>
          <a:solidFill>
            <a:srgbClr val="EAF4F6"/>
          </a:solidFill>
          <a:ln w="12700">
            <a:solidFill>
              <a:srgbClr val="EAF4F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633984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19456" y="0"/>
            <a:ext cx="117043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6" b="1" kern="0" spc="267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66" dirty="0"/>
          </a:p>
        </p:txBody>
      </p:sp>
      <p:sp>
        <p:nvSpPr>
          <p:cNvPr id="5" name="Text 3"/>
          <p:cNvSpPr/>
          <p:nvPr/>
        </p:nvSpPr>
        <p:spPr>
          <a:xfrm>
            <a:off x="609600" y="794697"/>
            <a:ext cx="10972800" cy="7758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000" b="1" kern="0" spc="267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</a:t>
            </a:r>
            <a:r>
              <a:rPr lang="es-ES" sz="4000" b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es-ES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 smtClean="0">
                <a:solidFill>
                  <a:schemeClr val="accent1">
                    <a:lumMod val="75000"/>
                  </a:schemeClr>
                </a:solidFill>
              </a:rPr>
              <a:t>concession</a:t>
            </a:r>
            <a:r>
              <a:rPr lang="es-ES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 smtClean="0">
                <a:solidFill>
                  <a:schemeClr val="accent1">
                    <a:lumMod val="75000"/>
                  </a:schemeClr>
                </a:solidFill>
              </a:rPr>
              <a:t>will</a:t>
            </a:r>
            <a:r>
              <a:rPr lang="es-ES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 smtClean="0">
                <a:solidFill>
                  <a:schemeClr val="accent1">
                    <a:lumMod val="75000"/>
                  </a:schemeClr>
                </a:solidFill>
              </a:rPr>
              <a:t>increase</a:t>
            </a:r>
            <a:r>
              <a:rPr lang="es-ES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es-ES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 smtClean="0">
                <a:solidFill>
                  <a:schemeClr val="accent1">
                    <a:lumMod val="75000"/>
                  </a:schemeClr>
                </a:solidFill>
              </a:rPr>
              <a:t>draft</a:t>
            </a:r>
            <a:r>
              <a:rPr lang="es-ES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s-ES" sz="2800" b="1" dirty="0" err="1" smtClean="0">
                <a:solidFill>
                  <a:schemeClr val="accent1">
                    <a:lumMod val="75000"/>
                  </a:schemeClr>
                </a:solidFill>
              </a:rPr>
              <a:t>toll</a:t>
            </a: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 per ton)</a:t>
            </a:r>
          </a:p>
        </p:txBody>
      </p:sp>
      <p:sp>
        <p:nvSpPr>
          <p:cNvPr id="7" name="Text 5"/>
          <p:cNvSpPr/>
          <p:nvPr/>
        </p:nvSpPr>
        <p:spPr>
          <a:xfrm>
            <a:off x="10972800" y="6400800"/>
            <a:ext cx="1036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586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30</a:t>
            </a:r>
            <a:endParaRPr lang="en-US" sz="1586" dirty="0"/>
          </a:p>
        </p:txBody>
      </p:sp>
      <p:sp>
        <p:nvSpPr>
          <p:cNvPr id="13" name="Text 11"/>
          <p:cNvSpPr/>
          <p:nvPr/>
        </p:nvSpPr>
        <p:spPr>
          <a:xfrm>
            <a:off x="609599" y="1828801"/>
            <a:ext cx="11704983" cy="45476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en-US" sz="2000" dirty="0" smtClean="0"/>
          </a:p>
          <a:p>
            <a:endParaRPr lang="en-US" sz="2000" dirty="0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929528"/>
              </p:ext>
            </p:extLst>
          </p:nvPr>
        </p:nvGraphicFramePr>
        <p:xfrm>
          <a:off x="838200" y="2057398"/>
          <a:ext cx="10243930" cy="3101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1368">
                  <a:extLst>
                    <a:ext uri="{9D8B030D-6E8A-4147-A177-3AD203B41FA5}">
                      <a16:colId xmlns:a16="http://schemas.microsoft.com/office/drawing/2014/main" val="2176536592"/>
                    </a:ext>
                  </a:extLst>
                </a:gridCol>
                <a:gridCol w="1817938">
                  <a:extLst>
                    <a:ext uri="{9D8B030D-6E8A-4147-A177-3AD203B41FA5}">
                      <a16:colId xmlns:a16="http://schemas.microsoft.com/office/drawing/2014/main" val="3144764862"/>
                    </a:ext>
                  </a:extLst>
                </a:gridCol>
                <a:gridCol w="3433881">
                  <a:extLst>
                    <a:ext uri="{9D8B030D-6E8A-4147-A177-3AD203B41FA5}">
                      <a16:colId xmlns:a16="http://schemas.microsoft.com/office/drawing/2014/main" val="232969578"/>
                    </a:ext>
                  </a:extLst>
                </a:gridCol>
                <a:gridCol w="3260743">
                  <a:extLst>
                    <a:ext uri="{9D8B030D-6E8A-4147-A177-3AD203B41FA5}">
                      <a16:colId xmlns:a16="http://schemas.microsoft.com/office/drawing/2014/main" val="2131576446"/>
                    </a:ext>
                  </a:extLst>
                </a:gridCol>
              </a:tblGrid>
              <a:tr h="620202">
                <a:tc>
                  <a:txBody>
                    <a:bodyPr/>
                    <a:lstStyle/>
                    <a:p>
                      <a:pPr algn="l" fontAlgn="b"/>
                      <a:endParaRPr lang="es-ES" sz="2800" u="none" strike="noStrike" dirty="0">
                        <a:effectLst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>
                          <a:effectLst/>
                        </a:rPr>
                        <a:t> </a:t>
                      </a:r>
                      <a:r>
                        <a:rPr lang="es-ES" sz="2800" u="none" strike="noStrike" dirty="0" err="1" smtClean="0">
                          <a:effectLst/>
                        </a:rPr>
                        <a:t>Depth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>
                          <a:effectLst/>
                        </a:rPr>
                        <a:t>Minimum</a:t>
                      </a:r>
                      <a:endParaRPr lang="es-E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>
                          <a:effectLst/>
                        </a:rPr>
                        <a:t>Maximum</a:t>
                      </a:r>
                      <a:endParaRPr lang="es-E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67233475"/>
                  </a:ext>
                </a:extLst>
              </a:tr>
              <a:tr h="620202"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 err="1">
                          <a:effectLst/>
                        </a:rPr>
                        <a:t>Stage</a:t>
                      </a:r>
                      <a:r>
                        <a:rPr lang="es-ES" sz="2800" u="none" strike="noStrike" dirty="0">
                          <a:effectLst/>
                        </a:rPr>
                        <a:t> 0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>
                          <a:effectLst/>
                        </a:rPr>
                        <a:t> </a:t>
                      </a:r>
                      <a:endParaRPr lang="es-E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 dirty="0">
                          <a:effectLst/>
                        </a:rPr>
                        <a:t>USD </a:t>
                      </a:r>
                      <a:r>
                        <a:rPr lang="en-US" sz="2800" u="none" strike="noStrike" dirty="0" smtClean="0">
                          <a:effectLst/>
                        </a:rPr>
                        <a:t>3,80 </a:t>
                      </a:r>
                      <a:r>
                        <a:rPr lang="en-US" sz="2800" u="none" strike="noStrike" dirty="0">
                          <a:effectLst/>
                        </a:rPr>
                        <a:t>per t. 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>
                          <a:effectLst/>
                        </a:rPr>
                        <a:t>USD 4,20 per t.</a:t>
                      </a:r>
                      <a:endParaRPr lang="es-E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64168008"/>
                  </a:ext>
                </a:extLst>
              </a:tr>
              <a:tr h="620202"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 err="1">
                          <a:effectLst/>
                        </a:rPr>
                        <a:t>Stage</a:t>
                      </a:r>
                      <a:r>
                        <a:rPr lang="es-ES" sz="2800" u="none" strike="noStrike" dirty="0">
                          <a:effectLst/>
                        </a:rPr>
                        <a:t> 1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>
                          <a:effectLst/>
                        </a:rPr>
                        <a:t>36 feet</a:t>
                      </a:r>
                      <a:endParaRPr lang="es-E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u="none" strike="noStrike">
                          <a:effectLst/>
                        </a:rPr>
                        <a:t>USD 4,65 per t. </a:t>
                      </a:r>
                      <a:endParaRPr lang="en-U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>
                          <a:effectLst/>
                        </a:rPr>
                        <a:t>USD 5,05 per t.</a:t>
                      </a:r>
                      <a:endParaRPr lang="es-E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59796689"/>
                  </a:ext>
                </a:extLst>
              </a:tr>
              <a:tr h="620202"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 err="1">
                          <a:effectLst/>
                        </a:rPr>
                        <a:t>Stage</a:t>
                      </a:r>
                      <a:r>
                        <a:rPr lang="es-ES" sz="2800" u="none" strike="noStrike" dirty="0">
                          <a:effectLst/>
                        </a:rPr>
                        <a:t> 2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>
                          <a:effectLst/>
                        </a:rPr>
                        <a:t>40 feet</a:t>
                      </a:r>
                      <a:endParaRPr lang="es-E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800" u="none" strike="noStrike" dirty="0">
                          <a:effectLst/>
                        </a:rPr>
                        <a:t>USD </a:t>
                      </a:r>
                      <a:r>
                        <a:rPr lang="es-ES" sz="2800" u="none" strike="noStrike" dirty="0" smtClean="0">
                          <a:effectLst/>
                        </a:rPr>
                        <a:t>5,78 per t.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>
                          <a:effectLst/>
                        </a:rPr>
                        <a:t>USD 6,18 per t.</a:t>
                      </a:r>
                      <a:endParaRPr lang="es-ES" sz="2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54299809"/>
                  </a:ext>
                </a:extLst>
              </a:tr>
              <a:tr h="620202"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 err="1" smtClean="0">
                          <a:effectLst/>
                        </a:rPr>
                        <a:t>Today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>
                          <a:effectLst/>
                        </a:rPr>
                        <a:t> 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2800" u="none" strike="noStrike" dirty="0">
                          <a:effectLst/>
                        </a:rPr>
                        <a:t>USD </a:t>
                      </a:r>
                      <a:r>
                        <a:rPr lang="es-ES" sz="2800" u="none" strike="noStrike" dirty="0" smtClean="0">
                          <a:effectLst/>
                        </a:rPr>
                        <a:t>4,30 per t.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800" u="none" strike="noStrike" dirty="0">
                          <a:effectLst/>
                        </a:rPr>
                        <a:t> </a:t>
                      </a:r>
                      <a:endParaRPr lang="es-ES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02401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59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33984"/>
          </a:xfrm>
          <a:prstGeom prst="rect">
            <a:avLst/>
          </a:prstGeom>
          <a:solidFill>
            <a:srgbClr val="EAF4F6"/>
          </a:solidFill>
          <a:ln w="12700">
            <a:solidFill>
              <a:srgbClr val="EAF4F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633984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19456" y="0"/>
            <a:ext cx="117043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6" b="1" kern="0" spc="267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66" dirty="0"/>
          </a:p>
        </p:txBody>
      </p:sp>
      <p:sp>
        <p:nvSpPr>
          <p:cNvPr id="5" name="Text 3"/>
          <p:cNvSpPr/>
          <p:nvPr/>
        </p:nvSpPr>
        <p:spPr>
          <a:xfrm>
            <a:off x="609600" y="794697"/>
            <a:ext cx="10972800" cy="7758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000" b="1" kern="0" spc="267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r>
              <a:rPr lang="en-US" sz="4000" b="1" kern="0" spc="267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>
                <a:solidFill>
                  <a:schemeClr val="accent1">
                    <a:lumMod val="75000"/>
                  </a:schemeClr>
                </a:solidFill>
              </a:rPr>
              <a:t>Savings</a:t>
            </a: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>
                <a:solidFill>
                  <a:schemeClr val="accent1">
                    <a:lumMod val="75000"/>
                  </a:schemeClr>
                </a:solidFill>
              </a:rPr>
              <a:t>from</a:t>
            </a: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>
                <a:solidFill>
                  <a:schemeClr val="accent1">
                    <a:lumMod val="75000"/>
                  </a:schemeClr>
                </a:solidFill>
              </a:rPr>
              <a:t>greater</a:t>
            </a: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>
                <a:solidFill>
                  <a:schemeClr val="accent1">
                    <a:lumMod val="75000"/>
                  </a:schemeClr>
                </a:solidFill>
              </a:rPr>
              <a:t>draft</a:t>
            </a: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>
                <a:solidFill>
                  <a:schemeClr val="accent1">
                    <a:lumMod val="75000"/>
                  </a:schemeClr>
                </a:solidFill>
              </a:rPr>
              <a:t>for</a:t>
            </a: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>
                <a:solidFill>
                  <a:schemeClr val="accent1">
                    <a:lumMod val="75000"/>
                  </a:schemeClr>
                </a:solidFill>
              </a:rPr>
              <a:t>Panamax</a:t>
            </a: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4000" b="1" dirty="0" err="1" smtClean="0">
                <a:solidFill>
                  <a:schemeClr val="accent1">
                    <a:lumMod val="75000"/>
                  </a:schemeClr>
                </a:solidFill>
              </a:rPr>
              <a:t>vessels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633728"/>
            <a:ext cx="10972800" cy="0"/>
          </a:xfrm>
          <a:prstGeom prst="line">
            <a:avLst/>
          </a:prstGeom>
          <a:noFill/>
          <a:ln w="19050">
            <a:solidFill>
              <a:srgbClr val="0A7E8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0" y="6400800"/>
            <a:ext cx="1036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586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30</a:t>
            </a:r>
            <a:endParaRPr lang="en-US" sz="1586" dirty="0"/>
          </a:p>
        </p:txBody>
      </p:sp>
      <p:sp>
        <p:nvSpPr>
          <p:cNvPr id="13" name="Text 11"/>
          <p:cNvSpPr/>
          <p:nvPr/>
        </p:nvSpPr>
        <p:spPr>
          <a:xfrm>
            <a:off x="609599" y="1828801"/>
            <a:ext cx="11704983" cy="45476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9" name="Rectángulo 8"/>
          <p:cNvSpPr/>
          <p:nvPr/>
        </p:nvSpPr>
        <p:spPr>
          <a:xfrm>
            <a:off x="1302026" y="2126974"/>
            <a:ext cx="92334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The savings from greater draft for </a:t>
            </a:r>
          </a:p>
          <a:p>
            <a:endParaRPr lang="en-US" sz="3600" dirty="0"/>
          </a:p>
          <a:p>
            <a:r>
              <a:rPr lang="en-US" sz="3600" dirty="0"/>
              <a:t>Panamax vessels to avoid top-off or intermediate stops </a:t>
            </a:r>
          </a:p>
          <a:p>
            <a:endParaRPr lang="en-US" sz="3600" dirty="0"/>
          </a:p>
          <a:p>
            <a:r>
              <a:rPr lang="en-US" sz="3600" dirty="0"/>
              <a:t>is </a:t>
            </a:r>
            <a:r>
              <a:rPr lang="en-US" sz="3600" dirty="0" smtClean="0"/>
              <a:t>about $54 </a:t>
            </a:r>
            <a:r>
              <a:rPr lang="en-US" sz="3600" dirty="0"/>
              <a:t>billion  </a:t>
            </a:r>
            <a:r>
              <a:rPr lang="en-US" sz="3600" dirty="0" smtClean="0"/>
              <a:t>(by 2035)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278639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33984"/>
          </a:xfrm>
          <a:prstGeom prst="rect">
            <a:avLst/>
          </a:prstGeom>
          <a:solidFill>
            <a:srgbClr val="EAF4F6"/>
          </a:solidFill>
          <a:ln w="12700">
            <a:solidFill>
              <a:srgbClr val="EAF4F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633984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19456" y="0"/>
            <a:ext cx="117043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6" b="1" kern="0" spc="267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66" dirty="0"/>
          </a:p>
        </p:txBody>
      </p:sp>
      <p:sp>
        <p:nvSpPr>
          <p:cNvPr id="5" name="Text 3"/>
          <p:cNvSpPr/>
          <p:nvPr/>
        </p:nvSpPr>
        <p:spPr>
          <a:xfrm>
            <a:off x="609600" y="755904"/>
            <a:ext cx="10972800" cy="853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4400" b="1" kern="0" spc="267" dirty="0" smtClean="0">
              <a:solidFill>
                <a:srgbClr val="02809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4000" b="1" kern="0" spc="267" dirty="0" smtClean="0">
                <a:solidFill>
                  <a:schemeClr val="accent1">
                    <a:lumMod val="75000"/>
                  </a:schemeClr>
                </a:solidFill>
                <a:ea typeface="Calibri" pitchFamily="34" charset="-122"/>
                <a:cs typeface="Calibri" pitchFamily="34" charset="-120"/>
              </a:rPr>
              <a:t>9.The </a:t>
            </a:r>
            <a:r>
              <a:rPr lang="en-US" sz="4000" b="1" kern="0" spc="267" dirty="0">
                <a:solidFill>
                  <a:schemeClr val="accent1">
                    <a:lumMod val="75000"/>
                  </a:schemeClr>
                </a:solidFill>
                <a:ea typeface="Calibri" pitchFamily="34" charset="-122"/>
                <a:cs typeface="Calibri" pitchFamily="34" charset="-120"/>
              </a:rPr>
              <a:t>bidding </a:t>
            </a:r>
            <a:r>
              <a:rPr lang="en-US" sz="4000" b="1" kern="0" spc="267" dirty="0" smtClean="0">
                <a:solidFill>
                  <a:schemeClr val="accent1">
                    <a:lumMod val="75000"/>
                  </a:schemeClr>
                </a:solidFill>
                <a:ea typeface="Calibri" pitchFamily="34" charset="-122"/>
                <a:cs typeface="Calibri" pitchFamily="34" charset="-120"/>
              </a:rPr>
              <a:t>controversy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4160" dirty="0"/>
          </a:p>
        </p:txBody>
      </p:sp>
      <p:sp>
        <p:nvSpPr>
          <p:cNvPr id="6" name="Shape 4"/>
          <p:cNvSpPr/>
          <p:nvPr/>
        </p:nvSpPr>
        <p:spPr>
          <a:xfrm>
            <a:off x="609600" y="1633728"/>
            <a:ext cx="10972800" cy="0"/>
          </a:xfrm>
          <a:prstGeom prst="line">
            <a:avLst/>
          </a:prstGeom>
          <a:noFill/>
          <a:ln w="19050">
            <a:solidFill>
              <a:srgbClr val="0A7E8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0" y="6400800"/>
            <a:ext cx="1036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586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30</a:t>
            </a:r>
            <a:endParaRPr lang="en-US" sz="1586" dirty="0"/>
          </a:p>
        </p:txBody>
      </p:sp>
      <p:sp>
        <p:nvSpPr>
          <p:cNvPr id="13" name="Text 11"/>
          <p:cNvSpPr/>
          <p:nvPr/>
        </p:nvSpPr>
        <p:spPr>
          <a:xfrm>
            <a:off x="609599" y="1828801"/>
            <a:ext cx="11704983" cy="45476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en-US" sz="2252" dirty="0"/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45500"/>
              </p:ext>
            </p:extLst>
          </p:nvPr>
        </p:nvGraphicFramePr>
        <p:xfrm>
          <a:off x="73152" y="1570612"/>
          <a:ext cx="12118848" cy="3563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6613">
                  <a:extLst>
                    <a:ext uri="{9D8B030D-6E8A-4147-A177-3AD203B41FA5}">
                      <a16:colId xmlns:a16="http://schemas.microsoft.com/office/drawing/2014/main" val="807643401"/>
                    </a:ext>
                  </a:extLst>
                </a:gridCol>
                <a:gridCol w="2642190">
                  <a:extLst>
                    <a:ext uri="{9D8B030D-6E8A-4147-A177-3AD203B41FA5}">
                      <a16:colId xmlns:a16="http://schemas.microsoft.com/office/drawing/2014/main" val="3391195987"/>
                    </a:ext>
                  </a:extLst>
                </a:gridCol>
                <a:gridCol w="2980045">
                  <a:extLst>
                    <a:ext uri="{9D8B030D-6E8A-4147-A177-3AD203B41FA5}">
                      <a16:colId xmlns:a16="http://schemas.microsoft.com/office/drawing/2014/main" val="1711720316"/>
                    </a:ext>
                  </a:extLst>
                </a:gridCol>
              </a:tblGrid>
              <a:tr h="311035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 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 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 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75511440"/>
                  </a:ext>
                </a:extLst>
              </a:tr>
              <a:tr h="450465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BID CONDITIONS</a:t>
                      </a:r>
                      <a:endParaRPr lang="es-E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 dirty="0" smtClean="0">
                          <a:effectLst/>
                        </a:rPr>
                        <a:t>CRITICISM</a:t>
                      </a:r>
                      <a:endParaRPr lang="es-E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 dirty="0" smtClean="0">
                          <a:effectLst/>
                        </a:rPr>
                        <a:t>OFFICIA</a:t>
                      </a:r>
                      <a:r>
                        <a:rPr lang="es-ES" sz="2000" u="none" strike="noStrike" baseline="0" dirty="0" smtClean="0">
                          <a:effectLst/>
                        </a:rPr>
                        <a:t>L ANSWER</a:t>
                      </a:r>
                      <a:endParaRPr lang="es-E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42091056"/>
                  </a:ext>
                </a:extLst>
              </a:tr>
              <a:tr h="450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2000" u="none" strike="noStrike" dirty="0">
                          <a:effectLst/>
                        </a:rPr>
                        <a:t> </a:t>
                      </a:r>
                      <a:endParaRPr lang="es-E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 dirty="0">
                          <a:effectLst/>
                        </a:rPr>
                        <a:t> </a:t>
                      </a:r>
                      <a:endParaRPr lang="es-E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 dirty="0">
                          <a:effectLst/>
                        </a:rPr>
                        <a:t> </a:t>
                      </a:r>
                      <a:endParaRPr lang="es-E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77832489"/>
                  </a:ext>
                </a:extLst>
              </a:tr>
              <a:tr h="4504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Bid restricted to bidders </a:t>
                      </a:r>
                      <a:r>
                        <a:rPr lang="en-US" sz="2000" u="none" strike="noStrike" dirty="0" smtClean="0">
                          <a:effectLst/>
                        </a:rPr>
                        <a:t>owning </a:t>
                      </a:r>
                      <a:r>
                        <a:rPr lang="en-US" sz="2000" u="none" strike="noStrike" dirty="0">
                          <a:effectLst/>
                        </a:rPr>
                        <a:t>6 </a:t>
                      </a:r>
                      <a:r>
                        <a:rPr lang="en-US" sz="2000" u="none" strike="noStrike" dirty="0" smtClean="0">
                          <a:effectLst/>
                        </a:rPr>
                        <a:t>dredgers </a:t>
                      </a:r>
                      <a:r>
                        <a:rPr lang="en-US" sz="2000" u="none" strike="noStrike" dirty="0">
                          <a:effectLst/>
                        </a:rPr>
                        <a:t>built after 1994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>
                          <a:effectLst/>
                        </a:rPr>
                        <a:t>Limits the offer</a:t>
                      </a:r>
                      <a:endParaRPr lang="es-ES" sz="2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 dirty="0" err="1" smtClean="0">
                          <a:effectLst/>
                        </a:rPr>
                        <a:t>Ensures</a:t>
                      </a:r>
                      <a:r>
                        <a:rPr lang="es-ES" sz="2000" u="none" strike="noStrike" dirty="0" smtClean="0">
                          <a:effectLst/>
                        </a:rPr>
                        <a:t> </a:t>
                      </a:r>
                      <a:r>
                        <a:rPr lang="es-ES" sz="2000" u="none" strike="noStrike" dirty="0" err="1">
                          <a:effectLst/>
                        </a:rPr>
                        <a:t>solvency</a:t>
                      </a:r>
                      <a:endParaRPr lang="es-E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4399537"/>
                  </a:ext>
                </a:extLst>
              </a:tr>
              <a:tr h="4504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 smtClean="0">
                          <a:effectLst/>
                        </a:rPr>
                        <a:t>Requires </a:t>
                      </a:r>
                      <a:r>
                        <a:rPr lang="en-US" sz="2000" u="none" strike="noStrike">
                          <a:effectLst/>
                        </a:rPr>
                        <a:t>15 </a:t>
                      </a:r>
                      <a:r>
                        <a:rPr lang="en-US" sz="2000" u="none" strike="noStrike" smtClean="0">
                          <a:effectLst/>
                        </a:rPr>
                        <a:t>million </a:t>
                      </a:r>
                      <a:r>
                        <a:rPr lang="en-US" sz="2000" u="none" strike="noStrike" dirty="0" smtClean="0">
                          <a:effectLst/>
                        </a:rPr>
                        <a:t>cubic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 meters</a:t>
                      </a:r>
                      <a:r>
                        <a:rPr lang="en-US" sz="2000" u="none" strike="noStrike" dirty="0" smtClean="0">
                          <a:effectLst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</a:rPr>
                        <a:t>dredged since 2016 with own equipment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>
                          <a:effectLst/>
                        </a:rPr>
                        <a:t>Limits the offer</a:t>
                      </a:r>
                      <a:endParaRPr lang="es-ES" sz="2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 dirty="0" err="1" smtClean="0">
                          <a:effectLst/>
                        </a:rPr>
                        <a:t>Ensures</a:t>
                      </a:r>
                      <a:r>
                        <a:rPr lang="es-ES" sz="2000" u="none" strike="noStrike" dirty="0" smtClean="0">
                          <a:effectLst/>
                        </a:rPr>
                        <a:t> </a:t>
                      </a:r>
                      <a:r>
                        <a:rPr lang="es-ES" sz="2000" u="none" strike="noStrike" dirty="0" err="1" smtClean="0">
                          <a:effectLst/>
                        </a:rPr>
                        <a:t>experience</a:t>
                      </a:r>
                      <a:endParaRPr lang="es-E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31489464"/>
                  </a:ext>
                </a:extLst>
              </a:tr>
              <a:tr h="83443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State </a:t>
                      </a:r>
                      <a:r>
                        <a:rPr lang="en-US" sz="2000" u="none" strike="noStrike" dirty="0" smtClean="0">
                          <a:effectLst/>
                        </a:rPr>
                        <a:t>owned </a:t>
                      </a:r>
                      <a:r>
                        <a:rPr lang="en-US" sz="2000" u="none" strike="noStrike" dirty="0">
                          <a:effectLst/>
                        </a:rPr>
                        <a:t>companies are </a:t>
                      </a:r>
                      <a:r>
                        <a:rPr lang="en-US" sz="2000" u="none" strike="noStrike" dirty="0" smtClean="0">
                          <a:effectLst/>
                        </a:rPr>
                        <a:t>excluded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 dirty="0" err="1">
                          <a:effectLst/>
                        </a:rPr>
                        <a:t>Limits</a:t>
                      </a:r>
                      <a:r>
                        <a:rPr lang="es-ES" sz="2000" u="none" strike="noStrike" dirty="0">
                          <a:effectLst/>
                        </a:rPr>
                        <a:t> </a:t>
                      </a:r>
                      <a:r>
                        <a:rPr lang="es-ES" sz="2000" u="none" strike="noStrike" dirty="0" err="1">
                          <a:effectLst/>
                        </a:rPr>
                        <a:t>the</a:t>
                      </a:r>
                      <a:r>
                        <a:rPr lang="es-ES" sz="2000" u="none" strike="noStrike" dirty="0">
                          <a:effectLst/>
                        </a:rPr>
                        <a:t> </a:t>
                      </a:r>
                      <a:r>
                        <a:rPr lang="es-ES" sz="2000" u="none" strike="noStrike" dirty="0" err="1" smtClean="0">
                          <a:effectLst/>
                        </a:rPr>
                        <a:t>offer</a:t>
                      </a:r>
                      <a:endParaRPr lang="es-ES" sz="2000" u="none" strike="noStrike" dirty="0" smtClean="0">
                        <a:effectLst/>
                      </a:endParaRPr>
                    </a:p>
                    <a:p>
                      <a:pPr algn="l" fontAlgn="b"/>
                      <a:endParaRPr lang="es-E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Prevents foreign countries</a:t>
                      </a:r>
                      <a:r>
                        <a:rPr lang="en-US" sz="2000" u="none" strike="noStrike" baseline="0" dirty="0" smtClean="0">
                          <a:effectLst/>
                        </a:rPr>
                        <a:t> control</a:t>
                      </a:r>
                      <a:endParaRPr lang="en-U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03383963"/>
                  </a:ext>
                </a:extLst>
              </a:tr>
              <a:tr h="45046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Bid </a:t>
                      </a:r>
                      <a:r>
                        <a:rPr lang="en-US" sz="2000" u="none" strike="noStrike" dirty="0" smtClean="0">
                          <a:effectLst/>
                        </a:rPr>
                        <a:t>imposes </a:t>
                      </a:r>
                      <a:r>
                        <a:rPr lang="en-US" sz="2000" u="none" strike="noStrike" dirty="0">
                          <a:effectLst/>
                        </a:rPr>
                        <a:t>a minimum and </a:t>
                      </a:r>
                      <a:r>
                        <a:rPr lang="en-US" sz="2000" u="none" strike="noStrike" dirty="0" smtClean="0">
                          <a:effectLst/>
                        </a:rPr>
                        <a:t>maximum </a:t>
                      </a:r>
                      <a:r>
                        <a:rPr lang="en-US" sz="2000" u="none" strike="noStrike" dirty="0">
                          <a:effectLst/>
                        </a:rPr>
                        <a:t>rate to bidders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 dirty="0" err="1">
                          <a:effectLst/>
                        </a:rPr>
                        <a:t>Does</a:t>
                      </a:r>
                      <a:r>
                        <a:rPr lang="es-ES" sz="2000" u="none" strike="noStrike" dirty="0">
                          <a:effectLst/>
                        </a:rPr>
                        <a:t> </a:t>
                      </a:r>
                      <a:r>
                        <a:rPr lang="es-ES" sz="2000" u="none" strike="noStrike" dirty="0" err="1">
                          <a:effectLst/>
                        </a:rPr>
                        <a:t>not</a:t>
                      </a:r>
                      <a:r>
                        <a:rPr lang="es-ES" sz="2000" u="none" strike="noStrike" dirty="0">
                          <a:effectLst/>
                        </a:rPr>
                        <a:t> </a:t>
                      </a:r>
                      <a:r>
                        <a:rPr lang="es-ES" sz="2000" u="none" strike="noStrike" dirty="0" err="1">
                          <a:effectLst/>
                        </a:rPr>
                        <a:t>lower</a:t>
                      </a:r>
                      <a:r>
                        <a:rPr lang="es-ES" sz="2000" u="none" strike="noStrike" dirty="0">
                          <a:effectLst/>
                        </a:rPr>
                        <a:t> </a:t>
                      </a:r>
                      <a:r>
                        <a:rPr lang="es-ES" sz="2000" u="none" strike="noStrike" dirty="0" err="1">
                          <a:effectLst/>
                        </a:rPr>
                        <a:t>costs</a:t>
                      </a:r>
                      <a:endParaRPr lang="es-E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u="none" strike="noStrike" dirty="0" err="1">
                          <a:effectLst/>
                        </a:rPr>
                        <a:t>Prevents</a:t>
                      </a:r>
                      <a:r>
                        <a:rPr lang="es-ES" sz="2000" u="none" strike="noStrike" dirty="0">
                          <a:effectLst/>
                        </a:rPr>
                        <a:t> </a:t>
                      </a:r>
                      <a:r>
                        <a:rPr lang="es-ES" sz="2000" u="none" strike="noStrike" dirty="0" err="1">
                          <a:effectLst/>
                        </a:rPr>
                        <a:t>future</a:t>
                      </a:r>
                      <a:r>
                        <a:rPr lang="es-ES" sz="2000" u="none" strike="noStrike" dirty="0">
                          <a:effectLst/>
                        </a:rPr>
                        <a:t> </a:t>
                      </a:r>
                      <a:r>
                        <a:rPr lang="es-ES" sz="2000" u="none" strike="noStrike" dirty="0" err="1">
                          <a:effectLst/>
                        </a:rPr>
                        <a:t>insolvency</a:t>
                      </a:r>
                      <a:endParaRPr lang="es-ES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82153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57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Hdr"/>
          <p:cNvSpPr/>
          <p:nvPr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anchor="ctr"/>
          <a:lstStyle/>
          <a:p>
            <a:endParaRPr/>
          </a:p>
        </p:txBody>
      </p:sp>
      <p:sp>
        <p:nvSpPr>
          <p:cNvPr id="101" name="Ttl"/>
          <p:cNvSpPr/>
          <p:nvPr/>
        </p:nvSpPr>
        <p:spPr>
          <a:xfrm>
            <a:off x="609600" y="280000"/>
            <a:ext cx="109728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r>
              <a:rPr lang="en-US" sz="3840" b="1" kern="0" dirty="0" smtClean="0">
                <a:solidFill>
                  <a:schemeClr val="accent1">
                    <a:lumMod val="75000"/>
                  </a:schemeClr>
                </a:solidFill>
                <a:latin typeface="Calibri"/>
              </a:rPr>
              <a:t>Summary</a:t>
            </a:r>
            <a:endParaRPr lang="en-US" sz="3840" b="1" kern="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102" name="Div"/>
          <p:cNvSpPr/>
          <p:nvPr/>
        </p:nvSpPr>
        <p:spPr>
          <a:xfrm>
            <a:off x="609600" y="950000"/>
            <a:ext cx="10972800" cy="19050"/>
          </a:xfrm>
          <a:prstGeom prst="rect">
            <a:avLst/>
          </a:prstGeom>
          <a:solidFill>
            <a:srgbClr val="02809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0" name="Num0"/>
          <p:cNvSpPr/>
          <p:nvPr/>
        </p:nvSpPr>
        <p:spPr>
          <a:xfrm>
            <a:off x="609600" y="1066800"/>
            <a:ext cx="685800" cy="940800"/>
          </a:xfrm>
          <a:prstGeom prst="rect">
            <a:avLst/>
          </a:prstGeom>
          <a:solidFill>
            <a:srgbClr val="028090"/>
          </a:solidFill>
          <a:ln>
            <a:noFill/>
          </a:ln>
        </p:spPr>
        <p:txBody>
          <a:bodyPr wrap="square" lIns="114300" tIns="114300" rIns="114300" bIns="114300" anchor="ctr"/>
          <a:lstStyle/>
          <a:p>
            <a:pPr algn="ctr"/>
            <a:r>
              <a:rPr lang="en-US" sz="3120" b="1" dirty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210" name="Txt0"/>
          <p:cNvSpPr/>
          <p:nvPr/>
        </p:nvSpPr>
        <p:spPr>
          <a:xfrm>
            <a:off x="1371600" y="1066800"/>
            <a:ext cx="10210800" cy="9408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wrap="square" lIns="228600" tIns="114300" rIns="228600" bIns="114300" anchor="ctr"/>
          <a:lstStyle/>
          <a:p>
            <a:pPr algn="l"/>
            <a:r>
              <a:rPr lang="en-US" sz="2100" kern="0" dirty="0">
                <a:solidFill>
                  <a:srgbClr val="1A3A4A"/>
                </a:solidFill>
                <a:latin typeface="Calibri"/>
              </a:rPr>
              <a:t>The </a:t>
            </a:r>
            <a:r>
              <a:rPr lang="en-US" sz="2100" kern="0" dirty="0" err="1">
                <a:solidFill>
                  <a:srgbClr val="1A3A4A"/>
                </a:solidFill>
                <a:latin typeface="Calibri"/>
              </a:rPr>
              <a:t>Hidrovía</a:t>
            </a:r>
            <a:r>
              <a:rPr lang="en-US" sz="2100" kern="0" dirty="0">
                <a:solidFill>
                  <a:srgbClr val="1A3A4A"/>
                </a:solidFill>
                <a:latin typeface="Calibri"/>
              </a:rPr>
              <a:t> </a:t>
            </a:r>
            <a:r>
              <a:rPr lang="en-US" sz="2100" kern="0" dirty="0" smtClean="0">
                <a:solidFill>
                  <a:srgbClr val="1A3A4A"/>
                </a:solidFill>
                <a:latin typeface="Calibri"/>
              </a:rPr>
              <a:t>is </a:t>
            </a:r>
            <a:r>
              <a:rPr lang="en-US" sz="2100" kern="0" dirty="0">
                <a:solidFill>
                  <a:srgbClr val="1A3A4A"/>
                </a:solidFill>
                <a:latin typeface="Calibri"/>
              </a:rPr>
              <a:t>a waterway, a treaty, a corporation, and a legal </a:t>
            </a:r>
            <a:r>
              <a:rPr lang="en-US" sz="2100" kern="0" dirty="0" smtClean="0">
                <a:solidFill>
                  <a:srgbClr val="1A3A4A"/>
                </a:solidFill>
                <a:latin typeface="Calibri"/>
              </a:rPr>
              <a:t>system</a:t>
            </a:r>
            <a:endParaRPr lang="en-US" sz="2100" kern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201" name="Num1"/>
          <p:cNvSpPr/>
          <p:nvPr/>
        </p:nvSpPr>
        <p:spPr>
          <a:xfrm>
            <a:off x="609600" y="2160000"/>
            <a:ext cx="685800" cy="940800"/>
          </a:xfrm>
          <a:prstGeom prst="rect">
            <a:avLst/>
          </a:prstGeom>
          <a:solidFill>
            <a:srgbClr val="028090"/>
          </a:solidFill>
          <a:ln>
            <a:noFill/>
          </a:ln>
        </p:spPr>
        <p:txBody>
          <a:bodyPr wrap="square" lIns="114300" tIns="114300" rIns="114300" bIns="114300" anchor="ctr"/>
          <a:lstStyle/>
          <a:p>
            <a:pPr algn="ctr"/>
            <a:r>
              <a:rPr lang="en-US" sz="3120" b="1" dirty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211" name="Txt1"/>
          <p:cNvSpPr/>
          <p:nvPr/>
        </p:nvSpPr>
        <p:spPr>
          <a:xfrm>
            <a:off x="1371600" y="2160000"/>
            <a:ext cx="10210800" cy="9408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wrap="square" lIns="228600" tIns="114300" rIns="228600" bIns="114300" anchor="ctr"/>
          <a:lstStyle/>
          <a:p>
            <a:pPr algn="l"/>
            <a:r>
              <a:rPr lang="en-US" sz="2100" kern="0" dirty="0">
                <a:solidFill>
                  <a:srgbClr val="1A3A4A"/>
                </a:solidFill>
                <a:latin typeface="Calibri"/>
              </a:rPr>
              <a:t>Freedom of navigation (Art. 4) applies to all </a:t>
            </a:r>
            <a:r>
              <a:rPr lang="en-US" sz="2100" kern="0" dirty="0" smtClean="0">
                <a:solidFill>
                  <a:srgbClr val="1A3A4A"/>
                </a:solidFill>
                <a:latin typeface="Calibri"/>
              </a:rPr>
              <a:t>flags together with NATIONAL and REGIONAL CARGO RESERVATION</a:t>
            </a:r>
            <a:endParaRPr lang="en-US" sz="2100" kern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202" name="Num2"/>
          <p:cNvSpPr/>
          <p:nvPr/>
        </p:nvSpPr>
        <p:spPr>
          <a:xfrm>
            <a:off x="609600" y="3253200"/>
            <a:ext cx="685800" cy="940800"/>
          </a:xfrm>
          <a:prstGeom prst="rect">
            <a:avLst/>
          </a:prstGeom>
          <a:solidFill>
            <a:srgbClr val="C9973A"/>
          </a:solidFill>
          <a:ln>
            <a:noFill/>
          </a:ln>
        </p:spPr>
        <p:txBody>
          <a:bodyPr wrap="square" lIns="114300" tIns="114300" rIns="114300" bIns="114300" anchor="ctr"/>
          <a:lstStyle/>
          <a:p>
            <a:pPr algn="ctr"/>
            <a:r>
              <a:rPr lang="en-US" sz="3120" b="1" dirty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12" name="Txt2"/>
          <p:cNvSpPr/>
          <p:nvPr/>
        </p:nvSpPr>
        <p:spPr>
          <a:xfrm>
            <a:off x="1371600" y="3253200"/>
            <a:ext cx="10210800" cy="9408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wrap="square" lIns="228600" tIns="114300" rIns="228600" bIns="114300" anchor="ctr"/>
          <a:lstStyle/>
          <a:p>
            <a:pPr algn="l"/>
            <a:r>
              <a:rPr lang="en-US" sz="2100" kern="0" dirty="0">
                <a:solidFill>
                  <a:srgbClr val="1A3A4A"/>
                </a:solidFill>
                <a:latin typeface="Calibri"/>
              </a:rPr>
              <a:t>The 1910 Brussels Convention on collisions </a:t>
            </a:r>
            <a:r>
              <a:rPr lang="en-US" sz="2100" kern="0" dirty="0" smtClean="0">
                <a:solidFill>
                  <a:srgbClr val="1A3A4A"/>
                </a:solidFill>
                <a:latin typeface="Calibri"/>
              </a:rPr>
              <a:t>and the COLREG applies to the </a:t>
            </a:r>
            <a:r>
              <a:rPr lang="en-US" sz="2100" kern="0" dirty="0" err="1" smtClean="0">
                <a:solidFill>
                  <a:srgbClr val="1A3A4A"/>
                </a:solidFill>
                <a:latin typeface="Calibri"/>
              </a:rPr>
              <a:t>Hidrovía</a:t>
            </a:r>
            <a:endParaRPr lang="en-US" sz="2100" kern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203" name="Num3"/>
          <p:cNvSpPr/>
          <p:nvPr/>
        </p:nvSpPr>
        <p:spPr>
          <a:xfrm>
            <a:off x="609600" y="4346400"/>
            <a:ext cx="685800" cy="940800"/>
          </a:xfrm>
          <a:prstGeom prst="rect">
            <a:avLst/>
          </a:prstGeom>
          <a:solidFill>
            <a:srgbClr val="C9973A"/>
          </a:solidFill>
          <a:ln>
            <a:noFill/>
          </a:ln>
        </p:spPr>
        <p:txBody>
          <a:bodyPr wrap="square" lIns="114300" tIns="114300" rIns="114300" bIns="114300" anchor="ctr"/>
          <a:lstStyle/>
          <a:p>
            <a:pPr algn="ctr"/>
            <a:r>
              <a:rPr lang="en-US" sz="3120" b="1" dirty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13" name="Txt3"/>
          <p:cNvSpPr/>
          <p:nvPr/>
        </p:nvSpPr>
        <p:spPr>
          <a:xfrm>
            <a:off x="1371600" y="4346400"/>
            <a:ext cx="10210800" cy="9408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wrap="square" lIns="228600" tIns="114300" rIns="228600" bIns="114300" anchor="ctr"/>
          <a:lstStyle/>
          <a:p>
            <a:pPr algn="l"/>
            <a:r>
              <a:rPr lang="en-US" sz="2400" b="1" kern="0" dirty="0">
                <a:solidFill>
                  <a:srgbClr val="1A3A4A"/>
                </a:solidFill>
                <a:latin typeface="Calibri"/>
              </a:rPr>
              <a:t>The dredging concession controversy illustrates the tension between </a:t>
            </a:r>
            <a:r>
              <a:rPr lang="en-US" sz="2400" b="1" kern="0" dirty="0" smtClean="0">
                <a:solidFill>
                  <a:srgbClr val="1A3A4A"/>
                </a:solidFill>
                <a:latin typeface="Calibri"/>
              </a:rPr>
              <a:t>art</a:t>
            </a:r>
            <a:r>
              <a:rPr lang="en-US" sz="2400" b="1" kern="0" dirty="0">
                <a:solidFill>
                  <a:srgbClr val="1A3A4A"/>
                </a:solidFill>
                <a:latin typeface="Calibri"/>
              </a:rPr>
              <a:t>. 7 (equal opportunity) </a:t>
            </a:r>
            <a:r>
              <a:rPr lang="en-US" sz="2400" b="1" kern="0" dirty="0" smtClean="0">
                <a:solidFill>
                  <a:srgbClr val="1A3A4A"/>
                </a:solidFill>
                <a:latin typeface="Calibri"/>
              </a:rPr>
              <a:t>and bidding requirements</a:t>
            </a:r>
            <a:endParaRPr lang="en-US" sz="2400" b="1" kern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204" name="Num4"/>
          <p:cNvSpPr/>
          <p:nvPr/>
        </p:nvSpPr>
        <p:spPr>
          <a:xfrm>
            <a:off x="609600" y="5439600"/>
            <a:ext cx="685800" cy="940800"/>
          </a:xfrm>
          <a:prstGeom prst="rect">
            <a:avLst/>
          </a:prstGeom>
          <a:solidFill>
            <a:srgbClr val="028090"/>
          </a:solidFill>
          <a:ln>
            <a:noFill/>
          </a:ln>
        </p:spPr>
        <p:txBody>
          <a:bodyPr wrap="square" lIns="114300" tIns="114300" rIns="114300" bIns="114300" anchor="ctr"/>
          <a:lstStyle/>
          <a:p>
            <a:pPr algn="ctr"/>
            <a:r>
              <a:rPr lang="en-US" sz="3120" b="1" dirty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14" name="Txt4"/>
          <p:cNvSpPr/>
          <p:nvPr/>
        </p:nvSpPr>
        <p:spPr>
          <a:xfrm>
            <a:off x="1371600" y="5439600"/>
            <a:ext cx="10210800" cy="9408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wrap="square" lIns="228600" tIns="114300" rIns="228600" bIns="114300" anchor="ctr"/>
          <a:lstStyle/>
          <a:p>
            <a:pPr algn="l"/>
            <a:r>
              <a:rPr lang="en-US" sz="2400" b="1" kern="0" dirty="0">
                <a:solidFill>
                  <a:srgbClr val="1A3A4A"/>
                </a:solidFill>
                <a:latin typeface="Calibri"/>
              </a:rPr>
              <a:t>Paraguay’s dominance in registered fleet (</a:t>
            </a:r>
            <a:r>
              <a:rPr lang="en-US" sz="2400" b="1" kern="0" dirty="0" smtClean="0">
                <a:solidFill>
                  <a:srgbClr val="1A3A4A"/>
                </a:solidFill>
                <a:latin typeface="Calibri"/>
              </a:rPr>
              <a:t>tugs, tankers </a:t>
            </a:r>
            <a:r>
              <a:rPr lang="en-US" sz="2400" b="1" kern="0" dirty="0">
                <a:solidFill>
                  <a:srgbClr val="1A3A4A"/>
                </a:solidFill>
                <a:latin typeface="Calibri"/>
              </a:rPr>
              <a:t>and barges) makes it the key operational player — highlighting the </a:t>
            </a:r>
            <a:r>
              <a:rPr lang="en-US" sz="2400" b="1" kern="0" dirty="0" smtClean="0">
                <a:solidFill>
                  <a:srgbClr val="1A3A4A"/>
                </a:solidFill>
                <a:latin typeface="Calibri"/>
              </a:rPr>
              <a:t>need for common standards</a:t>
            </a:r>
            <a:endParaRPr lang="en-US" sz="2400" b="1" kern="0" dirty="0">
              <a:solidFill>
                <a:srgbClr val="1A3A4A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451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/>
              <a:t/>
            </a:r>
            <a:br>
              <a:rPr lang="pt-BR" sz="4400" dirty="0"/>
            </a:br>
            <a:r>
              <a:rPr lang="pt-BR" sz="4400" b="1" dirty="0" smtClean="0"/>
              <a:t>“</a:t>
            </a:r>
            <a:r>
              <a:rPr lang="pt-BR" sz="4400" b="1" i="1" dirty="0" err="1"/>
              <a:t>Ratification</a:t>
            </a:r>
            <a:r>
              <a:rPr lang="pt-BR" sz="4400" b="1" i="1" dirty="0"/>
              <a:t> </a:t>
            </a:r>
            <a:r>
              <a:rPr lang="pt-BR" sz="4400" b="1" i="1" dirty="0" err="1"/>
              <a:t>of</a:t>
            </a:r>
            <a:r>
              <a:rPr lang="pt-BR" sz="4400" b="1" i="1" dirty="0"/>
              <a:t> </a:t>
            </a:r>
            <a:r>
              <a:rPr lang="pt-BR" sz="4400" b="1" i="1" dirty="0" err="1"/>
              <a:t>International</a:t>
            </a:r>
            <a:r>
              <a:rPr lang="pt-BR" sz="4400" b="1" i="1" dirty="0"/>
              <a:t> </a:t>
            </a:r>
            <a:r>
              <a:rPr lang="pt-BR" sz="4400" b="1" i="1" dirty="0" err="1"/>
              <a:t>Conventions</a:t>
            </a:r>
            <a:r>
              <a:rPr lang="pt-BR" sz="4400" b="1" i="1" dirty="0"/>
              <a:t> </a:t>
            </a:r>
            <a:r>
              <a:rPr lang="pt-BR" sz="4400" b="1" i="1" dirty="0" err="1"/>
              <a:t>and</a:t>
            </a:r>
            <a:r>
              <a:rPr lang="pt-BR" sz="4400" b="1" i="1" dirty="0"/>
              <a:t> </a:t>
            </a:r>
            <a:r>
              <a:rPr lang="pt-BR" sz="4400" b="1" i="1" dirty="0" err="1"/>
              <a:t>Operation</a:t>
            </a:r>
            <a:r>
              <a:rPr lang="pt-BR" sz="4400" b="1" i="1" dirty="0"/>
              <a:t> </a:t>
            </a:r>
            <a:r>
              <a:rPr lang="pt-BR" sz="4400" b="1" i="1" dirty="0" err="1"/>
              <a:t>of</a:t>
            </a:r>
            <a:r>
              <a:rPr lang="pt-BR" sz="4400" b="1" i="1" dirty="0"/>
              <a:t> Regional </a:t>
            </a:r>
            <a:r>
              <a:rPr lang="pt-BR" sz="4400" b="1" i="1" dirty="0" err="1"/>
              <a:t>Navigation</a:t>
            </a:r>
            <a:r>
              <a:rPr lang="pt-BR" sz="4400" b="1" i="1" dirty="0"/>
              <a:t> </a:t>
            </a:r>
            <a:r>
              <a:rPr lang="pt-BR" sz="4400" b="1" i="1" dirty="0" err="1"/>
              <a:t>Agreements</a:t>
            </a:r>
            <a:r>
              <a:rPr lang="pt-BR" sz="4400" b="1" i="1" dirty="0"/>
              <a:t> </a:t>
            </a:r>
            <a:r>
              <a:rPr lang="pt-BR" sz="4400" b="1" i="1" dirty="0" err="1"/>
              <a:t>by</a:t>
            </a:r>
            <a:r>
              <a:rPr lang="pt-BR" sz="4400" b="1" i="1" dirty="0"/>
              <a:t> </a:t>
            </a:r>
            <a:r>
              <a:rPr lang="pt-BR" sz="4400" b="1" i="1" dirty="0" err="1"/>
              <a:t>Latin</a:t>
            </a:r>
            <a:r>
              <a:rPr lang="pt-BR" sz="4400" b="1" i="1" dirty="0"/>
              <a:t> American Countries</a:t>
            </a:r>
            <a:endParaRPr lang="es-A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es-ES" dirty="0" smtClean="0"/>
          </a:p>
          <a:p>
            <a:r>
              <a:rPr lang="es-ES" dirty="0" smtClean="0"/>
              <a:t>Dr. Diego Esteban Chami</a:t>
            </a:r>
          </a:p>
          <a:p>
            <a:r>
              <a:rPr lang="es-ES" dirty="0" err="1" smtClean="0"/>
              <a:t>President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Argentine</a:t>
            </a:r>
            <a:r>
              <a:rPr lang="es-ES" dirty="0" smtClean="0"/>
              <a:t> MLA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028" y="5021884"/>
            <a:ext cx="1143160" cy="127652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2439" y="0"/>
            <a:ext cx="1883400" cy="18818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1318" y="81751"/>
            <a:ext cx="1831800" cy="1817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35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Hdr"/>
          <p:cNvSpPr/>
          <p:nvPr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anchor="ctr"/>
          <a:lstStyle/>
          <a:p>
            <a:pPr marL="228600" algn="l"/>
            <a:endParaRPr/>
          </a:p>
        </p:txBody>
      </p:sp>
      <p:sp>
        <p:nvSpPr>
          <p:cNvPr id="101" name="Ttl"/>
          <p:cNvSpPr/>
          <p:nvPr/>
        </p:nvSpPr>
        <p:spPr>
          <a:xfrm>
            <a:off x="609600" y="280000"/>
            <a:ext cx="109728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r>
              <a:rPr lang="en-US" sz="3840" b="1" kern="0" dirty="0">
                <a:solidFill>
                  <a:srgbClr val="1A3A4A"/>
                </a:solidFill>
                <a:latin typeface="Calibri"/>
              </a:rPr>
              <a:t>The Hidrovía: </a:t>
            </a:r>
            <a:r>
              <a:rPr lang="en-US" sz="3840" b="1" kern="0" dirty="0" smtClean="0">
                <a:solidFill>
                  <a:srgbClr val="1A3A4A"/>
                </a:solidFill>
                <a:latin typeface="Calibri"/>
              </a:rPr>
              <a:t> Final question</a:t>
            </a:r>
            <a:endParaRPr lang="en-US" sz="3840" b="1" kern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102" name="Div"/>
          <p:cNvSpPr/>
          <p:nvPr/>
        </p:nvSpPr>
        <p:spPr>
          <a:xfrm>
            <a:off x="609600" y="950000"/>
            <a:ext cx="10972800" cy="19050"/>
          </a:xfrm>
          <a:prstGeom prst="rect">
            <a:avLst/>
          </a:prstGeom>
          <a:solidFill>
            <a:srgbClr val="02809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0" name="Q0"/>
          <p:cNvSpPr/>
          <p:nvPr/>
        </p:nvSpPr>
        <p:spPr>
          <a:xfrm>
            <a:off x="609600" y="1020000"/>
            <a:ext cx="3581400" cy="1676400"/>
          </a:xfrm>
          <a:prstGeom prst="rect">
            <a:avLst/>
          </a:prstGeom>
          <a:solidFill>
            <a:srgbClr val="D4EEF2"/>
          </a:solidFill>
          <a:ln w="12700">
            <a:solidFill>
              <a:srgbClr val="028090"/>
            </a:solidFill>
          </a:ln>
        </p:spPr>
        <p:txBody>
          <a:bodyPr wrap="square" lIns="228600" tIns="228600" rIns="228600" bIns="228600" anchor="ctr"/>
          <a:lstStyle/>
          <a:p>
            <a:r>
              <a:rPr lang="en-US" sz="4400" b="1" dirty="0">
                <a:solidFill>
                  <a:srgbClr val="028090"/>
                </a:solidFill>
                <a:latin typeface="Calibri"/>
              </a:rPr>
              <a:t>1</a:t>
            </a:r>
          </a:p>
          <a:p>
            <a:r>
              <a:rPr lang="en-US" sz="2100" b="0" dirty="0">
                <a:solidFill>
                  <a:srgbClr val="1A3A4A"/>
                </a:solidFill>
                <a:latin typeface="Calibri"/>
              </a:rPr>
              <a:t>Is </a:t>
            </a:r>
            <a:r>
              <a:rPr lang="en-US" sz="2100" dirty="0" smtClean="0">
                <a:solidFill>
                  <a:srgbClr val="1A3A4A"/>
                </a:solidFill>
                <a:latin typeface="Calibri"/>
              </a:rPr>
              <a:t>the </a:t>
            </a:r>
            <a:r>
              <a:rPr lang="en-US" sz="2100" dirty="0" err="1" smtClean="0">
                <a:solidFill>
                  <a:srgbClr val="1A3A4A"/>
                </a:solidFill>
                <a:latin typeface="Calibri"/>
              </a:rPr>
              <a:t>Hidrovía</a:t>
            </a:r>
            <a:r>
              <a:rPr lang="en-US" sz="2100" b="0" dirty="0" smtClean="0">
                <a:solidFill>
                  <a:srgbClr val="1A3A4A"/>
                </a:solidFill>
                <a:latin typeface="Calibri"/>
              </a:rPr>
              <a:t> </a:t>
            </a:r>
            <a:r>
              <a:rPr lang="en-US" sz="2100" b="0" dirty="0">
                <a:solidFill>
                  <a:srgbClr val="1A3A4A"/>
                </a:solidFill>
                <a:latin typeface="Calibri"/>
              </a:rPr>
              <a:t>a river?</a:t>
            </a:r>
          </a:p>
        </p:txBody>
      </p:sp>
      <p:sp>
        <p:nvSpPr>
          <p:cNvPr id="201" name="Q1"/>
          <p:cNvSpPr/>
          <p:nvPr/>
        </p:nvSpPr>
        <p:spPr>
          <a:xfrm>
            <a:off x="4305300" y="1020000"/>
            <a:ext cx="3581400" cy="1676400"/>
          </a:xfrm>
          <a:prstGeom prst="rect">
            <a:avLst/>
          </a:prstGeom>
          <a:solidFill>
            <a:srgbClr val="D4EEF2"/>
          </a:solidFill>
          <a:ln w="12700">
            <a:solidFill>
              <a:srgbClr val="028090"/>
            </a:solidFill>
          </a:ln>
        </p:spPr>
        <p:txBody>
          <a:bodyPr wrap="square" lIns="228600" tIns="228600" rIns="228600" bIns="228600" anchor="ctr"/>
          <a:lstStyle/>
          <a:p>
            <a:r>
              <a:rPr lang="en-US" sz="4400" b="1" dirty="0">
                <a:solidFill>
                  <a:srgbClr val="028090"/>
                </a:solidFill>
                <a:latin typeface="Calibri"/>
              </a:rPr>
              <a:t>2</a:t>
            </a:r>
          </a:p>
          <a:p>
            <a:r>
              <a:rPr lang="en-US" sz="2100" b="0" dirty="0">
                <a:solidFill>
                  <a:srgbClr val="1A3A4A"/>
                </a:solidFill>
                <a:latin typeface="Calibri"/>
              </a:rPr>
              <a:t>Is </a:t>
            </a:r>
            <a:r>
              <a:rPr lang="en-US" sz="2100" dirty="0" smtClean="0">
                <a:solidFill>
                  <a:srgbClr val="1A3A4A"/>
                </a:solidFill>
                <a:latin typeface="Calibri"/>
              </a:rPr>
              <a:t>the </a:t>
            </a:r>
            <a:r>
              <a:rPr lang="en-US" sz="2100" dirty="0" err="1" smtClean="0">
                <a:solidFill>
                  <a:srgbClr val="1A3A4A"/>
                </a:solidFill>
                <a:latin typeface="Calibri"/>
              </a:rPr>
              <a:t>Hidrovía</a:t>
            </a:r>
            <a:r>
              <a:rPr lang="en-US" sz="2100" b="0" dirty="0" smtClean="0">
                <a:solidFill>
                  <a:srgbClr val="1A3A4A"/>
                </a:solidFill>
                <a:latin typeface="Calibri"/>
              </a:rPr>
              <a:t> </a:t>
            </a:r>
            <a:r>
              <a:rPr lang="en-US" sz="2100" b="0" dirty="0">
                <a:solidFill>
                  <a:srgbClr val="1A3A4A"/>
                </a:solidFill>
                <a:latin typeface="Calibri"/>
              </a:rPr>
              <a:t>a waterway?</a:t>
            </a:r>
          </a:p>
        </p:txBody>
      </p:sp>
      <p:sp>
        <p:nvSpPr>
          <p:cNvPr id="202" name="Q2"/>
          <p:cNvSpPr/>
          <p:nvPr/>
        </p:nvSpPr>
        <p:spPr>
          <a:xfrm>
            <a:off x="8001000" y="1020000"/>
            <a:ext cx="3581400" cy="1676400"/>
          </a:xfrm>
          <a:prstGeom prst="rect">
            <a:avLst/>
          </a:prstGeom>
          <a:solidFill>
            <a:srgbClr val="D4EEF2"/>
          </a:solidFill>
          <a:ln w="12700">
            <a:solidFill>
              <a:srgbClr val="028090"/>
            </a:solidFill>
          </a:ln>
        </p:spPr>
        <p:txBody>
          <a:bodyPr wrap="square" lIns="228600" tIns="228600" rIns="228600" bIns="228600" anchor="ctr"/>
          <a:lstStyle/>
          <a:p>
            <a:r>
              <a:rPr lang="en-US" sz="4400" b="1" dirty="0">
                <a:solidFill>
                  <a:srgbClr val="028090"/>
                </a:solidFill>
                <a:latin typeface="Calibri"/>
              </a:rPr>
              <a:t>3</a:t>
            </a:r>
          </a:p>
          <a:p>
            <a:r>
              <a:rPr lang="en-US" sz="2100" b="0" dirty="0">
                <a:solidFill>
                  <a:srgbClr val="1A3A4A"/>
                </a:solidFill>
                <a:latin typeface="Calibri"/>
              </a:rPr>
              <a:t>Is it </a:t>
            </a:r>
            <a:r>
              <a:rPr lang="en-US" sz="2100" dirty="0" smtClean="0">
                <a:solidFill>
                  <a:srgbClr val="1A3A4A"/>
                </a:solidFill>
                <a:latin typeface="Calibri"/>
              </a:rPr>
              <a:t>important</a:t>
            </a:r>
            <a:r>
              <a:rPr lang="en-US" sz="2100" b="0" dirty="0" smtClean="0">
                <a:solidFill>
                  <a:srgbClr val="1A3A4A"/>
                </a:solidFill>
                <a:latin typeface="Calibri"/>
              </a:rPr>
              <a:t>?</a:t>
            </a:r>
            <a:endParaRPr lang="en-US" sz="2100" b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203" name="Q3"/>
          <p:cNvSpPr/>
          <p:nvPr/>
        </p:nvSpPr>
        <p:spPr>
          <a:xfrm>
            <a:off x="609600" y="2810700"/>
            <a:ext cx="3581400" cy="1676400"/>
          </a:xfrm>
          <a:prstGeom prst="rect">
            <a:avLst/>
          </a:prstGeom>
          <a:solidFill>
            <a:srgbClr val="D4EEF2"/>
          </a:solidFill>
          <a:ln w="12700">
            <a:solidFill>
              <a:srgbClr val="028090"/>
            </a:solidFill>
          </a:ln>
        </p:spPr>
        <p:txBody>
          <a:bodyPr wrap="square" lIns="228600" tIns="228600" rIns="228600" bIns="228600" anchor="ctr"/>
          <a:lstStyle/>
          <a:p>
            <a:r>
              <a:rPr lang="en-US" sz="4400" b="1" dirty="0" smtClean="0">
                <a:solidFill>
                  <a:srgbClr val="028090"/>
                </a:solidFill>
                <a:latin typeface="Calibri"/>
              </a:rPr>
              <a:t>4 </a:t>
            </a:r>
          </a:p>
          <a:p>
            <a:r>
              <a:rPr lang="en-US" sz="2100" b="0" dirty="0" smtClean="0">
                <a:solidFill>
                  <a:srgbClr val="1A3A4A"/>
                </a:solidFill>
                <a:latin typeface="Calibri"/>
              </a:rPr>
              <a:t>Is it a treaty?</a:t>
            </a:r>
            <a:endParaRPr lang="en-US" sz="2100" b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204" name="Q4"/>
          <p:cNvSpPr/>
          <p:nvPr/>
        </p:nvSpPr>
        <p:spPr>
          <a:xfrm>
            <a:off x="4305300" y="2810700"/>
            <a:ext cx="3581400" cy="1676400"/>
          </a:xfrm>
          <a:prstGeom prst="rect">
            <a:avLst/>
          </a:prstGeom>
          <a:solidFill>
            <a:srgbClr val="D4EEF2"/>
          </a:solidFill>
          <a:ln w="12700">
            <a:solidFill>
              <a:srgbClr val="028090"/>
            </a:solidFill>
          </a:ln>
        </p:spPr>
        <p:txBody>
          <a:bodyPr wrap="square" lIns="228600" tIns="228600" rIns="228600" bIns="228600" anchor="ctr"/>
          <a:lstStyle/>
          <a:p>
            <a:r>
              <a:rPr lang="en-US" sz="4400" b="1" dirty="0">
                <a:solidFill>
                  <a:srgbClr val="028090"/>
                </a:solidFill>
                <a:latin typeface="Calibri"/>
              </a:rPr>
              <a:t>5</a:t>
            </a:r>
          </a:p>
          <a:p>
            <a:r>
              <a:rPr lang="en-US" sz="2100" b="0" dirty="0">
                <a:solidFill>
                  <a:srgbClr val="1A3A4A"/>
                </a:solidFill>
                <a:latin typeface="Calibri"/>
              </a:rPr>
              <a:t>Which </a:t>
            </a:r>
            <a:r>
              <a:rPr lang="en-US" sz="2100" b="0" dirty="0" smtClean="0">
                <a:solidFill>
                  <a:srgbClr val="1A3A4A"/>
                </a:solidFill>
                <a:latin typeface="Calibri"/>
              </a:rPr>
              <a:t>countries are members of the </a:t>
            </a:r>
            <a:r>
              <a:rPr lang="en-US" sz="2100" dirty="0" smtClean="0">
                <a:solidFill>
                  <a:srgbClr val="1A3A4A"/>
                </a:solidFill>
                <a:latin typeface="Calibri"/>
              </a:rPr>
              <a:t>treaty of the </a:t>
            </a:r>
            <a:r>
              <a:rPr lang="en-US" sz="2100" b="0" dirty="0" err="1" smtClean="0">
                <a:solidFill>
                  <a:srgbClr val="1A3A4A"/>
                </a:solidFill>
                <a:latin typeface="Calibri"/>
              </a:rPr>
              <a:t>Hidrovía</a:t>
            </a:r>
            <a:r>
              <a:rPr lang="en-US" sz="2100" b="0" dirty="0" smtClean="0">
                <a:solidFill>
                  <a:srgbClr val="1A3A4A"/>
                </a:solidFill>
                <a:latin typeface="Calibri"/>
              </a:rPr>
              <a:t>?</a:t>
            </a:r>
            <a:endParaRPr lang="en-US" sz="2100" b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205" name="Q5"/>
          <p:cNvSpPr/>
          <p:nvPr/>
        </p:nvSpPr>
        <p:spPr>
          <a:xfrm>
            <a:off x="8001000" y="2810700"/>
            <a:ext cx="3581400" cy="1676400"/>
          </a:xfrm>
          <a:prstGeom prst="rect">
            <a:avLst/>
          </a:prstGeom>
          <a:solidFill>
            <a:srgbClr val="D4EEF2"/>
          </a:solidFill>
          <a:ln w="12700">
            <a:solidFill>
              <a:srgbClr val="028090"/>
            </a:solidFill>
          </a:ln>
        </p:spPr>
        <p:txBody>
          <a:bodyPr wrap="square" lIns="228600" tIns="228600" rIns="228600" bIns="228600" anchor="ctr"/>
          <a:lstStyle/>
          <a:p>
            <a:r>
              <a:rPr lang="en-US" sz="4400" b="1" dirty="0">
                <a:solidFill>
                  <a:srgbClr val="028090"/>
                </a:solidFill>
                <a:latin typeface="Calibri"/>
              </a:rPr>
              <a:t>6</a:t>
            </a:r>
          </a:p>
          <a:p>
            <a:r>
              <a:rPr lang="en-US" sz="2100" dirty="0" smtClean="0">
                <a:solidFill>
                  <a:srgbClr val="1A3A4A"/>
                </a:solidFill>
                <a:latin typeface="Calibri"/>
              </a:rPr>
              <a:t>How is the treaty structured?</a:t>
            </a:r>
            <a:endParaRPr lang="en-US" sz="2100" b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206" name="Q6"/>
          <p:cNvSpPr/>
          <p:nvPr/>
        </p:nvSpPr>
        <p:spPr>
          <a:xfrm>
            <a:off x="4300329" y="4607608"/>
            <a:ext cx="3700670" cy="2021791"/>
          </a:xfrm>
          <a:prstGeom prst="rect">
            <a:avLst/>
          </a:prstGeom>
          <a:solidFill>
            <a:srgbClr val="D4EEF2"/>
          </a:solidFill>
          <a:ln w="12700">
            <a:solidFill>
              <a:srgbClr val="028090"/>
            </a:solidFill>
          </a:ln>
        </p:spPr>
        <p:txBody>
          <a:bodyPr wrap="square" lIns="228600" tIns="228600" rIns="228600" bIns="228600" anchor="ctr"/>
          <a:lstStyle/>
          <a:p>
            <a:r>
              <a:rPr lang="en-US" sz="4400" b="1" dirty="0">
                <a:solidFill>
                  <a:srgbClr val="028090"/>
                </a:solidFill>
                <a:latin typeface="Calibri"/>
              </a:rPr>
              <a:t>8</a:t>
            </a:r>
          </a:p>
          <a:p>
            <a:r>
              <a:rPr lang="en-US" sz="2100" dirty="0" smtClean="0">
                <a:solidFill>
                  <a:srgbClr val="1A3A4A"/>
                </a:solidFill>
                <a:latin typeface="Calibri"/>
              </a:rPr>
              <a:t>Is it a legal system? </a:t>
            </a:r>
            <a:endParaRPr lang="en-US" sz="2100" b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12" name="Q6"/>
          <p:cNvSpPr/>
          <p:nvPr/>
        </p:nvSpPr>
        <p:spPr>
          <a:xfrm>
            <a:off x="609600" y="4601399"/>
            <a:ext cx="3581400" cy="2027999"/>
          </a:xfrm>
          <a:prstGeom prst="rect">
            <a:avLst/>
          </a:prstGeom>
          <a:solidFill>
            <a:srgbClr val="D4EEF2"/>
          </a:solidFill>
          <a:ln w="12700">
            <a:solidFill>
              <a:srgbClr val="028090"/>
            </a:solidFill>
          </a:ln>
        </p:spPr>
        <p:txBody>
          <a:bodyPr wrap="square" lIns="228600" tIns="228600" rIns="228600" bIns="228600" anchor="ctr"/>
          <a:lstStyle/>
          <a:p>
            <a:r>
              <a:rPr lang="en-US" sz="4400" b="1" dirty="0" smtClean="0">
                <a:solidFill>
                  <a:srgbClr val="028090"/>
                </a:solidFill>
                <a:latin typeface="Calibri"/>
              </a:rPr>
              <a:t>7</a:t>
            </a:r>
            <a:endParaRPr lang="en-US" sz="4400" b="1" dirty="0">
              <a:solidFill>
                <a:srgbClr val="028090"/>
              </a:solidFill>
              <a:latin typeface="Calibri"/>
            </a:endParaRPr>
          </a:p>
          <a:p>
            <a:r>
              <a:rPr lang="en-US" sz="2100" b="0" dirty="0">
                <a:solidFill>
                  <a:srgbClr val="1A3A4A"/>
                </a:solidFill>
                <a:latin typeface="Calibri"/>
              </a:rPr>
              <a:t>Is </a:t>
            </a:r>
            <a:r>
              <a:rPr lang="en-US" sz="2100" dirty="0" smtClean="0">
                <a:solidFill>
                  <a:srgbClr val="1A3A4A"/>
                </a:solidFill>
                <a:latin typeface="Calibri"/>
              </a:rPr>
              <a:t>it a corporation? </a:t>
            </a:r>
            <a:endParaRPr lang="en-US" sz="2100" b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16" name="Q6"/>
          <p:cNvSpPr/>
          <p:nvPr/>
        </p:nvSpPr>
        <p:spPr>
          <a:xfrm>
            <a:off x="8000999" y="4601400"/>
            <a:ext cx="3697357" cy="2028000"/>
          </a:xfrm>
          <a:prstGeom prst="rect">
            <a:avLst/>
          </a:prstGeom>
          <a:solidFill>
            <a:srgbClr val="D4EEF2"/>
          </a:solidFill>
          <a:ln w="12700">
            <a:solidFill>
              <a:srgbClr val="028090"/>
            </a:solidFill>
          </a:ln>
        </p:spPr>
        <p:txBody>
          <a:bodyPr wrap="square" lIns="228600" tIns="228600" rIns="228600" bIns="228600" anchor="ctr"/>
          <a:lstStyle/>
          <a:p>
            <a:r>
              <a:rPr lang="en-US" sz="4400" b="1" dirty="0">
                <a:solidFill>
                  <a:srgbClr val="028090"/>
                </a:solidFill>
                <a:latin typeface="Calibri"/>
              </a:rPr>
              <a:t>9</a:t>
            </a:r>
          </a:p>
          <a:p>
            <a:r>
              <a:rPr lang="en-US" sz="2000" b="1" dirty="0">
                <a:solidFill>
                  <a:srgbClr val="1A3A4A"/>
                </a:solidFill>
              </a:rPr>
              <a:t>Are </a:t>
            </a:r>
            <a:r>
              <a:rPr lang="en-US" sz="2000" b="1" dirty="0" smtClean="0">
                <a:solidFill>
                  <a:srgbClr val="1A3A4A"/>
                </a:solidFill>
              </a:rPr>
              <a:t>there problems </a:t>
            </a:r>
            <a:r>
              <a:rPr lang="en-US" sz="2000" b="1" dirty="0">
                <a:solidFill>
                  <a:srgbClr val="1A3A4A"/>
                </a:solidFill>
              </a:rPr>
              <a:t>with the waterway and also with the </a:t>
            </a:r>
            <a:r>
              <a:rPr lang="en-US" sz="2000" b="1" dirty="0" smtClean="0">
                <a:solidFill>
                  <a:srgbClr val="1A3A4A"/>
                </a:solidFill>
              </a:rPr>
              <a:t>bidding process</a:t>
            </a:r>
            <a:r>
              <a:rPr lang="en-US" sz="2000" b="1" dirty="0" smtClean="0">
                <a:solidFill>
                  <a:srgbClr val="1A3A4A"/>
                </a:solidFill>
                <a:latin typeface="Calibri"/>
              </a:rPr>
              <a:t>?</a:t>
            </a:r>
            <a:endParaRPr lang="en-US" sz="2000" b="1" dirty="0">
              <a:solidFill>
                <a:srgbClr val="1A3A4A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583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HeaderBar"/>
          <p:cNvSpPr/>
          <p:nvPr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Title"/>
          <p:cNvSpPr/>
          <p:nvPr/>
        </p:nvSpPr>
        <p:spPr>
          <a:xfrm>
            <a:off x="609600" y="280000"/>
            <a:ext cx="109728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lvl="0"/>
            <a:endParaRPr kumimoji="0" lang="en-US" sz="3840" b="1" i="0" u="none" strike="noStrike" kern="0" cap="none" spc="0" normalizeH="0" baseline="0" noProof="0" dirty="0" smtClean="0">
              <a:ln>
                <a:noFill/>
              </a:ln>
              <a:solidFill>
                <a:srgbClr val="1A3A4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0"/>
            <a:r>
              <a:rPr kumimoji="0" lang="en-US" sz="3840" b="1" i="0" u="none" strike="noStrike" kern="0" cap="none" spc="0" normalizeH="0" baseline="0" noProof="0" dirty="0" smtClean="0">
                <a:ln>
                  <a:noFill/>
                </a:ln>
                <a:solidFill>
                  <a:srgbClr val="1A3A4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9. </a:t>
            </a:r>
            <a:r>
              <a:rPr lang="en-US" sz="3600" b="1" dirty="0" smtClean="0">
                <a:solidFill>
                  <a:srgbClr val="1A3A4A"/>
                </a:solidFill>
              </a:rPr>
              <a:t>Are </a:t>
            </a:r>
            <a:r>
              <a:rPr lang="en-US" sz="3600" b="1" dirty="0">
                <a:solidFill>
                  <a:srgbClr val="1A3A4A"/>
                </a:solidFill>
              </a:rPr>
              <a:t>there problems </a:t>
            </a:r>
            <a:r>
              <a:rPr lang="en-US" sz="3600" b="1" dirty="0" smtClean="0">
                <a:solidFill>
                  <a:srgbClr val="1A3A4A"/>
                </a:solidFill>
              </a:rPr>
              <a:t>with </a:t>
            </a:r>
            <a:r>
              <a:rPr lang="en-US" sz="3600" b="1" dirty="0">
                <a:solidFill>
                  <a:srgbClr val="1A3A4A"/>
                </a:solidFill>
              </a:rPr>
              <a:t>the </a:t>
            </a:r>
            <a:r>
              <a:rPr lang="en-US" sz="3600" b="1" dirty="0" smtClean="0">
                <a:solidFill>
                  <a:srgbClr val="1A3A4A"/>
                </a:solidFill>
              </a:rPr>
              <a:t>waterway ?</a:t>
            </a:r>
            <a:r>
              <a:rPr lang="en-US" sz="3600" b="1" dirty="0">
                <a:solidFill>
                  <a:srgbClr val="1A3A4A"/>
                </a:solidFill>
              </a:rPr>
              <a:t/>
            </a:r>
            <a:br>
              <a:rPr lang="en-US" sz="3600" b="1" dirty="0">
                <a:solidFill>
                  <a:srgbClr val="1A3A4A"/>
                </a:solidFill>
              </a:rPr>
            </a:br>
            <a:endParaRPr kumimoji="0" lang="en-US" sz="3840" b="1" i="0" u="none" strike="noStrike" kern="0" cap="none" spc="0" normalizeH="0" baseline="0" noProof="0" dirty="0">
              <a:ln>
                <a:noFill/>
              </a:ln>
              <a:solidFill>
                <a:srgbClr val="1A3A4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Divider"/>
          <p:cNvSpPr/>
          <p:nvPr/>
        </p:nvSpPr>
        <p:spPr>
          <a:xfrm>
            <a:off x="609600" y="950000"/>
            <a:ext cx="10972800" cy="19050"/>
          </a:xfrm>
          <a:prstGeom prst="rect">
            <a:avLst/>
          </a:prstGeom>
          <a:solidFill>
            <a:srgbClr val="028090"/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TextBox"/>
          <p:cNvSpPr/>
          <p:nvPr/>
        </p:nvSpPr>
        <p:spPr>
          <a:xfrm>
            <a:off x="609600" y="1143000"/>
            <a:ext cx="10972800" cy="5486400"/>
          </a:xfrm>
          <a:prstGeom prst="rect">
            <a:avLst/>
          </a:prstGeom>
          <a:noFill/>
          <a:ln>
            <a:noFill/>
          </a:ln>
        </p:spPr>
        <p:txBody>
          <a:bodyPr wrap="square" lIns="228600" tIns="182880" rIns="228600" bIns="18288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1A3A4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502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HeaderBar"/>
          <p:cNvSpPr/>
          <p:nvPr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anchor="ctr"/>
          <a:lstStyle/>
          <a:p>
            <a:pPr algn="l"/>
            <a:endParaRPr/>
          </a:p>
        </p:txBody>
      </p:sp>
      <p:sp>
        <p:nvSpPr>
          <p:cNvPr id="101" name="Title"/>
          <p:cNvSpPr/>
          <p:nvPr/>
        </p:nvSpPr>
        <p:spPr>
          <a:xfrm>
            <a:off x="609600" y="280000"/>
            <a:ext cx="109728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r>
              <a:rPr lang="en-US" sz="3600" b="1" kern="0" dirty="0" smtClean="0">
                <a:solidFill>
                  <a:srgbClr val="1A3A4A"/>
                </a:solidFill>
                <a:latin typeface="Calibri"/>
              </a:rPr>
              <a:t>9. Level Playing Field — Art. 7</a:t>
            </a:r>
            <a:endParaRPr lang="en-US" sz="3600" b="1" kern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102" name="Divider"/>
          <p:cNvSpPr/>
          <p:nvPr/>
        </p:nvSpPr>
        <p:spPr>
          <a:xfrm>
            <a:off x="609600" y="950000"/>
            <a:ext cx="10972800" cy="19050"/>
          </a:xfrm>
          <a:prstGeom prst="rect">
            <a:avLst/>
          </a:prstGeom>
          <a:solidFill>
            <a:srgbClr val="02809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10" name="TextBox"/>
          <p:cNvSpPr/>
          <p:nvPr/>
        </p:nvSpPr>
        <p:spPr>
          <a:xfrm>
            <a:off x="609600" y="1143000"/>
            <a:ext cx="10972800" cy="5486400"/>
          </a:xfrm>
          <a:prstGeom prst="rect">
            <a:avLst/>
          </a:prstGeom>
          <a:noFill/>
          <a:ln>
            <a:noFill/>
          </a:ln>
        </p:spPr>
        <p:txBody>
          <a:bodyPr wrap="square" lIns="228600" tIns="182880" rIns="228600" bIns="182880" anchor="t"/>
          <a:lstStyle/>
          <a:p>
            <a:pPr algn="l">
              <a:spcBef>
                <a:spcPts val="600"/>
              </a:spcBef>
            </a:pPr>
            <a:endParaRPr lang="en-US" sz="2400" b="1" kern="0" dirty="0" smtClean="0">
              <a:solidFill>
                <a:srgbClr val="1A3A4A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527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HeaderBar"/>
          <p:cNvSpPr/>
          <p:nvPr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D4EEF2"/>
          </a:solidFill>
          <a:ln>
            <a:noFill/>
          </a:ln>
        </p:spPr>
        <p:txBody>
          <a:bodyPr anchor="ctr"/>
          <a:lstStyle/>
          <a:p>
            <a:pPr algn="l"/>
            <a:endParaRPr/>
          </a:p>
        </p:txBody>
      </p:sp>
      <p:sp>
        <p:nvSpPr>
          <p:cNvPr id="101" name="Title"/>
          <p:cNvSpPr/>
          <p:nvPr/>
        </p:nvSpPr>
        <p:spPr>
          <a:xfrm>
            <a:off x="609600" y="280000"/>
            <a:ext cx="109728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r>
              <a:rPr lang="en-US" sz="3600" b="1" kern="0" dirty="0">
                <a:solidFill>
                  <a:srgbClr val="1A3A4A"/>
                </a:solidFill>
                <a:latin typeface="Calibri"/>
              </a:rPr>
              <a:t>9</a:t>
            </a:r>
            <a:r>
              <a:rPr lang="en-US" sz="3600" b="1" kern="0" dirty="0" smtClean="0">
                <a:solidFill>
                  <a:srgbClr val="1A3A4A"/>
                </a:solidFill>
                <a:latin typeface="Calibri"/>
              </a:rPr>
              <a:t>. Level Playing Field — Art. 7</a:t>
            </a:r>
            <a:endParaRPr lang="en-US" sz="3600" b="1" kern="0" dirty="0">
              <a:solidFill>
                <a:srgbClr val="1A3A4A"/>
              </a:solidFill>
              <a:latin typeface="Calibri"/>
            </a:endParaRPr>
          </a:p>
        </p:txBody>
      </p:sp>
      <p:sp>
        <p:nvSpPr>
          <p:cNvPr id="102" name="Divider"/>
          <p:cNvSpPr/>
          <p:nvPr/>
        </p:nvSpPr>
        <p:spPr>
          <a:xfrm>
            <a:off x="609600" y="950000"/>
            <a:ext cx="10972800" cy="19050"/>
          </a:xfrm>
          <a:prstGeom prst="rect">
            <a:avLst/>
          </a:prstGeom>
          <a:solidFill>
            <a:srgbClr val="02809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10" name="TextBox"/>
          <p:cNvSpPr/>
          <p:nvPr/>
        </p:nvSpPr>
        <p:spPr>
          <a:xfrm>
            <a:off x="609600" y="1133061"/>
            <a:ext cx="10972800" cy="5486400"/>
          </a:xfrm>
          <a:prstGeom prst="rect">
            <a:avLst/>
          </a:prstGeom>
          <a:noFill/>
          <a:ln>
            <a:noFill/>
          </a:ln>
        </p:spPr>
        <p:txBody>
          <a:bodyPr wrap="square" lIns="228600" tIns="182880" rIns="228600" bIns="182880" anchor="t"/>
          <a:lstStyle/>
          <a:p>
            <a:pPr algn="l"/>
            <a:endParaRPr lang="en-US" sz="2400" i="1" kern="0" dirty="0"/>
          </a:p>
          <a:p>
            <a:pPr algn="l"/>
            <a:endParaRPr lang="en-US" sz="2400" i="1" kern="0" dirty="0" smtClean="0"/>
          </a:p>
          <a:p>
            <a:pPr algn="l"/>
            <a:r>
              <a:rPr lang="en-US" sz="2400" b="1" i="1" kern="0" dirty="0" smtClean="0"/>
              <a:t>“Countries party to the treaty should </a:t>
            </a:r>
          </a:p>
          <a:p>
            <a:pPr algn="l"/>
            <a:endParaRPr lang="en-US" sz="2400" b="1" i="1" kern="0" dirty="0"/>
          </a:p>
          <a:p>
            <a:pPr algn="l"/>
            <a:r>
              <a:rPr lang="en-US" sz="2400" b="1" i="1" kern="0" dirty="0" smtClean="0"/>
              <a:t>create a level playing field,</a:t>
            </a:r>
            <a:r>
              <a:rPr lang="en-US" sz="2400" i="1" kern="0" dirty="0" smtClean="0"/>
              <a:t> …..promote free market, cost reduction, and increased competitiveness.”</a:t>
            </a:r>
            <a:endParaRPr lang="en-US" sz="2400" kern="0" dirty="0" smtClean="0"/>
          </a:p>
          <a:p>
            <a:pPr algn="l">
              <a:spcBef>
                <a:spcPts val="200"/>
              </a:spcBef>
            </a:pPr>
            <a:endParaRPr lang="en-US" sz="2400" kern="0" dirty="0"/>
          </a:p>
          <a:p>
            <a:pPr algn="l">
              <a:spcBef>
                <a:spcPts val="200"/>
              </a:spcBef>
            </a:pPr>
            <a:r>
              <a:rPr lang="en-US" sz="2400" kern="0" dirty="0" smtClean="0"/>
              <a:t>Real situation: </a:t>
            </a:r>
          </a:p>
          <a:p>
            <a:pPr algn="l">
              <a:spcBef>
                <a:spcPts val="200"/>
              </a:spcBef>
            </a:pPr>
            <a:endParaRPr lang="en-US" sz="2400" kern="0" dirty="0"/>
          </a:p>
          <a:p>
            <a:pPr algn="l">
              <a:spcBef>
                <a:spcPts val="200"/>
              </a:spcBef>
            </a:pPr>
            <a:r>
              <a:rPr lang="en-US" sz="2400" kern="0" dirty="0" smtClean="0"/>
              <a:t>most vessels of the </a:t>
            </a:r>
            <a:r>
              <a:rPr lang="en-US" sz="2400" kern="0" dirty="0" err="1" smtClean="0"/>
              <a:t>Hidrovía</a:t>
            </a:r>
            <a:r>
              <a:rPr lang="en-US" sz="2400" kern="0" dirty="0" smtClean="0"/>
              <a:t> are registered in Paraguay</a:t>
            </a:r>
          </a:p>
          <a:p>
            <a:pPr algn="l">
              <a:spcBef>
                <a:spcPts val="200"/>
              </a:spcBef>
            </a:pPr>
            <a:r>
              <a:rPr lang="en-US" sz="2400" kern="0" dirty="0" smtClean="0"/>
              <a:t>(lower labor, tax and social costs)</a:t>
            </a:r>
          </a:p>
          <a:p>
            <a:pPr algn="l">
              <a:spcBef>
                <a:spcPts val="200"/>
              </a:spcBef>
            </a:pPr>
            <a:endParaRPr 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1655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 bwMode="auto">
          <a:xfrm>
            <a:off x="1774826" y="1268414"/>
            <a:ext cx="8569325" cy="5400675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>
              <a:defRPr/>
            </a:pPr>
            <a:endParaRPr lang="es-AR">
              <a:latin typeface="Arial" charset="0"/>
              <a:cs typeface="Arial" charset="0"/>
            </a:endParaRPr>
          </a:p>
        </p:txBody>
      </p:sp>
      <p:sp>
        <p:nvSpPr>
          <p:cNvPr id="13315" name="AutoShape 18" descr="data:image/jpg;base64,/9j/4AAQSkZJRgABAQAAAQABAAD/2wCEAAkGBhQSERQUExQWFBUWGBcYGRcYFR0cGBocHRoXGBccHBwaHiYeGhwjHRcZIC8gIycpLCwsHB4xNTAqNSYrLCkBCQoKDgwOGg8PGCkcHBwpKSksKSwpKSkpKSkpKSkpNSwpKSkpKSkpKTMpKSkpLDYsLCkpLCkpKSkpLCksLCkpKf/AABEIAH4AwAMBIgACEQEDEQH/xAAcAAACAgMBAQAAAAAAAAAAAAAEBQMGAQIHAAj/xABEEAABAwIDBQUFBgQEBAcAAAABAgMRACEEEjEFBhNBUSJhcYGRBzKhscEUI0JS0eEWM2LwQ3LC8RUXorIkRFOCg5KT/8QAGQEAAwEBAQAAAAAAAAAAAAAAAAECAwQF/8QAIxEAAgICAgMAAgMAAAAAAAAAAAECERIhEzEDQVEicQRCYf/aAAwDAQACEQMRAD8AdYHEpeabdT7riUqHmJjyJI8qn4dVT2Y4o8B3DLsvDOKSfAk/JQWPMVdMlepHyWrOSUcWDcOvcOicleyVWZINw69w6Iy17LRmAMW6xwqJKKxkozCgfhV7hURkrIRRmPEG4de4dEWnUetZyUZioG4de4dE5KxlpOY8Qfh17hUSUVjLSzDEgDdZ4dTZK9kozDEh4de4VThNYpcg1Eh4VZDdTRXop5jxIuHWMlSqga28aiXjG06rQI6rH61PIGJQHNuMYfbHHQ4CziEFLhTcBQsTHilB86tx32wg1d/6FfpXON4MBmZJSACghWkGOcdbXovZzwdaQsRcCfHQ/EVyJtG7jZdzv5hermsfylXrT+P8P+V09/D/AHqqCsgVVv6Tii0nftm8NvW6oA+tCn2iN9qGV207Sb+PSkHDoLFtNC6yEn/MAT6ik2/o1FFnV7RkxZgn/wB4jwJCdaFd9pC+TKAP6lK16TFV0tpUguBvK0m8h0mY6p1ie6psFtVpoDLhkYhX9DizfvStM+lZKbKwQ4/5juTPDbjxVp3maz/zKWdG2/VV/C9RowilHiqQyLe4kiAnqqERy5k0s/4swFuAobke5CQQq1zppItFJ+SX0eCGqfaG5E8JskkiwUBaO/W5rK/aK7FmkTGsqIHTunuqHDYTjNpWpkINx2QFEyExIIgc9Kzj9mEZFKSEIFrDMPEmwB7opckvpXGjB3+xBBypRaPdROvma1Rv1iYF0zyGRNCo7bxR2EJDalSlAPupBUB15mb0Uxs5spadlsIWnMM6shIBPWY901D8r+hxGg37xPIjn+AQY6VEnfnF8lJUP8oJnoKgewLZJSSJns5XkEESSQI1MXnpFZTspDj3DZ+81h2CE9kAlKSDE3g2pcr+j4mEPb3Y0ISslSUKJAVkSAefMXqH+MsWbcWOhATpz/DQTrCwVBIUUJm6ULI+PdQDaZVIJJMd0a8jT5JEuFD3+LcTf79Qk/kHnEio1b0PmAXnIn3s0eVopKWzJNuzPUkDvtAHfUmIw60CFgyYsUxAImalTb9ixGOL2o6q6n3CR0cI+AIode3HRo84RGpWr9aWBYWqAIBIBOnr0qUIQSQnRNgM0qJPX01oyY6oIdx4WAqDm1VNwe+/Oo23gRax8Kj4sHtIlNxN0jTkRqal+ytJIJWsgm/Yi3K8m1LIdFgV0OhBBB5j+5FJ93iW1u4dX4DmT4GJ+aTWx2m6sjI2QJABCSo93dQ21NiKQpl59zsrWlDmRKipI1kykJNuQJ0rexUOMRtJtEyoSOQuamXIQFFSEzoDKlEeCLAeJFO8Jgtl4VV1FxxJn7xrMRzEJUMtJMY0064sYZt1SlEq7SpuZNkpACR3TRdiIW2Uq/m41tI/EhCVgj+knLa3QmicMG2ifsmGTiV65lFSj3XPKKG/hspUVPpvqW0lMaakyY+FSYZha0XCyzJAaYUEt2I99aiCvyBFqTv0aJKthOEwr+LzrcbQqRkyJdSkQCbKIBKjfQRW+MfGDZ+8PDP4WkGCY5GAns+JofHY5Da4fUpttKSW2GVqClmLZykgIHcO+qPtPGZ1E6AmwzEwOkqJJHnSj3sfqx7tHelbzCWwVQPeBiJ1sffI/wAyjel+DEFMoCjIsSb91hS9kGADEakZgPnT/djD53gQBCQVe8k+FgOppUkStsu+AICXFJBQAPdU6AZ17IzaXi9EHAXJeKQIMBTsqPObKFp5UMyoALlIVmgXSJAiD85oo7IQ2CuEuSEjtoSYHUWmb1zz1t6Nk/6oXgYdDqSlOXLIzJCctxBzESRY9fGk+0djqfxDLAslIcIUTKSniOKQARa4IFW3ZaBw1ZF5VGQRAInkYtPrQeJwSsPDycrrYJKkhEKb6ltIJtNyPTnU5K9dov8AZW9kNKW44txppoNXCjmsJKZsSfw9KbjDIQwpkLUAtRUVoV2pN7WETEVs62ythZbOZTrSUJANilK8xib6qUa1Rig0rGNtSpRMNRBJPCEXtESa1cs11szrB7PNMtKzITLedQUpwEFQgQAnNyMXnrS3bOy+ElRSpWICMhAUUx2ilIEJIMdoCetOthPOhg/acync6ozq0TaPdPjQ+IxJUSAmUgwcjLhgpPIlcGCBSePXspRk3daYCcCj7GXnm0MQoZkoV2zfKISomRJvRI3XOLw7TqXotAzIvlBKQCZJ6xOlH4HHKRENlztZgDh1JVzBE3BBmYPQU2b2qVtOQy4hQHZS4kIBvGs8rk1jNyVKJWMSmP7HThIRiAhUnMIUoFSbggqAzaxA76RrYU4tLbZgycoI6XtYfGn++W0nytpptKm1ELUQIIULAEEEjLr8KG2Ts3K0eOTxZ1ypWnXQwQoHwrsXjb9nM2DbSSVZgEKKm0jMEtAJgWzAyb9wE0ieeIOUlSesi/kOtMdn7wqK1gBKEzMSb3i+YxMUdh9gOO/eoaKwSRMi3cJIrJvHTHVnUtp7Vbw/8x0TySEnMfIK/Sucb4bfViULbzK4ZiEkADMNDCZ+JPOleLfm56hWY9frS/aGM7MSJ760ob6MYZ7MlCynMW7KEkRGhJF703/jhxCQlptpsXnKFSfE5pNVjAYJbroQjtLWTATJKjrAABk+NqfubiY8AFeEeg3skEjxCSSKtGZhrebMZdQlYtDclKSfzKiSrwJjurZ7fR8zAbAkgDLMeppJisKpuJQpE8lJI+YFDg85qsqdsaVkjuIKl5lGSTJJMk+NacLMfgPp61hKOsd02qdeGt/MbHdmV9E1DdsZGphYsUp8yn9aOVh3G2wuyUlQTmQoXMEx2VHkKDYwaZEutjwCj/pqwY4JTs5IQoqKMQCVAECVIVlgG+lIECbJ2kUoUMqFyoSVpzEQORUbCmH/ABlURla//JH6VXcOqJvzvUwcTNyPWpl4r2PIctbyvlSpKABpDTYt/wDWpk70vpEB4pHdA+lIlvIiwPjP7VFxh1pcKDNhy9p51LDjilBZkwmY6lN4mrtuxs5pprsKzhSwtKyAMpgCO7T51zpOJT/6aFd5K7+QUB8Kb7G3n4Kv5SQgntBOafEZlG9Vi10LK9Mu+GwylP4tUZgFtJzDlDYJ8u1WmzsbDU+6FF0hRHZVClGQeRj/AGppsnHthPFbhaFqzmLEqAy36GBEGk+O2H/4UrBKVIZzrGqCSlWaPOuRxym8tHVytQSiuinK3pfP+Mue41sjefEZTOIX6/tSfDYRSTeNOtTKVCT5/pW0laxIg95MdbJxbrrqczzgy9rPClFNtbX1I0qwbCcK8e6Tw18NnLKEjJKlCDcAmybk3qpbN2wWlhQd4RgiyM+YTcFNoFpqyYTe/DJJI7K1WWrhQhWsSMxMXPPnTnnxuCMlWVhm+m0wwhoBLSlKCiuUTMZQIFouT6UbudtIrZSlSQDBVKRA10iLWpRt3AqxxQ42tJSlAFr8+VWvZuD4SEhCAYShJixlMA2rz/JrxpPs6YU2zlj2zsS5ORlcdSBHxNYwm52IJlTfqpP0NXTZGLS4gNhYDqAkrQEnKkGAIJ1MEc6d4fZySSAs2UU3HP1r0smc1IQ4vYamNmtYhoJ42CeDsgXyKIzAn8UW8hXUtn7QDzTbqLocSlSbciJ9eXlSPZmCCQtpcLQ4ChQOhBBBjymhPZ26GGnMGpRWcOtxKSUwcmvpex/qqlIhoseG2u1iOI3qpCsq0uJMakSMwhQsaAxm5+AcB4jDA70pCD3QUkGpWdnIbfcdDh7YJUgiwJKTYjvHxNMUYcKIuLXPp+9AFF2v7J9nhGcPPNi2igsX0sUz8apO1fZ4ox9jDuIInMFBCTAIghMzqeprs+38Dmw60iCQAQCOhAqqNbSOFcBA4hWooCT+IEZpkDs3AExGlUkI5ajdDGJPbwzqb/iTHzp9gd2lu4NTK/u1F0LBsQMoi+U1e9ub3qS1mV9ynKkkJMqKiQMhVaNZ0qHYmzg/lIzJC76AxIBIvqaibZcUjnuL9nr6SkMffkzIsmByJk95q97q+yxplObFth5xQjKR2Edw6q/qNX3AYNtpISiRqZi6vH0otT3LNryj96E2J0UnE+zfZyz/ACCg/wBDik/CY+FLn/ZDgz7q30eCkqHxR9a6SVAi8dBUf2RMRFx/etPIDkj3sTF+Hi/ALaj1hX0oY+xd4f8AmGj4JVXY14FB5qF/jQr7QTPat4adaeQqOXbN3PewTgH2gdq5RlBSqDBJGax76bYzB8RtbYUUpWIMdJGg5Vrst77S++8F5kkBCJTB7GYkRPOc095pg8zlMc4E1jI1iVZO4bQ/xHPIpH+ms/wGzF+If/kj5CrQzh80wb2t5gfWpVYK8T1i2sCfrFSVZUmtw8MNUrPi4fpRbe6OEH+Ck+KlfU1YTgY1P5fUmD6RWF4IgST+aR0jQU9iSQDgtlstnsNpQTYkDX40xYVl0EjpUWFZzdRpcR9aJDIgCYOZSZjUiNfWolBS7KTrorGFbDSMraY92VR2lZfdzK1Md9G4bEKBiRKjm5a0Dgt3GXVAKQka3MqNvE1bdk7vYZm7baJP4somtVfZn/gHhlrSQeUyfE1WtsbYVh9o4bEKJyEcJyAAm5lJtzkJk9wroY2eg8iPCk2826H2nDuNpKSopOUkXCrFN/EAVSZNGTtG5mQa3b2mlM9qOVKN1MUcThG3FA5xKHLfjTZU9DofOiX8BeeVj8aABdub5qLagyrMcpGYTlFuRi+h07r1TV7zjMGkEnhkKk6yO0eV7gXNBbX2g6HCwlJCEymQYm/UcuUUvxL6QhR0K+Q1PjHyrZIhsPwm23lSHiFSriXAgKHMDTSLaWp/gfaDwnMoEqBlKyAoX1PUdLVT9ibJfx7oZZTPU6JSmYKlHkK6fsn2TKaAJeRPXKom1vTuoqN7Hscbub6peVkXkSo6GYk9L6Vakgnpyg2pJsrcpptYKyl0C4Tw9TqLnlNWVZTzQZP5eXyqJVegSYH2hb9D8qkKjArZCJJgq9DPoRUga5BSDHfHwqRkBeV3daRb47YLeFUoDVQSYgmDJP8A21Y+AoT2fQg1R/aa6EYQJkyVybQYCF3v3kCgDn+6m9rqcSyxkSQtxIsMpBUQCRHZgamR1rq7m7eYkhw36ieZ6GuOeyrCcTaaFK0bQ4smO7In/qVXfG1JgDMD38zTkkCdCEbvuJuhaT6ioV7KfGU5QcukKBqzLSYtryrWaSih5MqbmGcAhSFC5VpzOtarcPan8UTbppVuk1otQ0IocF9HkVLjm+l45Dlp51qvHFInvJ90EgnU/CrM5gW1aoT6UO/sFlYIgj/Ko86iUJJfiVGcb2U7DPhCkkmb+XfVgYVIkGfCqbs5zMoknNl5jQGjkr7YIJBA5GB/vVRdE1ZYNo7dVhwhWXOFKg3AItIibHn00NNcPtJKgDyIBBF5BEj4VTMVtBSoQtHFRYkzBB7iP0501wm0mkpSnNlgADMRHhIt8qq0wpoh2O8MLtV5iZaxqeO3awdTIdT4kSfSnG3NrsNDKtOZZsABz5X5VVt/UL4LTzQBWw4HEkGD1IEdQCD4Ck+8Dy3VJcZQooeS24CDcSAYBJ5EEVE6Wxx26BMehT2IKGUcR50khINgPzE6JQJuTApnifYm8sZ04hviZfcUkhM8wFCfiKP3LQlgurclC57HbUApNyEkAxAPWr/s3biHEJNpIBIBEg8wf1o5Pg342c13R3a2hstaipouNrIzcJQXpMGBe3eK6Ph9okgETBv2kwfMG486YJxKSflP92qTKFCTf40ZEYgaNo9U0Q3j0nnUa8Ek6CCagd2OeSp6A285oyQbGqHwdD8awqCZIB8QKVKwihFvGOprXjLTzt0poB4X/pXFfbHt4uPcMEkIzIHcfxfG1dMe2uUpVIT2UqVJJ0AJmvnnbWNU472ySoazrmMlUz3mmlsTLd7GWfv8Sro0hPquf9FdVt/d65t7IMH2MS5JBKm0+QSpR+Kh6V0IG5E6RqOvMGq7ETk95HnWwxChz0ocqI6etaqc6z6fpTAJTtQjUfA/OpE7RH9n6HwpeQDz+vzFbJHfP9/3yoGMDiUmbkE9R6VIHEnmKXTWIpUKyvbq4TAvYdTpfSQkdpIOXh95m5NwdIHfVfw+023nHk4TO6hoZlLKCExz7QmPPWhMPhGUvnDuozsOJccSEnKtA1dQFD8JKQoTMEedMN5d7m8EngYJksgBIBzfmEkxftRqsyfClSZVmMO0FJznMe+eWogC1B7RxAMWsJ8j586S7kFw8RWYcOD2YkzbSdAJ636VYcRgDN1lQiTIEzyuBpUONGidoAbcGQt5lEEXuY7rcvKh9iY9TanMOHghDapb+7zEoXJTEnQT051h1yFAHXoDafO5FC7UwuRTDvuqzhpRTeUxA7Jta3Ooau0UnVFwwu0CkZVr4vfCQbe9oIIFEofaULHLzn3VE+POkG0d0XjkLmKVocuRASBIvZMC9LcZjcThIDikPItEiFdOVq5+Nt/izqXkXTOgsYx1P+JmEWCgNeV6JY3pUn30EAD3kXE+FUnZ+8zT6VFsOtLESmQpGsG8z8KbJ2ioQVAFPKLHzpNyi9jUYTLxg9vIV2goEd5jypm1j0m/71z8rStPuyOht8q8jM2ZaWU9x7SfjenHzr2iJfx16Z0DF40IbUtJCsoKom5+Hzqrbx73tpLKe0glYUrMI7KeWt5PPupU5vWVpWytHbKVJlJ7MQfOueb1YxQKVdS6uNRqkAX5XNbRlckjncKi2zrWH2q07ISrNmBsR+GCD1HT1rd/BNrniNoXIg5kJPzFUf2UMZkvunUFLYAsNAsnxMAVf4+P+9dMdIwewTY+yGsKlSWEBCVHMQCSJgCbk8h4UY2AkqP5jPl+2s6HyrDZkTy/S+n1mvTaTob2NzABueWosLajSmSTZvr6Cx+lYK4F7+evWtF28TaeQBtA6cvQVoqxQPP1kmgChYXezFwk50OhSZCS1cqLwSUJKCCIbUlRUoeVX9TYOnlBP7TQzuzGUrSsNICk3BCYN78om4FjNGuAgjmPjz/SkxojLR5E/MVghXQH4frWyXAVR0TPxI+lbkUDP//Z"/>
          <p:cNvSpPr>
            <a:spLocks noChangeAspect="1" noChangeArrowheads="1"/>
          </p:cNvSpPr>
          <p:nvPr/>
        </p:nvSpPr>
        <p:spPr bwMode="auto">
          <a:xfrm>
            <a:off x="1644650" y="-720725"/>
            <a:ext cx="1828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84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336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12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340" b="1">
              <a:latin typeface="Calibri" panose="020F0502020204030204" pitchFamily="34" charset="0"/>
            </a:endParaRP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1524000" y="-412750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84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336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12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340" b="1">
              <a:latin typeface="Calibri" panose="020F0502020204030204" pitchFamily="34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2063751" y="0"/>
            <a:ext cx="8143875" cy="54768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r" eaLnBrk="1" fontAlgn="b" hangingPunct="1">
              <a:buClr>
                <a:schemeClr val="hlink"/>
              </a:buClr>
              <a:buSzPct val="120000"/>
              <a:defRPr/>
            </a:pPr>
            <a:r>
              <a:rPr lang="es-ES" sz="2600" dirty="0">
                <a:solidFill>
                  <a:srgbClr val="000000"/>
                </a:solidFill>
                <a:latin typeface="Trebuchet MS" pitchFamily="34" charset="0"/>
              </a:rPr>
              <a:t>Fuente: C.P.T.C.P. </a:t>
            </a:r>
          </a:p>
          <a:p>
            <a:pPr algn="r" eaLnBrk="1" fontAlgn="b" hangingPunct="1">
              <a:buClr>
                <a:schemeClr val="hlink"/>
              </a:buClr>
              <a:buSzPct val="120000"/>
              <a:defRPr/>
            </a:pPr>
            <a:r>
              <a:rPr lang="es-ES" dirty="0">
                <a:solidFill>
                  <a:srgbClr val="000000"/>
                </a:solidFill>
                <a:latin typeface="Trebuchet MS" pitchFamily="34" charset="0"/>
              </a:rPr>
              <a:t>(Comisión Permanente de Transporte de la Cuenca del Plata)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922463" y="1412875"/>
            <a:ext cx="1941512" cy="33813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s-ES" sz="2240" b="1" dirty="0" err="1" smtClean="0">
                <a:solidFill>
                  <a:srgbClr val="FFFFFF"/>
                </a:solidFill>
                <a:latin typeface="Trebuchet MS" pitchFamily="34" charset="0"/>
              </a:rPr>
              <a:t>Tugs</a:t>
            </a:r>
            <a:r>
              <a:rPr lang="es-ES" sz="2240" b="1" dirty="0" smtClean="0">
                <a:solidFill>
                  <a:srgbClr val="FFFFFF"/>
                </a:solidFill>
                <a:latin typeface="Trebuchet MS" pitchFamily="34" charset="0"/>
              </a:rPr>
              <a:t>: 107</a:t>
            </a:r>
            <a:endParaRPr lang="es-ES" sz="2240" b="1" dirty="0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919289" y="4076700"/>
            <a:ext cx="1944687" cy="33813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s-ES" sz="2240" b="1" dirty="0" err="1" smtClean="0">
                <a:solidFill>
                  <a:srgbClr val="FFFFFF"/>
                </a:solidFill>
                <a:latin typeface="Trebuchet MS" pitchFamily="34" charset="0"/>
              </a:rPr>
              <a:t>Other</a:t>
            </a:r>
            <a:r>
              <a:rPr lang="es-ES" sz="2240" b="1" dirty="0" smtClean="0">
                <a:solidFill>
                  <a:srgbClr val="FFFFFF"/>
                </a:solidFill>
                <a:latin typeface="Trebuchet MS" pitchFamily="34" charset="0"/>
              </a:rPr>
              <a:t>:  </a:t>
            </a:r>
            <a:r>
              <a:rPr lang="es-ES" sz="2240" b="1" dirty="0">
                <a:solidFill>
                  <a:srgbClr val="FFFFFF"/>
                </a:solidFill>
                <a:latin typeface="Trebuchet MS" pitchFamily="34" charset="0"/>
              </a:rPr>
              <a:t>30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6527800" y="1412875"/>
            <a:ext cx="1873250" cy="33813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s-ES" sz="2240" b="1" smtClean="0">
                <a:solidFill>
                  <a:srgbClr val="FFFFFF"/>
                </a:solidFill>
                <a:latin typeface="Trebuchet MS" pitchFamily="34" charset="0"/>
              </a:rPr>
              <a:t>Tankers</a:t>
            </a:r>
            <a:r>
              <a:rPr lang="es-ES" sz="2240" b="1" dirty="0" smtClean="0">
                <a:solidFill>
                  <a:srgbClr val="FFFFFF"/>
                </a:solidFill>
                <a:latin typeface="Trebuchet MS" pitchFamily="34" charset="0"/>
              </a:rPr>
              <a:t>: </a:t>
            </a:r>
            <a:r>
              <a:rPr lang="es-ES" sz="2240" b="1" dirty="0">
                <a:solidFill>
                  <a:srgbClr val="FFFFFF"/>
                </a:solidFill>
                <a:latin typeface="Trebuchet MS" pitchFamily="34" charset="0"/>
              </a:rPr>
              <a:t>5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6527800" y="4076700"/>
            <a:ext cx="1873250" cy="33813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s-ES" sz="2240" b="1" dirty="0" err="1" smtClean="0">
                <a:solidFill>
                  <a:srgbClr val="FFFFFF"/>
                </a:solidFill>
                <a:latin typeface="Trebuchet MS" pitchFamily="34" charset="0"/>
              </a:rPr>
              <a:t>Barges</a:t>
            </a:r>
            <a:r>
              <a:rPr lang="es-ES" sz="2240" b="1" dirty="0" smtClean="0">
                <a:solidFill>
                  <a:srgbClr val="FFFFFF"/>
                </a:solidFill>
                <a:latin typeface="Trebuchet MS" pitchFamily="34" charset="0"/>
              </a:rPr>
              <a:t>: </a:t>
            </a:r>
            <a:r>
              <a:rPr lang="es-ES" sz="2240" b="1" dirty="0">
                <a:solidFill>
                  <a:srgbClr val="FFFFFF"/>
                </a:solidFill>
                <a:latin typeface="Trebuchet MS" pitchFamily="34" charset="0"/>
              </a:rPr>
              <a:t>1780</a:t>
            </a:r>
          </a:p>
        </p:txBody>
      </p:sp>
      <p:graphicFrame>
        <p:nvGraphicFramePr>
          <p:cNvPr id="23" name="1 Gráfico"/>
          <p:cNvGraphicFramePr>
            <a:graphicFrameLocks/>
          </p:cNvGraphicFramePr>
          <p:nvPr/>
        </p:nvGraphicFramePr>
        <p:xfrm>
          <a:off x="1847529" y="2708920"/>
          <a:ext cx="2809875" cy="111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4 Gráfico"/>
          <p:cNvGraphicFramePr>
            <a:graphicFrameLocks/>
          </p:cNvGraphicFramePr>
          <p:nvPr/>
        </p:nvGraphicFramePr>
        <p:xfrm>
          <a:off x="1775521" y="5445224"/>
          <a:ext cx="2809875" cy="1080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5 Gráfico"/>
          <p:cNvGraphicFramePr>
            <a:graphicFrameLocks/>
          </p:cNvGraphicFramePr>
          <p:nvPr/>
        </p:nvGraphicFramePr>
        <p:xfrm>
          <a:off x="6456041" y="2636912"/>
          <a:ext cx="2520279" cy="792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6 Gráfico"/>
          <p:cNvGraphicFramePr>
            <a:graphicFrameLocks/>
          </p:cNvGraphicFramePr>
          <p:nvPr/>
        </p:nvGraphicFramePr>
        <p:xfrm>
          <a:off x="6384033" y="5517232"/>
          <a:ext cx="2880321" cy="1196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7" name="3 Gráfico"/>
          <p:cNvGraphicFramePr>
            <a:graphicFrameLocks/>
          </p:cNvGraphicFramePr>
          <p:nvPr/>
        </p:nvGraphicFramePr>
        <p:xfrm>
          <a:off x="4079777" y="1317828"/>
          <a:ext cx="1728191" cy="1296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8" name="7 Gráfico"/>
          <p:cNvGraphicFramePr>
            <a:graphicFrameLocks/>
          </p:cNvGraphicFramePr>
          <p:nvPr/>
        </p:nvGraphicFramePr>
        <p:xfrm>
          <a:off x="4007768" y="4149081"/>
          <a:ext cx="2088232" cy="118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9" name="8 Gráfico"/>
          <p:cNvGraphicFramePr>
            <a:graphicFrameLocks/>
          </p:cNvGraphicFramePr>
          <p:nvPr/>
        </p:nvGraphicFramePr>
        <p:xfrm>
          <a:off x="8507760" y="1340768"/>
          <a:ext cx="2160240" cy="122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0" name="9 Gráfico"/>
          <p:cNvGraphicFramePr>
            <a:graphicFrameLocks/>
          </p:cNvGraphicFramePr>
          <p:nvPr/>
        </p:nvGraphicFramePr>
        <p:xfrm>
          <a:off x="8400256" y="4365104"/>
          <a:ext cx="2160240" cy="1152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cxnSp>
        <p:nvCxnSpPr>
          <p:cNvPr id="32" name="31 Conector recto"/>
          <p:cNvCxnSpPr/>
          <p:nvPr/>
        </p:nvCxnSpPr>
        <p:spPr>
          <a:xfrm>
            <a:off x="1992313" y="3860800"/>
            <a:ext cx="8064500" cy="0"/>
          </a:xfrm>
          <a:prstGeom prst="line">
            <a:avLst/>
          </a:prstGeom>
          <a:ln>
            <a:solidFill>
              <a:schemeClr val="accent4">
                <a:lumMod val="2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55982" y="622301"/>
            <a:ext cx="11072191" cy="6463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b="1" dirty="0" smtClean="0">
                <a:solidFill>
                  <a:srgbClr val="000000"/>
                </a:solidFill>
                <a:latin typeface="Trebuchet MS" pitchFamily="34" charset="0"/>
                <a:cs typeface="Arial" charset="0"/>
              </a:rPr>
              <a:t>NUMBER OF VESSELS FLYING PARAGUAYAN ARGENTINEAN BRAZILEAN AND BOLIVIAN FLAGS – YEARS: 2010-2011-2012</a:t>
            </a:r>
            <a:endParaRPr lang="es-AR" dirty="0">
              <a:latin typeface="Trebuchet MS" pitchFamily="34" charset="0"/>
              <a:cs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919289" y="1759962"/>
            <a:ext cx="1944687" cy="116955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s-ES" sz="1400" b="1" dirty="0">
                <a:solidFill>
                  <a:srgbClr val="000000"/>
                </a:solidFill>
                <a:latin typeface="Trebuchet MS" pitchFamily="34" charset="0"/>
              </a:rPr>
              <a:t>Bandera	Cantidad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Trebuchet MS" pitchFamily="34" charset="0"/>
              </a:rPr>
              <a:t>Brasil	     2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Trebuchet MS" pitchFamily="34" charset="0"/>
              </a:rPr>
              <a:t>Bolivia	     5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Trebuchet MS" pitchFamily="34" charset="0"/>
              </a:rPr>
              <a:t>Argentina	     6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Trebuchet MS" pitchFamily="34" charset="0"/>
              </a:rPr>
              <a:t>Paraguay	    94</a:t>
            </a:r>
            <a:endParaRPr lang="es-AR" sz="1400" dirty="0">
              <a:latin typeface="Trebuchet MS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19289" y="4355865"/>
            <a:ext cx="1944687" cy="104028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s-ES" sz="1680" b="1" dirty="0">
                <a:solidFill>
                  <a:srgbClr val="000000"/>
                </a:solidFill>
                <a:latin typeface="Trebuchet MS" pitchFamily="34" charset="0"/>
              </a:rPr>
              <a:t>Bandera	</a:t>
            </a:r>
            <a:r>
              <a:rPr lang="es-ES" sz="1400" b="1" dirty="0">
                <a:solidFill>
                  <a:srgbClr val="000000"/>
                </a:solidFill>
                <a:latin typeface="Trebuchet MS" pitchFamily="34" charset="0"/>
              </a:rPr>
              <a:t>Cantidad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Trebuchet MS" pitchFamily="34" charset="0"/>
              </a:rPr>
              <a:t>Bolivia	     1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Trebuchet MS" pitchFamily="34" charset="0"/>
              </a:rPr>
              <a:t>Argentina	     2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Trebuchet MS" pitchFamily="34" charset="0"/>
              </a:rPr>
              <a:t>Paraguay	</a:t>
            </a:r>
            <a:r>
              <a:rPr lang="es-ES" sz="1680" dirty="0">
                <a:solidFill>
                  <a:srgbClr val="000000"/>
                </a:solidFill>
                <a:latin typeface="Trebuchet MS" pitchFamily="34" charset="0"/>
              </a:rPr>
              <a:t>    27</a:t>
            </a:r>
            <a:endParaRPr lang="es-AR" sz="1680" dirty="0">
              <a:latin typeface="Trebuchet MS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92875" y="1790462"/>
            <a:ext cx="1944688" cy="7386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s-ES" sz="1400" b="1" dirty="0">
                <a:solidFill>
                  <a:srgbClr val="000000"/>
                </a:solidFill>
                <a:latin typeface="Trebuchet MS" pitchFamily="34" charset="0"/>
              </a:rPr>
              <a:t>Bandera	</a:t>
            </a:r>
            <a:r>
              <a:rPr lang="es-ES" sz="1400" b="1" dirty="0" smtClean="0">
                <a:solidFill>
                  <a:srgbClr val="000000"/>
                </a:solidFill>
                <a:latin typeface="Trebuchet MS" pitchFamily="34" charset="0"/>
              </a:rPr>
              <a:t>Cantidad</a:t>
            </a:r>
            <a:endParaRPr lang="es-ES" sz="1400" b="1" dirty="0">
              <a:solidFill>
                <a:srgbClr val="000000"/>
              </a:solidFill>
              <a:latin typeface="Trebuchet MS" pitchFamily="34" charset="0"/>
            </a:endParaRP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Trebuchet MS" pitchFamily="34" charset="0"/>
              </a:rPr>
              <a:t>Argentina	     1</a:t>
            </a:r>
          </a:p>
          <a:p>
            <a:pPr>
              <a:defRPr/>
            </a:pPr>
            <a:r>
              <a:rPr lang="es-ES" sz="1400" dirty="0">
                <a:solidFill>
                  <a:srgbClr val="000000"/>
                </a:solidFill>
                <a:latin typeface="Trebuchet MS" pitchFamily="34" charset="0"/>
              </a:rPr>
              <a:t>Paraguay	     1</a:t>
            </a:r>
            <a:endParaRPr lang="es-AR" sz="1400" dirty="0">
              <a:latin typeface="Trebuchet MS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92875" y="4423852"/>
            <a:ext cx="1944688" cy="12741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es-ES" sz="1680" b="1" dirty="0" err="1" smtClean="0">
                <a:solidFill>
                  <a:srgbClr val="000000"/>
                </a:solidFill>
                <a:latin typeface="Trebuchet MS" pitchFamily="34" charset="0"/>
              </a:rPr>
              <a:t>BanderaCantidad</a:t>
            </a:r>
            <a:endParaRPr lang="es-ES" sz="1200" b="1" dirty="0">
              <a:solidFill>
                <a:srgbClr val="000000"/>
              </a:solidFill>
              <a:latin typeface="Trebuchet MS" pitchFamily="34" charset="0"/>
            </a:endParaRPr>
          </a:p>
          <a:p>
            <a:pPr>
              <a:defRPr/>
            </a:pPr>
            <a:r>
              <a:rPr lang="es-ES" sz="1200" dirty="0">
                <a:solidFill>
                  <a:srgbClr val="000000"/>
                </a:solidFill>
                <a:latin typeface="Trebuchet MS" pitchFamily="34" charset="0"/>
              </a:rPr>
              <a:t>Paraguay 	   1.397</a:t>
            </a:r>
          </a:p>
          <a:p>
            <a:pPr>
              <a:defRPr/>
            </a:pPr>
            <a:r>
              <a:rPr lang="es-ES" sz="1200" dirty="0">
                <a:solidFill>
                  <a:srgbClr val="000000"/>
                </a:solidFill>
                <a:latin typeface="Trebuchet MS" pitchFamily="34" charset="0"/>
              </a:rPr>
              <a:t>Argentina	     235</a:t>
            </a:r>
          </a:p>
          <a:p>
            <a:pPr>
              <a:defRPr/>
            </a:pPr>
            <a:r>
              <a:rPr lang="es-ES" sz="1200" dirty="0">
                <a:solidFill>
                  <a:srgbClr val="000000"/>
                </a:solidFill>
                <a:latin typeface="Trebuchet MS" pitchFamily="34" charset="0"/>
              </a:rPr>
              <a:t>Bolivia	     114</a:t>
            </a:r>
          </a:p>
          <a:p>
            <a:pPr>
              <a:defRPr/>
            </a:pPr>
            <a:r>
              <a:rPr lang="es-ES" sz="1200" dirty="0">
                <a:solidFill>
                  <a:srgbClr val="000000"/>
                </a:solidFill>
                <a:latin typeface="Trebuchet MS" pitchFamily="34" charset="0"/>
              </a:rPr>
              <a:t>Brasil	      22</a:t>
            </a:r>
          </a:p>
          <a:p>
            <a:pPr>
              <a:defRPr/>
            </a:pPr>
            <a:r>
              <a:rPr lang="es-ES" sz="1200" dirty="0">
                <a:solidFill>
                  <a:srgbClr val="000000"/>
                </a:solidFill>
                <a:latin typeface="Trebuchet MS" pitchFamily="34" charset="0"/>
              </a:rPr>
              <a:t>Uruguay	      12</a:t>
            </a:r>
            <a:endParaRPr lang="es-AR" sz="12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4478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33984"/>
          </a:xfrm>
          <a:prstGeom prst="rect">
            <a:avLst/>
          </a:prstGeom>
          <a:solidFill>
            <a:srgbClr val="EAF4F6"/>
          </a:solidFill>
          <a:ln w="12700">
            <a:solidFill>
              <a:srgbClr val="EAF4F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633984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19456" y="0"/>
            <a:ext cx="117043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6" b="1" kern="0" spc="267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66" dirty="0"/>
          </a:p>
        </p:txBody>
      </p:sp>
      <p:sp>
        <p:nvSpPr>
          <p:cNvPr id="5" name="Text 3"/>
          <p:cNvSpPr/>
          <p:nvPr/>
        </p:nvSpPr>
        <p:spPr>
          <a:xfrm>
            <a:off x="609600" y="794697"/>
            <a:ext cx="10972800" cy="7758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4000" b="1" dirty="0" smtClean="0">
              <a:solidFill>
                <a:srgbClr val="1A3A4A"/>
              </a:solidFill>
            </a:endParaRPr>
          </a:p>
          <a:p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. Are there problems 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with 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the bidding process?</a:t>
            </a:r>
            <a:b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633728"/>
            <a:ext cx="10972800" cy="0"/>
          </a:xfrm>
          <a:prstGeom prst="line">
            <a:avLst/>
          </a:prstGeom>
          <a:noFill/>
          <a:ln w="19050">
            <a:solidFill>
              <a:srgbClr val="0A7E8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0" y="6400800"/>
            <a:ext cx="1036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586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30</a:t>
            </a:r>
            <a:endParaRPr lang="en-US" sz="1586" dirty="0"/>
          </a:p>
        </p:txBody>
      </p:sp>
      <p:sp>
        <p:nvSpPr>
          <p:cNvPr id="13" name="Text 11"/>
          <p:cNvSpPr/>
          <p:nvPr/>
        </p:nvSpPr>
        <p:spPr>
          <a:xfrm>
            <a:off x="609599" y="1828801"/>
            <a:ext cx="11704983" cy="45476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en-US" sz="3600" dirty="0"/>
          </a:p>
          <a:p>
            <a:pPr marL="457189" indent="-457189">
              <a:spcAft>
                <a:spcPts val="800"/>
              </a:spcAft>
              <a:buSzPct val="100000"/>
              <a:buChar char="•"/>
            </a:pPr>
            <a:endParaRPr lang="en-US" sz="2252" dirty="0"/>
          </a:p>
        </p:txBody>
      </p:sp>
      <p:sp>
        <p:nvSpPr>
          <p:cNvPr id="9" name="Rectángulo 8"/>
          <p:cNvSpPr/>
          <p:nvPr/>
        </p:nvSpPr>
        <p:spPr>
          <a:xfrm>
            <a:off x="1013791" y="2303704"/>
            <a:ext cx="104062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The National Port and Transport Agency of Argentina (</a:t>
            </a:r>
            <a:r>
              <a:rPr lang="en-US" sz="3600" dirty="0" err="1"/>
              <a:t>ANPyN</a:t>
            </a:r>
            <a:r>
              <a:rPr lang="en-US" sz="3600" dirty="0"/>
              <a:t>)</a:t>
            </a:r>
          </a:p>
          <a:p>
            <a:endParaRPr lang="en-US" sz="3600" dirty="0"/>
          </a:p>
          <a:p>
            <a:r>
              <a:rPr lang="en-US" sz="3600" dirty="0"/>
              <a:t> </a:t>
            </a:r>
            <a:r>
              <a:rPr lang="en-US" sz="3600" dirty="0" smtClean="0"/>
              <a:t>calls </a:t>
            </a:r>
            <a:r>
              <a:rPr lang="en-US" sz="3600" dirty="0"/>
              <a:t>for a NATIONAL and INTERNATIONAL PUBLIC     TENDER </a:t>
            </a:r>
            <a:r>
              <a:rPr lang="en-US" sz="3600" dirty="0" smtClean="0"/>
              <a:t>(No</a:t>
            </a:r>
            <a:r>
              <a:rPr lang="en-US" sz="3600" dirty="0"/>
              <a:t>. </a:t>
            </a:r>
            <a:r>
              <a:rPr lang="en-US" sz="3600" dirty="0" smtClean="0"/>
              <a:t>1/2025)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3642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33984"/>
          </a:xfrm>
          <a:prstGeom prst="rect">
            <a:avLst/>
          </a:prstGeom>
          <a:solidFill>
            <a:srgbClr val="EAF4F6"/>
          </a:solidFill>
          <a:ln w="12700">
            <a:solidFill>
              <a:srgbClr val="EAF4F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633984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19456" y="0"/>
            <a:ext cx="117043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6" b="1" kern="0" spc="267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66" dirty="0"/>
          </a:p>
        </p:txBody>
      </p:sp>
      <p:sp>
        <p:nvSpPr>
          <p:cNvPr id="5" name="Text 3"/>
          <p:cNvSpPr/>
          <p:nvPr/>
        </p:nvSpPr>
        <p:spPr>
          <a:xfrm>
            <a:off x="609600" y="794697"/>
            <a:ext cx="10972800" cy="7758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000" b="1" kern="0" spc="267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9.The </a:t>
            </a:r>
            <a:r>
              <a:rPr lang="en-US" sz="4000" b="1" kern="0" spc="267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bidding controversy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633728"/>
            <a:ext cx="10972800" cy="0"/>
          </a:xfrm>
          <a:prstGeom prst="line">
            <a:avLst/>
          </a:prstGeom>
          <a:noFill/>
          <a:ln w="19050">
            <a:solidFill>
              <a:srgbClr val="0A7E8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0" y="6400800"/>
            <a:ext cx="1036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586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30</a:t>
            </a:r>
            <a:endParaRPr lang="en-US" sz="1586" dirty="0"/>
          </a:p>
        </p:txBody>
      </p:sp>
      <p:sp>
        <p:nvSpPr>
          <p:cNvPr id="13" name="Text 11"/>
          <p:cNvSpPr/>
          <p:nvPr/>
        </p:nvSpPr>
        <p:spPr>
          <a:xfrm>
            <a:off x="609599" y="1828801"/>
            <a:ext cx="11704983" cy="45476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3600" dirty="0" smtClean="0"/>
              <a:t>for the </a:t>
            </a:r>
          </a:p>
          <a:p>
            <a:endParaRPr lang="en-US" sz="3600" dirty="0" smtClean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signaling  and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dredging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3600" dirty="0" smtClean="0"/>
          </a:p>
          <a:p>
            <a:r>
              <a:rPr lang="en-US" sz="3600" dirty="0" smtClean="0"/>
              <a:t>of the waterway</a:t>
            </a:r>
          </a:p>
          <a:p>
            <a:endParaRPr lang="en-US" sz="3600" dirty="0" smtClean="0"/>
          </a:p>
          <a:p>
            <a:r>
              <a:rPr lang="en-US" sz="3600" dirty="0" smtClean="0"/>
              <a:t>under concession regime</a:t>
            </a:r>
          </a:p>
          <a:p>
            <a:endParaRPr lang="en-US" sz="3600" dirty="0" smtClean="0"/>
          </a:p>
          <a:p>
            <a:pPr marL="457189" indent="-457189">
              <a:spcAft>
                <a:spcPts val="800"/>
              </a:spcAft>
              <a:buSzPct val="100000"/>
              <a:buChar char="•"/>
            </a:pPr>
            <a:endParaRPr lang="en-US" sz="2252" dirty="0"/>
          </a:p>
        </p:txBody>
      </p:sp>
    </p:spTree>
    <p:extLst>
      <p:ext uri="{BB962C8B-B14F-4D97-AF65-F5344CB8AC3E}">
        <p14:creationId xmlns:p14="http://schemas.microsoft.com/office/powerpoint/2010/main" val="261667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33984"/>
          </a:xfrm>
          <a:prstGeom prst="rect">
            <a:avLst/>
          </a:prstGeom>
          <a:solidFill>
            <a:srgbClr val="EAF4F6"/>
          </a:solidFill>
          <a:ln w="12700">
            <a:solidFill>
              <a:srgbClr val="EAF4F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633984"/>
          </a:xfrm>
          <a:prstGeom prst="rect">
            <a:avLst/>
          </a:prstGeom>
          <a:solidFill>
            <a:srgbClr val="0A7E8C"/>
          </a:solidFill>
          <a:ln w="12700">
            <a:solidFill>
              <a:srgbClr val="0A7E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19456" y="0"/>
            <a:ext cx="11704320" cy="6339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6" b="1" kern="0" spc="267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66" dirty="0"/>
          </a:p>
        </p:txBody>
      </p:sp>
      <p:sp>
        <p:nvSpPr>
          <p:cNvPr id="5" name="Text 3"/>
          <p:cNvSpPr/>
          <p:nvPr/>
        </p:nvSpPr>
        <p:spPr>
          <a:xfrm>
            <a:off x="609600" y="794697"/>
            <a:ext cx="10972800" cy="7758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4000" b="1" kern="0" spc="267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</a:t>
            </a:r>
            <a:r>
              <a:rPr lang="en-US" sz="4000" b="1" kern="0" spc="267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Dredge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609600" y="1633728"/>
            <a:ext cx="10972800" cy="0"/>
          </a:xfrm>
          <a:prstGeom prst="line">
            <a:avLst/>
          </a:prstGeom>
          <a:noFill/>
          <a:ln w="19050">
            <a:solidFill>
              <a:srgbClr val="0A7E8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00" y="6400800"/>
            <a:ext cx="1036320" cy="3413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586" dirty="0">
                <a:solidFill>
                  <a:srgbClr val="4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30</a:t>
            </a:r>
            <a:endParaRPr lang="en-US" sz="1586" dirty="0"/>
          </a:p>
        </p:txBody>
      </p:sp>
      <p:sp>
        <p:nvSpPr>
          <p:cNvPr id="13" name="Text 11"/>
          <p:cNvSpPr/>
          <p:nvPr/>
        </p:nvSpPr>
        <p:spPr>
          <a:xfrm>
            <a:off x="609599" y="1828801"/>
            <a:ext cx="11704983" cy="45476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endParaRPr lang="en-US" sz="3600" dirty="0"/>
          </a:p>
          <a:p>
            <a:pPr marL="457189" indent="-457189">
              <a:spcAft>
                <a:spcPts val="800"/>
              </a:spcAft>
              <a:buSzPct val="100000"/>
              <a:buChar char="•"/>
            </a:pPr>
            <a:endParaRPr lang="en-US" sz="2252" dirty="0"/>
          </a:p>
        </p:txBody>
      </p:sp>
      <p:pic>
        <p:nvPicPr>
          <p:cNvPr id="2050" name="Imagen 2" descr="Hidrovía: trabajos de dragado en el Paraná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453" y="1814357"/>
            <a:ext cx="6823347" cy="4551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010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613</Words>
  <Application>Microsoft Office PowerPoint</Application>
  <PresentationFormat>Panorámica</PresentationFormat>
  <Paragraphs>179</Paragraphs>
  <Slides>16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Trebuchet MS</vt:lpstr>
      <vt:lpstr>Tema de Office</vt:lpstr>
      <vt:lpstr> The Hidrovía Paraguay - Paraná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“Ratification of International Conventions and Operation of Regional Navigation Agreements by Latin American Countries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The Hidrovía Paraguay - Paraná </dc:title>
  <dc:creator>Diego Chami</dc:creator>
  <cp:lastModifiedBy>Diego Chami</cp:lastModifiedBy>
  <cp:revision>18</cp:revision>
  <dcterms:created xsi:type="dcterms:W3CDTF">2026-05-02T01:23:25Z</dcterms:created>
  <dcterms:modified xsi:type="dcterms:W3CDTF">2026-05-10T22:03:45Z</dcterms:modified>
</cp:coreProperties>
</file>