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5727" r:id="rId3"/>
    <p:sldId id="5978" r:id="rId4"/>
    <p:sldId id="5877" r:id="rId5"/>
    <p:sldId id="5846" r:id="rId6"/>
    <p:sldId id="5987" r:id="rId7"/>
    <p:sldId id="5949" r:id="rId8"/>
    <p:sldId id="5980" r:id="rId9"/>
    <p:sldId id="5953" r:id="rId10"/>
    <p:sldId id="5988" r:id="rId11"/>
    <p:sldId id="5979" r:id="rId12"/>
    <p:sldId id="5981" r:id="rId13"/>
    <p:sldId id="5982" r:id="rId14"/>
    <p:sldId id="5983" r:id="rId15"/>
    <p:sldId id="5984" r:id="rId16"/>
    <p:sldId id="5985" r:id="rId17"/>
    <p:sldId id="5986" r:id="rId18"/>
    <p:sldId id="5934" r:id="rId19"/>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635117-EC11-0E3B-61DB-8AD45984F1D4}" name="Ingrid Pereira" initials="IP" userId="0983bcfcbf6008d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65B2FF"/>
    <a:srgbClr val="006600"/>
    <a:srgbClr val="3F9FFF"/>
    <a:srgbClr val="990099"/>
    <a:srgbClr val="2B4B85"/>
    <a:srgbClr val="CC3399"/>
    <a:srgbClr val="FFECD9"/>
    <a:srgbClr val="FFE7CE"/>
    <a:srgbClr val="FFE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24" autoAdjust="0"/>
    <p:restoredTop sz="94660"/>
  </p:normalViewPr>
  <p:slideViewPr>
    <p:cSldViewPr snapToGrid="0">
      <p:cViewPr varScale="1">
        <p:scale>
          <a:sx n="66" d="100"/>
          <a:sy n="66"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F893FC7-9D91-4DEB-95D9-18AADE517595}" type="datetimeFigureOut">
              <a:rPr lang="pt-BR" smtClean="0"/>
              <a:t>12/05/2026</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7630299-330D-43A0-8A33-545B733ED5D3}" type="slidenum">
              <a:rPr lang="pt-BR" smtClean="0"/>
              <a:t>‹nº›</a:t>
            </a:fld>
            <a:endParaRPr lang="pt-BR"/>
          </a:p>
        </p:txBody>
      </p:sp>
    </p:spTree>
    <p:extLst>
      <p:ext uri="{BB962C8B-B14F-4D97-AF65-F5344CB8AC3E}">
        <p14:creationId xmlns:p14="http://schemas.microsoft.com/office/powerpoint/2010/main" val="254947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0" i="0" dirty="0">
                <a:solidFill>
                  <a:srgbClr val="000000"/>
                </a:solidFill>
                <a:effectLst/>
                <a:latin typeface="Arial" panose="020B0604020202020204" pitchFamily="34" charset="0"/>
              </a:rPr>
              <a:t> a navegação fluvial, lacustre, de travessia, de apoio marítimo, de apoio portuário, de cabotagem e de longo curso;</a:t>
            </a:r>
            <a:endParaRPr lang="pt-BR" dirty="0"/>
          </a:p>
        </p:txBody>
      </p:sp>
      <p:sp>
        <p:nvSpPr>
          <p:cNvPr id="4" name="Espaço Reservado para Número de Slide 3"/>
          <p:cNvSpPr>
            <a:spLocks noGrp="1"/>
          </p:cNvSpPr>
          <p:nvPr>
            <p:ph type="sldNum" sz="quarter" idx="5"/>
          </p:nvPr>
        </p:nvSpPr>
        <p:spPr/>
        <p:txBody>
          <a:bodyPr/>
          <a:lstStyle/>
          <a:p>
            <a:fld id="{F2507818-0D10-46AD-A85C-DCFB5F146371}" type="slidenum">
              <a:rPr lang="pt-BR" smtClean="0"/>
              <a:t>2</a:t>
            </a:fld>
            <a:endParaRPr lang="pt-BR"/>
          </a:p>
        </p:txBody>
      </p:sp>
    </p:spTree>
    <p:extLst>
      <p:ext uri="{BB962C8B-B14F-4D97-AF65-F5344CB8AC3E}">
        <p14:creationId xmlns:p14="http://schemas.microsoft.com/office/powerpoint/2010/main" val="954319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4C00E-BF72-A976-41FD-DE3AB2C0D97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D196080-C471-C86A-C0E4-78EB49A0079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D877673-8FEA-6331-8154-B9FAC33DB87D}"/>
              </a:ext>
            </a:extLst>
          </p:cNvPr>
          <p:cNvSpPr>
            <a:spLocks noGrp="1"/>
          </p:cNvSpPr>
          <p:nvPr>
            <p:ph type="body" idx="1"/>
          </p:nvPr>
        </p:nvSpPr>
        <p:spPr/>
        <p:txBody>
          <a:bodyPr/>
          <a:lstStyle/>
          <a:p>
            <a:r>
              <a:rPr lang="pt-BR" b="0" i="0" dirty="0">
                <a:solidFill>
                  <a:srgbClr val="000000"/>
                </a:solidFill>
                <a:effectLst/>
                <a:latin typeface="Arial" panose="020B0604020202020204" pitchFamily="34" charset="0"/>
              </a:rPr>
              <a:t> a navegação fluvial, lacustre, de travessia, de apoio marítimo, de apoio portuário, de cabotagem e de longo curso;</a:t>
            </a:r>
            <a:endParaRPr lang="pt-BR" dirty="0"/>
          </a:p>
        </p:txBody>
      </p:sp>
      <p:sp>
        <p:nvSpPr>
          <p:cNvPr id="4" name="Espaço Reservado para Número de Slide 3">
            <a:extLst>
              <a:ext uri="{FF2B5EF4-FFF2-40B4-BE49-F238E27FC236}">
                <a16:creationId xmlns:a16="http://schemas.microsoft.com/office/drawing/2014/main" id="{6FFF89C5-E3AD-4A60-B683-A8DFE481131D}"/>
              </a:ext>
            </a:extLst>
          </p:cNvPr>
          <p:cNvSpPr>
            <a:spLocks noGrp="1"/>
          </p:cNvSpPr>
          <p:nvPr>
            <p:ph type="sldNum" sz="quarter" idx="5"/>
          </p:nvPr>
        </p:nvSpPr>
        <p:spPr/>
        <p:txBody>
          <a:bodyPr/>
          <a:lstStyle/>
          <a:p>
            <a:fld id="{F2507818-0D10-46AD-A85C-DCFB5F146371}" type="slidenum">
              <a:rPr lang="pt-BR" smtClean="0"/>
              <a:t>11</a:t>
            </a:fld>
            <a:endParaRPr lang="pt-BR"/>
          </a:p>
        </p:txBody>
      </p:sp>
    </p:spTree>
    <p:extLst>
      <p:ext uri="{BB962C8B-B14F-4D97-AF65-F5344CB8AC3E}">
        <p14:creationId xmlns:p14="http://schemas.microsoft.com/office/powerpoint/2010/main" val="1119043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44C81-E6A0-27B7-D697-627105D4B4C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7757C86-782D-EA92-6CEF-0335224E2E0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1379545-3DB5-245B-F111-CF2E88F919A6}"/>
              </a:ext>
            </a:extLst>
          </p:cNvPr>
          <p:cNvSpPr>
            <a:spLocks noGrp="1"/>
          </p:cNvSpPr>
          <p:nvPr>
            <p:ph type="body" idx="1"/>
          </p:nvPr>
        </p:nvSpPr>
        <p:spPr/>
        <p:txBody>
          <a:bodyPr/>
          <a:lstStyle/>
          <a:p>
            <a:r>
              <a:rPr lang="pt-BR" b="0" i="0" dirty="0">
                <a:solidFill>
                  <a:srgbClr val="000000"/>
                </a:solidFill>
                <a:effectLst/>
                <a:latin typeface="Arial" panose="020B0604020202020204" pitchFamily="34" charset="0"/>
              </a:rPr>
              <a:t> a navegação fluvial, lacustre, de travessia, de apoio marítimo, de apoio portuário, de cabotagem e de longo curso;</a:t>
            </a:r>
            <a:endParaRPr lang="pt-BR" dirty="0"/>
          </a:p>
        </p:txBody>
      </p:sp>
      <p:sp>
        <p:nvSpPr>
          <p:cNvPr id="4" name="Espaço Reservado para Número de Slide 3">
            <a:extLst>
              <a:ext uri="{FF2B5EF4-FFF2-40B4-BE49-F238E27FC236}">
                <a16:creationId xmlns:a16="http://schemas.microsoft.com/office/drawing/2014/main" id="{97DB5851-9416-18AD-1567-C317F59F5BA2}"/>
              </a:ext>
            </a:extLst>
          </p:cNvPr>
          <p:cNvSpPr>
            <a:spLocks noGrp="1"/>
          </p:cNvSpPr>
          <p:nvPr>
            <p:ph type="sldNum" sz="quarter" idx="5"/>
          </p:nvPr>
        </p:nvSpPr>
        <p:spPr/>
        <p:txBody>
          <a:bodyPr/>
          <a:lstStyle/>
          <a:p>
            <a:fld id="{F2507818-0D10-46AD-A85C-DCFB5F146371}" type="slidenum">
              <a:rPr lang="pt-BR" smtClean="0"/>
              <a:t>12</a:t>
            </a:fld>
            <a:endParaRPr lang="pt-BR"/>
          </a:p>
        </p:txBody>
      </p:sp>
    </p:spTree>
    <p:extLst>
      <p:ext uri="{BB962C8B-B14F-4D97-AF65-F5344CB8AC3E}">
        <p14:creationId xmlns:p14="http://schemas.microsoft.com/office/powerpoint/2010/main" val="3076358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0EC6B-38BB-CDB3-0733-684817C0C79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406BEF4-DDDB-DF6A-A774-7F79B57DA87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011E446-B68B-2190-250C-1B46BEF0CCE5}"/>
              </a:ext>
            </a:extLst>
          </p:cNvPr>
          <p:cNvSpPr>
            <a:spLocks noGrp="1"/>
          </p:cNvSpPr>
          <p:nvPr>
            <p:ph type="body" idx="1"/>
          </p:nvPr>
        </p:nvSpPr>
        <p:spPr/>
        <p:txBody>
          <a:bodyPr/>
          <a:lstStyle/>
          <a:p>
            <a:r>
              <a:rPr lang="pt-BR" b="0" i="0" dirty="0">
                <a:solidFill>
                  <a:srgbClr val="000000"/>
                </a:solidFill>
                <a:effectLst/>
                <a:latin typeface="Arial" panose="020B0604020202020204" pitchFamily="34" charset="0"/>
              </a:rPr>
              <a:t> a navegação fluvial, lacustre, de travessia, de apoio marítimo, de apoio portuário, de cabotagem e de longo curso;</a:t>
            </a:r>
            <a:endParaRPr lang="pt-BR" dirty="0"/>
          </a:p>
        </p:txBody>
      </p:sp>
      <p:sp>
        <p:nvSpPr>
          <p:cNvPr id="4" name="Espaço Reservado para Número de Slide 3">
            <a:extLst>
              <a:ext uri="{FF2B5EF4-FFF2-40B4-BE49-F238E27FC236}">
                <a16:creationId xmlns:a16="http://schemas.microsoft.com/office/drawing/2014/main" id="{371864FD-DD04-3B08-3966-391361445AAF}"/>
              </a:ext>
            </a:extLst>
          </p:cNvPr>
          <p:cNvSpPr>
            <a:spLocks noGrp="1"/>
          </p:cNvSpPr>
          <p:nvPr>
            <p:ph type="sldNum" sz="quarter" idx="5"/>
          </p:nvPr>
        </p:nvSpPr>
        <p:spPr/>
        <p:txBody>
          <a:bodyPr/>
          <a:lstStyle/>
          <a:p>
            <a:fld id="{F2507818-0D10-46AD-A85C-DCFB5F146371}" type="slidenum">
              <a:rPr lang="pt-BR" smtClean="0"/>
              <a:t>13</a:t>
            </a:fld>
            <a:endParaRPr lang="pt-BR"/>
          </a:p>
        </p:txBody>
      </p:sp>
    </p:spTree>
    <p:extLst>
      <p:ext uri="{BB962C8B-B14F-4D97-AF65-F5344CB8AC3E}">
        <p14:creationId xmlns:p14="http://schemas.microsoft.com/office/powerpoint/2010/main" val="116001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8697D-D803-17E1-789F-5C1AA233635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251950F-3743-0AD8-5835-1D1199AA178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C1D696C-05C0-D0C1-0D88-0E0FD9659D9C}"/>
              </a:ext>
            </a:extLst>
          </p:cNvPr>
          <p:cNvSpPr>
            <a:spLocks noGrp="1"/>
          </p:cNvSpPr>
          <p:nvPr>
            <p:ph type="body" idx="1"/>
          </p:nvPr>
        </p:nvSpPr>
        <p:spPr/>
        <p:txBody>
          <a:bodyPr/>
          <a:lstStyle/>
          <a:p>
            <a:r>
              <a:rPr lang="pt-BR" b="0" i="0" dirty="0">
                <a:solidFill>
                  <a:srgbClr val="000000"/>
                </a:solidFill>
                <a:effectLst/>
                <a:latin typeface="Arial" panose="020B0604020202020204" pitchFamily="34" charset="0"/>
              </a:rPr>
              <a:t> a navegação fluvial, lacustre, de travessia, de apoio marítimo, de apoio portuário, de cabotagem e de longo curso;</a:t>
            </a:r>
            <a:endParaRPr lang="pt-BR" dirty="0"/>
          </a:p>
        </p:txBody>
      </p:sp>
      <p:sp>
        <p:nvSpPr>
          <p:cNvPr id="4" name="Espaço Reservado para Número de Slide 3">
            <a:extLst>
              <a:ext uri="{FF2B5EF4-FFF2-40B4-BE49-F238E27FC236}">
                <a16:creationId xmlns:a16="http://schemas.microsoft.com/office/drawing/2014/main" id="{CA76D95C-7C27-4AA5-96E7-C38090D39EA9}"/>
              </a:ext>
            </a:extLst>
          </p:cNvPr>
          <p:cNvSpPr>
            <a:spLocks noGrp="1"/>
          </p:cNvSpPr>
          <p:nvPr>
            <p:ph type="sldNum" sz="quarter" idx="5"/>
          </p:nvPr>
        </p:nvSpPr>
        <p:spPr/>
        <p:txBody>
          <a:bodyPr/>
          <a:lstStyle/>
          <a:p>
            <a:fld id="{F2507818-0D10-46AD-A85C-DCFB5F146371}" type="slidenum">
              <a:rPr lang="pt-BR" smtClean="0"/>
              <a:t>14</a:t>
            </a:fld>
            <a:endParaRPr lang="pt-BR"/>
          </a:p>
        </p:txBody>
      </p:sp>
    </p:spTree>
    <p:extLst>
      <p:ext uri="{BB962C8B-B14F-4D97-AF65-F5344CB8AC3E}">
        <p14:creationId xmlns:p14="http://schemas.microsoft.com/office/powerpoint/2010/main" val="132515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43956-9D6C-EB0C-A2F7-46E8C28624F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CF31B4D-2A1E-5229-72F4-2047552C8A4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75E9E82-9DC0-780D-BF93-EB32F44A128B}"/>
              </a:ext>
            </a:extLst>
          </p:cNvPr>
          <p:cNvSpPr>
            <a:spLocks noGrp="1"/>
          </p:cNvSpPr>
          <p:nvPr>
            <p:ph type="body" idx="1"/>
          </p:nvPr>
        </p:nvSpPr>
        <p:spPr/>
        <p:txBody>
          <a:bodyPr/>
          <a:lstStyle/>
          <a:p>
            <a:r>
              <a:rPr lang="pt-BR" b="0" i="0" dirty="0">
                <a:solidFill>
                  <a:srgbClr val="000000"/>
                </a:solidFill>
                <a:effectLst/>
                <a:latin typeface="Arial" panose="020B0604020202020204" pitchFamily="34" charset="0"/>
              </a:rPr>
              <a:t> a navegação fluvial, lacustre, de travessia, de apoio marítimo, de apoio portuário, de cabotagem e de longo curso;</a:t>
            </a:r>
            <a:endParaRPr lang="pt-BR" dirty="0"/>
          </a:p>
        </p:txBody>
      </p:sp>
      <p:sp>
        <p:nvSpPr>
          <p:cNvPr id="4" name="Espaço Reservado para Número de Slide 3">
            <a:extLst>
              <a:ext uri="{FF2B5EF4-FFF2-40B4-BE49-F238E27FC236}">
                <a16:creationId xmlns:a16="http://schemas.microsoft.com/office/drawing/2014/main" id="{39C089EC-B6F6-9626-785E-37DEC4A0C63F}"/>
              </a:ext>
            </a:extLst>
          </p:cNvPr>
          <p:cNvSpPr>
            <a:spLocks noGrp="1"/>
          </p:cNvSpPr>
          <p:nvPr>
            <p:ph type="sldNum" sz="quarter" idx="5"/>
          </p:nvPr>
        </p:nvSpPr>
        <p:spPr/>
        <p:txBody>
          <a:bodyPr/>
          <a:lstStyle/>
          <a:p>
            <a:fld id="{F2507818-0D10-46AD-A85C-DCFB5F146371}" type="slidenum">
              <a:rPr lang="pt-BR" smtClean="0"/>
              <a:t>15</a:t>
            </a:fld>
            <a:endParaRPr lang="pt-BR"/>
          </a:p>
        </p:txBody>
      </p:sp>
    </p:spTree>
    <p:extLst>
      <p:ext uri="{BB962C8B-B14F-4D97-AF65-F5344CB8AC3E}">
        <p14:creationId xmlns:p14="http://schemas.microsoft.com/office/powerpoint/2010/main" val="2235338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98A3E-75E5-9343-6531-AFB2280B015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BC1B056-0F7C-F247-4CD3-79335EB75B8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D2A614-06E3-A13D-76A9-01160338C8DD}"/>
              </a:ext>
            </a:extLst>
          </p:cNvPr>
          <p:cNvSpPr>
            <a:spLocks noGrp="1"/>
          </p:cNvSpPr>
          <p:nvPr>
            <p:ph type="body" idx="1"/>
          </p:nvPr>
        </p:nvSpPr>
        <p:spPr/>
        <p:txBody>
          <a:bodyPr/>
          <a:lstStyle/>
          <a:p>
            <a:r>
              <a:rPr lang="pt-BR" b="0" i="0" dirty="0">
                <a:solidFill>
                  <a:srgbClr val="000000"/>
                </a:solidFill>
                <a:effectLst/>
                <a:latin typeface="Arial" panose="020B0604020202020204" pitchFamily="34" charset="0"/>
              </a:rPr>
              <a:t> a navegação fluvial, lacustre, de travessia, de apoio marítimo, de apoio portuário, de cabotagem e de longo curso;</a:t>
            </a:r>
            <a:endParaRPr lang="pt-BR" dirty="0"/>
          </a:p>
        </p:txBody>
      </p:sp>
      <p:sp>
        <p:nvSpPr>
          <p:cNvPr id="4" name="Espaço Reservado para Número de Slide 3">
            <a:extLst>
              <a:ext uri="{FF2B5EF4-FFF2-40B4-BE49-F238E27FC236}">
                <a16:creationId xmlns:a16="http://schemas.microsoft.com/office/drawing/2014/main" id="{F56F85DB-417A-6C49-3404-7CE6C7424980}"/>
              </a:ext>
            </a:extLst>
          </p:cNvPr>
          <p:cNvSpPr>
            <a:spLocks noGrp="1"/>
          </p:cNvSpPr>
          <p:nvPr>
            <p:ph type="sldNum" sz="quarter" idx="5"/>
          </p:nvPr>
        </p:nvSpPr>
        <p:spPr/>
        <p:txBody>
          <a:bodyPr/>
          <a:lstStyle/>
          <a:p>
            <a:fld id="{F2507818-0D10-46AD-A85C-DCFB5F146371}" type="slidenum">
              <a:rPr lang="pt-BR" smtClean="0"/>
              <a:t>16</a:t>
            </a:fld>
            <a:endParaRPr lang="pt-BR"/>
          </a:p>
        </p:txBody>
      </p:sp>
    </p:spTree>
    <p:extLst>
      <p:ext uri="{BB962C8B-B14F-4D97-AF65-F5344CB8AC3E}">
        <p14:creationId xmlns:p14="http://schemas.microsoft.com/office/powerpoint/2010/main" val="205697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0" i="0" dirty="0">
                <a:solidFill>
                  <a:srgbClr val="000000"/>
                </a:solidFill>
                <a:effectLst/>
                <a:latin typeface="Arial" panose="020B0604020202020204" pitchFamily="34" charset="0"/>
              </a:rPr>
              <a:t> a navegação fluvial, lacustre, de travessia, de apoio marítimo, de apoio portuário, de cabotagem e de longo curso;</a:t>
            </a:r>
            <a:endParaRPr lang="pt-BR" dirty="0"/>
          </a:p>
        </p:txBody>
      </p:sp>
      <p:sp>
        <p:nvSpPr>
          <p:cNvPr id="4" name="Espaço Reservado para Número de Slide 3"/>
          <p:cNvSpPr>
            <a:spLocks noGrp="1"/>
          </p:cNvSpPr>
          <p:nvPr>
            <p:ph type="sldNum" sz="quarter" idx="5"/>
          </p:nvPr>
        </p:nvSpPr>
        <p:spPr/>
        <p:txBody>
          <a:bodyPr/>
          <a:lstStyle/>
          <a:p>
            <a:fld id="{F2507818-0D10-46AD-A85C-DCFB5F146371}" type="slidenum">
              <a:rPr lang="pt-BR" smtClean="0"/>
              <a:t>3</a:t>
            </a:fld>
            <a:endParaRPr lang="pt-BR"/>
          </a:p>
        </p:txBody>
      </p:sp>
    </p:spTree>
    <p:extLst>
      <p:ext uri="{BB962C8B-B14F-4D97-AF65-F5344CB8AC3E}">
        <p14:creationId xmlns:p14="http://schemas.microsoft.com/office/powerpoint/2010/main" val="140128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0" i="0" dirty="0">
                <a:solidFill>
                  <a:srgbClr val="000000"/>
                </a:solidFill>
                <a:effectLst/>
                <a:latin typeface="Arial" panose="020B0604020202020204" pitchFamily="34" charset="0"/>
              </a:rPr>
              <a:t> a navegação fluvial, lacustre, de travessia, de apoio marítimo, de apoio portuário, de cabotagem e de longo curso;</a:t>
            </a:r>
            <a:endParaRPr lang="pt-BR" dirty="0"/>
          </a:p>
        </p:txBody>
      </p:sp>
      <p:sp>
        <p:nvSpPr>
          <p:cNvPr id="4" name="Espaço Reservado para Número de Slide 3"/>
          <p:cNvSpPr>
            <a:spLocks noGrp="1"/>
          </p:cNvSpPr>
          <p:nvPr>
            <p:ph type="sldNum" sz="quarter" idx="5"/>
          </p:nvPr>
        </p:nvSpPr>
        <p:spPr/>
        <p:txBody>
          <a:bodyPr/>
          <a:lstStyle/>
          <a:p>
            <a:fld id="{F2507818-0D10-46AD-A85C-DCFB5F146371}" type="slidenum">
              <a:rPr lang="pt-BR" smtClean="0"/>
              <a:t>4</a:t>
            </a:fld>
            <a:endParaRPr lang="pt-BR"/>
          </a:p>
        </p:txBody>
      </p:sp>
    </p:spTree>
    <p:extLst>
      <p:ext uri="{BB962C8B-B14F-4D97-AF65-F5344CB8AC3E}">
        <p14:creationId xmlns:p14="http://schemas.microsoft.com/office/powerpoint/2010/main" val="92704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65133-4556-30FF-FA7E-C0E71B2052F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5EA71D8-5384-F81F-07EA-320D946C22F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76EA0C6-DC3B-7B0B-CDAA-842083991B39}"/>
              </a:ext>
            </a:extLst>
          </p:cNvPr>
          <p:cNvSpPr>
            <a:spLocks noGrp="1"/>
          </p:cNvSpPr>
          <p:nvPr>
            <p:ph type="body" idx="1"/>
          </p:nvPr>
        </p:nvSpPr>
        <p:spPr/>
        <p:txBody>
          <a:bodyPr/>
          <a:lstStyle/>
          <a:p>
            <a:r>
              <a:rPr lang="pt-BR" b="0" i="0" dirty="0">
                <a:solidFill>
                  <a:srgbClr val="000000"/>
                </a:solidFill>
                <a:effectLst/>
                <a:latin typeface="Arial" panose="020B0604020202020204" pitchFamily="34" charset="0"/>
              </a:rPr>
              <a:t> a navegação fluvial, lacustre, de travessia, de apoio marítimo, de apoio portuário, de cabotagem e de longo curso;</a:t>
            </a:r>
            <a:endParaRPr lang="pt-BR" dirty="0"/>
          </a:p>
        </p:txBody>
      </p:sp>
      <p:sp>
        <p:nvSpPr>
          <p:cNvPr id="4" name="Espaço Reservado para Número de Slide 3">
            <a:extLst>
              <a:ext uri="{FF2B5EF4-FFF2-40B4-BE49-F238E27FC236}">
                <a16:creationId xmlns:a16="http://schemas.microsoft.com/office/drawing/2014/main" id="{555F9ADA-CA3A-647C-8589-8E703A0DEFEC}"/>
              </a:ext>
            </a:extLst>
          </p:cNvPr>
          <p:cNvSpPr>
            <a:spLocks noGrp="1"/>
          </p:cNvSpPr>
          <p:nvPr>
            <p:ph type="sldNum" sz="quarter" idx="5"/>
          </p:nvPr>
        </p:nvSpPr>
        <p:spPr/>
        <p:txBody>
          <a:bodyPr/>
          <a:lstStyle/>
          <a:p>
            <a:fld id="{F2507818-0D10-46AD-A85C-DCFB5F146371}" type="slidenum">
              <a:rPr lang="pt-BR" smtClean="0"/>
              <a:t>5</a:t>
            </a:fld>
            <a:endParaRPr lang="pt-BR"/>
          </a:p>
        </p:txBody>
      </p:sp>
    </p:spTree>
    <p:extLst>
      <p:ext uri="{BB962C8B-B14F-4D97-AF65-F5344CB8AC3E}">
        <p14:creationId xmlns:p14="http://schemas.microsoft.com/office/powerpoint/2010/main" val="1774592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3B20B-DF68-E472-0DC9-487C917205B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A9D403A-FAAC-727F-D53F-CB8EB13FBDF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9904692-A023-93BB-6936-CAE57981D0B1}"/>
              </a:ext>
            </a:extLst>
          </p:cNvPr>
          <p:cNvSpPr>
            <a:spLocks noGrp="1"/>
          </p:cNvSpPr>
          <p:nvPr>
            <p:ph type="body" idx="1"/>
          </p:nvPr>
        </p:nvSpPr>
        <p:spPr/>
        <p:txBody>
          <a:bodyPr/>
          <a:lstStyle/>
          <a:p>
            <a:r>
              <a:rPr lang="pt-BR" b="0" i="0" dirty="0">
                <a:solidFill>
                  <a:srgbClr val="000000"/>
                </a:solidFill>
                <a:effectLst/>
                <a:latin typeface="Arial" panose="020B0604020202020204" pitchFamily="34" charset="0"/>
              </a:rPr>
              <a:t> a navegação fluvial, lacustre, de travessia, de apoio marítimo, de apoio portuário, de cabotagem e de longo curso;</a:t>
            </a:r>
            <a:endParaRPr lang="pt-BR" dirty="0"/>
          </a:p>
        </p:txBody>
      </p:sp>
      <p:sp>
        <p:nvSpPr>
          <p:cNvPr id="4" name="Espaço Reservado para Número de Slide 3">
            <a:extLst>
              <a:ext uri="{FF2B5EF4-FFF2-40B4-BE49-F238E27FC236}">
                <a16:creationId xmlns:a16="http://schemas.microsoft.com/office/drawing/2014/main" id="{5B1F6A30-4A57-CDCE-F4EC-EE2B6E5E9232}"/>
              </a:ext>
            </a:extLst>
          </p:cNvPr>
          <p:cNvSpPr>
            <a:spLocks noGrp="1"/>
          </p:cNvSpPr>
          <p:nvPr>
            <p:ph type="sldNum" sz="quarter" idx="5"/>
          </p:nvPr>
        </p:nvSpPr>
        <p:spPr/>
        <p:txBody>
          <a:bodyPr/>
          <a:lstStyle/>
          <a:p>
            <a:fld id="{F2507818-0D10-46AD-A85C-DCFB5F146371}" type="slidenum">
              <a:rPr lang="pt-BR" smtClean="0"/>
              <a:t>6</a:t>
            </a:fld>
            <a:endParaRPr lang="pt-BR"/>
          </a:p>
        </p:txBody>
      </p:sp>
    </p:spTree>
    <p:extLst>
      <p:ext uri="{BB962C8B-B14F-4D97-AF65-F5344CB8AC3E}">
        <p14:creationId xmlns:p14="http://schemas.microsoft.com/office/powerpoint/2010/main" val="383949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C7E63-CE2A-5CE9-AA4D-34813701C9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0211D3A-7B1A-ADEE-3D71-DBD54DD8842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3AC70A6-EC9D-E899-F77C-644E110C04F6}"/>
              </a:ext>
            </a:extLst>
          </p:cNvPr>
          <p:cNvSpPr>
            <a:spLocks noGrp="1"/>
          </p:cNvSpPr>
          <p:nvPr>
            <p:ph type="body" idx="1"/>
          </p:nvPr>
        </p:nvSpPr>
        <p:spPr/>
        <p:txBody>
          <a:bodyPr/>
          <a:lstStyle/>
          <a:p>
            <a:r>
              <a:rPr lang="pt-BR" b="0" i="0" dirty="0">
                <a:solidFill>
                  <a:srgbClr val="000000"/>
                </a:solidFill>
                <a:effectLst/>
                <a:latin typeface="Arial" panose="020B0604020202020204" pitchFamily="34" charset="0"/>
              </a:rPr>
              <a:t> a navegação fluvial, lacustre, de travessia, de apoio marítimo, de apoio portuário, de cabotagem e de longo curso;</a:t>
            </a:r>
            <a:endParaRPr lang="pt-BR" dirty="0"/>
          </a:p>
        </p:txBody>
      </p:sp>
      <p:sp>
        <p:nvSpPr>
          <p:cNvPr id="4" name="Espaço Reservado para Número de Slide 3">
            <a:extLst>
              <a:ext uri="{FF2B5EF4-FFF2-40B4-BE49-F238E27FC236}">
                <a16:creationId xmlns:a16="http://schemas.microsoft.com/office/drawing/2014/main" id="{ABFED40F-3F8B-0709-DCC7-B95760CE3695}"/>
              </a:ext>
            </a:extLst>
          </p:cNvPr>
          <p:cNvSpPr>
            <a:spLocks noGrp="1"/>
          </p:cNvSpPr>
          <p:nvPr>
            <p:ph type="sldNum" sz="quarter" idx="5"/>
          </p:nvPr>
        </p:nvSpPr>
        <p:spPr/>
        <p:txBody>
          <a:bodyPr/>
          <a:lstStyle/>
          <a:p>
            <a:fld id="{F2507818-0D10-46AD-A85C-DCFB5F146371}" type="slidenum">
              <a:rPr lang="pt-BR" smtClean="0"/>
              <a:t>7</a:t>
            </a:fld>
            <a:endParaRPr lang="pt-BR"/>
          </a:p>
        </p:txBody>
      </p:sp>
    </p:spTree>
    <p:extLst>
      <p:ext uri="{BB962C8B-B14F-4D97-AF65-F5344CB8AC3E}">
        <p14:creationId xmlns:p14="http://schemas.microsoft.com/office/powerpoint/2010/main" val="398404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0D9F1-D4BE-438E-03BE-1028A0B44D2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5871EE6-1938-54D2-A88E-744EDF16693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5691E46-D8A2-1786-7F5C-B09BA619A64E}"/>
              </a:ext>
            </a:extLst>
          </p:cNvPr>
          <p:cNvSpPr>
            <a:spLocks noGrp="1"/>
          </p:cNvSpPr>
          <p:nvPr>
            <p:ph type="body" idx="1"/>
          </p:nvPr>
        </p:nvSpPr>
        <p:spPr/>
        <p:txBody>
          <a:bodyPr/>
          <a:lstStyle/>
          <a:p>
            <a:r>
              <a:rPr lang="pt-BR" b="0" i="0" dirty="0">
                <a:solidFill>
                  <a:srgbClr val="000000"/>
                </a:solidFill>
                <a:effectLst/>
                <a:latin typeface="Arial" panose="020B0604020202020204" pitchFamily="34" charset="0"/>
              </a:rPr>
              <a:t> a navegação fluvial, lacustre, de travessia, de apoio marítimo, de apoio portuário, de cabotagem e de longo curso;</a:t>
            </a:r>
            <a:endParaRPr lang="pt-BR" dirty="0"/>
          </a:p>
        </p:txBody>
      </p:sp>
      <p:sp>
        <p:nvSpPr>
          <p:cNvPr id="4" name="Espaço Reservado para Número de Slide 3">
            <a:extLst>
              <a:ext uri="{FF2B5EF4-FFF2-40B4-BE49-F238E27FC236}">
                <a16:creationId xmlns:a16="http://schemas.microsoft.com/office/drawing/2014/main" id="{5C341032-9631-7D9A-92AE-44A63D9FA190}"/>
              </a:ext>
            </a:extLst>
          </p:cNvPr>
          <p:cNvSpPr>
            <a:spLocks noGrp="1"/>
          </p:cNvSpPr>
          <p:nvPr>
            <p:ph type="sldNum" sz="quarter" idx="5"/>
          </p:nvPr>
        </p:nvSpPr>
        <p:spPr/>
        <p:txBody>
          <a:bodyPr/>
          <a:lstStyle/>
          <a:p>
            <a:fld id="{F2507818-0D10-46AD-A85C-DCFB5F146371}" type="slidenum">
              <a:rPr lang="pt-BR" smtClean="0"/>
              <a:t>8</a:t>
            </a:fld>
            <a:endParaRPr lang="pt-BR"/>
          </a:p>
        </p:txBody>
      </p:sp>
    </p:spTree>
    <p:extLst>
      <p:ext uri="{BB962C8B-B14F-4D97-AF65-F5344CB8AC3E}">
        <p14:creationId xmlns:p14="http://schemas.microsoft.com/office/powerpoint/2010/main" val="344084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24D1-F0BC-2818-2BA6-7C88F4D7052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E7986F5-67FE-287D-46BF-D1B8C139BB5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E16231E-930E-6789-0348-0F7323B5E618}"/>
              </a:ext>
            </a:extLst>
          </p:cNvPr>
          <p:cNvSpPr>
            <a:spLocks noGrp="1"/>
          </p:cNvSpPr>
          <p:nvPr>
            <p:ph type="body" idx="1"/>
          </p:nvPr>
        </p:nvSpPr>
        <p:spPr/>
        <p:txBody>
          <a:bodyPr/>
          <a:lstStyle/>
          <a:p>
            <a:r>
              <a:rPr lang="pt-BR" b="0" i="0" dirty="0">
                <a:solidFill>
                  <a:srgbClr val="000000"/>
                </a:solidFill>
                <a:effectLst/>
                <a:latin typeface="Arial" panose="020B0604020202020204" pitchFamily="34" charset="0"/>
              </a:rPr>
              <a:t> a navegação fluvial, lacustre, de travessia, de apoio marítimo, de apoio portuário, de cabotagem e de longo curso;</a:t>
            </a:r>
            <a:endParaRPr lang="pt-BR" dirty="0"/>
          </a:p>
        </p:txBody>
      </p:sp>
      <p:sp>
        <p:nvSpPr>
          <p:cNvPr id="4" name="Espaço Reservado para Número de Slide 3">
            <a:extLst>
              <a:ext uri="{FF2B5EF4-FFF2-40B4-BE49-F238E27FC236}">
                <a16:creationId xmlns:a16="http://schemas.microsoft.com/office/drawing/2014/main" id="{7B39F813-A8D5-2563-C2EA-CD19C72329A3}"/>
              </a:ext>
            </a:extLst>
          </p:cNvPr>
          <p:cNvSpPr>
            <a:spLocks noGrp="1"/>
          </p:cNvSpPr>
          <p:nvPr>
            <p:ph type="sldNum" sz="quarter" idx="5"/>
          </p:nvPr>
        </p:nvSpPr>
        <p:spPr/>
        <p:txBody>
          <a:bodyPr/>
          <a:lstStyle/>
          <a:p>
            <a:fld id="{F2507818-0D10-46AD-A85C-DCFB5F146371}" type="slidenum">
              <a:rPr lang="pt-BR" smtClean="0"/>
              <a:t>9</a:t>
            </a:fld>
            <a:endParaRPr lang="pt-BR"/>
          </a:p>
        </p:txBody>
      </p:sp>
    </p:spTree>
    <p:extLst>
      <p:ext uri="{BB962C8B-B14F-4D97-AF65-F5344CB8AC3E}">
        <p14:creationId xmlns:p14="http://schemas.microsoft.com/office/powerpoint/2010/main" val="2501512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D1A1D-E837-D536-D6E5-0BD9BDDE7B7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5393AF3-A745-98F2-EDBD-C973E7341A4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37AC5FA-7DE6-684B-AFD5-5076DF058E4B}"/>
              </a:ext>
            </a:extLst>
          </p:cNvPr>
          <p:cNvSpPr>
            <a:spLocks noGrp="1"/>
          </p:cNvSpPr>
          <p:nvPr>
            <p:ph type="body" idx="1"/>
          </p:nvPr>
        </p:nvSpPr>
        <p:spPr/>
        <p:txBody>
          <a:bodyPr/>
          <a:lstStyle/>
          <a:p>
            <a:r>
              <a:rPr lang="pt-BR" b="0" i="0" dirty="0">
                <a:solidFill>
                  <a:srgbClr val="000000"/>
                </a:solidFill>
                <a:effectLst/>
                <a:latin typeface="Arial" panose="020B0604020202020204" pitchFamily="34" charset="0"/>
              </a:rPr>
              <a:t> a navegação fluvial, lacustre, de travessia, de apoio marítimo, de apoio portuário, de cabotagem e de longo curso;</a:t>
            </a:r>
            <a:endParaRPr lang="pt-BR" dirty="0"/>
          </a:p>
        </p:txBody>
      </p:sp>
      <p:sp>
        <p:nvSpPr>
          <p:cNvPr id="4" name="Espaço Reservado para Número de Slide 3">
            <a:extLst>
              <a:ext uri="{FF2B5EF4-FFF2-40B4-BE49-F238E27FC236}">
                <a16:creationId xmlns:a16="http://schemas.microsoft.com/office/drawing/2014/main" id="{0B313936-3ABF-5EC0-DC07-09239E4E5E9E}"/>
              </a:ext>
            </a:extLst>
          </p:cNvPr>
          <p:cNvSpPr>
            <a:spLocks noGrp="1"/>
          </p:cNvSpPr>
          <p:nvPr>
            <p:ph type="sldNum" sz="quarter" idx="5"/>
          </p:nvPr>
        </p:nvSpPr>
        <p:spPr/>
        <p:txBody>
          <a:bodyPr/>
          <a:lstStyle/>
          <a:p>
            <a:fld id="{F2507818-0D10-46AD-A85C-DCFB5F146371}" type="slidenum">
              <a:rPr lang="pt-BR" smtClean="0"/>
              <a:t>10</a:t>
            </a:fld>
            <a:endParaRPr lang="pt-BR"/>
          </a:p>
        </p:txBody>
      </p:sp>
    </p:spTree>
    <p:extLst>
      <p:ext uri="{BB962C8B-B14F-4D97-AF65-F5344CB8AC3E}">
        <p14:creationId xmlns:p14="http://schemas.microsoft.com/office/powerpoint/2010/main" val="262855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0C60AD4-E59C-445D-9FDA-DCE70C367214}" type="datetimeFigureOut">
              <a:rPr lang="pt-BR" smtClean="0"/>
              <a:t>12/05/2026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A264E8-46F5-4DEC-8BCE-2BCEBD00D6C2}" type="slidenum">
              <a:rPr lang="pt-BR" smtClean="0"/>
              <a:t>‹nº›</a:t>
            </a:fld>
            <a:endParaRPr lang="pt-BR"/>
          </a:p>
        </p:txBody>
      </p:sp>
    </p:spTree>
    <p:extLst>
      <p:ext uri="{BB962C8B-B14F-4D97-AF65-F5344CB8AC3E}">
        <p14:creationId xmlns:p14="http://schemas.microsoft.com/office/powerpoint/2010/main" val="85193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omente Título">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9F82EE62-B6CB-4D71-A0A1-8D53BC8F656B}"/>
              </a:ext>
            </a:extLst>
          </p:cNvPr>
          <p:cNvPicPr>
            <a:picLocks noChangeAspect="1"/>
          </p:cNvPicPr>
          <p:nvPr userDrawn="1"/>
        </p:nvPicPr>
        <p:blipFill>
          <a:blip r:embed="rId2"/>
          <a:stretch>
            <a:fillRect/>
          </a:stretch>
        </p:blipFill>
        <p:spPr>
          <a:xfrm>
            <a:off x="0" y="4610100"/>
            <a:ext cx="12192000" cy="2247900"/>
          </a:xfrm>
          <a:prstGeom prst="rect">
            <a:avLst/>
          </a:prstGeom>
        </p:spPr>
      </p:pic>
      <p:sp>
        <p:nvSpPr>
          <p:cNvPr id="3" name="Retângulo 2">
            <a:extLst>
              <a:ext uri="{FF2B5EF4-FFF2-40B4-BE49-F238E27FC236}">
                <a16:creationId xmlns:a16="http://schemas.microsoft.com/office/drawing/2014/main" id="{F11A4CC9-E019-4EDA-9579-D2A680426CE0}"/>
              </a:ext>
            </a:extLst>
          </p:cNvPr>
          <p:cNvSpPr/>
          <p:nvPr userDrawn="1"/>
        </p:nvSpPr>
        <p:spPr>
          <a:xfrm>
            <a:off x="0" y="594804"/>
            <a:ext cx="12192000" cy="45719"/>
          </a:xfrm>
          <a:prstGeom prst="rect">
            <a:avLst/>
          </a:prstGeom>
          <a:solidFill>
            <a:srgbClr val="50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4951504C-DD60-46D0-A409-A78C15FDC9BF}"/>
              </a:ext>
            </a:extLst>
          </p:cNvPr>
          <p:cNvSpPr/>
          <p:nvPr userDrawn="1"/>
        </p:nvSpPr>
        <p:spPr>
          <a:xfrm>
            <a:off x="-3175" y="622300"/>
            <a:ext cx="12195175" cy="53917"/>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3578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omente Títul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C17BAF74-EBC9-45DA-B98F-A407F4F710BB}"/>
              </a:ext>
            </a:extLst>
          </p:cNvPr>
          <p:cNvPicPr>
            <a:picLocks noChangeAspect="1"/>
          </p:cNvPicPr>
          <p:nvPr userDrawn="1"/>
        </p:nvPicPr>
        <p:blipFill>
          <a:blip r:embed="rId2"/>
          <a:stretch>
            <a:fillRect/>
          </a:stretch>
        </p:blipFill>
        <p:spPr>
          <a:xfrm>
            <a:off x="0" y="4610100"/>
            <a:ext cx="12192000" cy="2247900"/>
          </a:xfrm>
          <a:prstGeom prst="rect">
            <a:avLst/>
          </a:prstGeom>
        </p:spPr>
      </p:pic>
    </p:spTree>
    <p:extLst>
      <p:ext uri="{BB962C8B-B14F-4D97-AF65-F5344CB8AC3E}">
        <p14:creationId xmlns:p14="http://schemas.microsoft.com/office/powerpoint/2010/main" val="1068540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A8D8F42-0337-4209-B588-12DB9F0D04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8" y="-8232"/>
            <a:ext cx="12177486" cy="6883484"/>
          </a:xfrm>
          <a:prstGeom prst="rect">
            <a:avLst/>
          </a:prstGeom>
        </p:spPr>
      </p:pic>
    </p:spTree>
    <p:extLst>
      <p:ext uri="{BB962C8B-B14F-4D97-AF65-F5344CB8AC3E}">
        <p14:creationId xmlns:p14="http://schemas.microsoft.com/office/powerpoint/2010/main" val="126970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A8D8F42-0337-4209-B588-12DB9F0D04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8" y="-8232"/>
            <a:ext cx="12177486" cy="6883484"/>
          </a:xfrm>
          <a:prstGeom prst="rect">
            <a:avLst/>
          </a:prstGeom>
        </p:spPr>
      </p:pic>
      <p:sp>
        <p:nvSpPr>
          <p:cNvPr id="3" name="Retângulo 2">
            <a:extLst>
              <a:ext uri="{FF2B5EF4-FFF2-40B4-BE49-F238E27FC236}">
                <a16:creationId xmlns:a16="http://schemas.microsoft.com/office/drawing/2014/main" id="{2A50A059-09E1-4A14-96CF-9B9673EF3929}"/>
              </a:ext>
            </a:extLst>
          </p:cNvPr>
          <p:cNvSpPr/>
          <p:nvPr userDrawn="1"/>
        </p:nvSpPr>
        <p:spPr>
          <a:xfrm>
            <a:off x="0" y="594804"/>
            <a:ext cx="12192000" cy="45719"/>
          </a:xfrm>
          <a:prstGeom prst="rect">
            <a:avLst/>
          </a:prstGeom>
          <a:solidFill>
            <a:srgbClr val="50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CA3F5D13-0DE3-4216-A26A-719C2888659B}"/>
              </a:ext>
            </a:extLst>
          </p:cNvPr>
          <p:cNvSpPr/>
          <p:nvPr userDrawn="1"/>
        </p:nvSpPr>
        <p:spPr>
          <a:xfrm>
            <a:off x="-3175" y="622300"/>
            <a:ext cx="12195175" cy="53917"/>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63414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údo com Legenda">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C556E80A-7F11-4816-A302-33BB14DF679F}"/>
              </a:ext>
            </a:extLst>
          </p:cNvPr>
          <p:cNvPicPr>
            <a:picLocks noChangeAspect="1"/>
          </p:cNvPicPr>
          <p:nvPr userDrawn="1"/>
        </p:nvPicPr>
        <p:blipFill>
          <a:blip r:embed="rId2"/>
          <a:stretch>
            <a:fillRect/>
          </a:stretch>
        </p:blipFill>
        <p:spPr>
          <a:xfrm>
            <a:off x="0" y="5791200"/>
            <a:ext cx="12192000" cy="1066800"/>
          </a:xfrm>
          <a:prstGeom prst="rect">
            <a:avLst/>
          </a:prstGeom>
        </p:spPr>
      </p:pic>
    </p:spTree>
    <p:extLst>
      <p:ext uri="{BB962C8B-B14F-4D97-AF65-F5344CB8AC3E}">
        <p14:creationId xmlns:p14="http://schemas.microsoft.com/office/powerpoint/2010/main" val="86862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údo com Legenda">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C556E80A-7F11-4816-A302-33BB14DF679F}"/>
              </a:ext>
            </a:extLst>
          </p:cNvPr>
          <p:cNvPicPr>
            <a:picLocks noChangeAspect="1"/>
          </p:cNvPicPr>
          <p:nvPr userDrawn="1"/>
        </p:nvPicPr>
        <p:blipFill>
          <a:blip r:embed="rId2"/>
          <a:stretch>
            <a:fillRect/>
          </a:stretch>
        </p:blipFill>
        <p:spPr>
          <a:xfrm>
            <a:off x="0" y="5791200"/>
            <a:ext cx="12192000" cy="1066800"/>
          </a:xfrm>
          <a:prstGeom prst="rect">
            <a:avLst/>
          </a:prstGeom>
        </p:spPr>
      </p:pic>
      <p:sp>
        <p:nvSpPr>
          <p:cNvPr id="3" name="Retângulo 2">
            <a:extLst>
              <a:ext uri="{FF2B5EF4-FFF2-40B4-BE49-F238E27FC236}">
                <a16:creationId xmlns:a16="http://schemas.microsoft.com/office/drawing/2014/main" id="{63CDCC0D-6D23-4CB6-9B50-55A2AE87ED29}"/>
              </a:ext>
            </a:extLst>
          </p:cNvPr>
          <p:cNvSpPr/>
          <p:nvPr userDrawn="1"/>
        </p:nvSpPr>
        <p:spPr>
          <a:xfrm>
            <a:off x="0" y="594804"/>
            <a:ext cx="12192000" cy="45719"/>
          </a:xfrm>
          <a:prstGeom prst="rect">
            <a:avLst/>
          </a:prstGeom>
          <a:solidFill>
            <a:srgbClr val="50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48DFA4AF-C53D-40B3-92AC-473ED4CB955C}"/>
              </a:ext>
            </a:extLst>
          </p:cNvPr>
          <p:cNvSpPr/>
          <p:nvPr userDrawn="1"/>
        </p:nvSpPr>
        <p:spPr>
          <a:xfrm>
            <a:off x="-3175" y="622300"/>
            <a:ext cx="12195175" cy="53917"/>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22605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údo com Legenda">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C556E80A-7F11-4816-A302-33BB14DF679F}"/>
              </a:ext>
            </a:extLst>
          </p:cNvPr>
          <p:cNvPicPr>
            <a:picLocks noChangeAspect="1"/>
          </p:cNvPicPr>
          <p:nvPr userDrawn="1"/>
        </p:nvPicPr>
        <p:blipFill>
          <a:blip r:embed="rId2"/>
          <a:stretch>
            <a:fillRect/>
          </a:stretch>
        </p:blipFill>
        <p:spPr>
          <a:xfrm>
            <a:off x="0" y="6235700"/>
            <a:ext cx="12192000" cy="622300"/>
          </a:xfrm>
          <a:prstGeom prst="rect">
            <a:avLst/>
          </a:prstGeom>
        </p:spPr>
      </p:pic>
      <p:sp>
        <p:nvSpPr>
          <p:cNvPr id="3" name="Retângulo 2">
            <a:extLst>
              <a:ext uri="{FF2B5EF4-FFF2-40B4-BE49-F238E27FC236}">
                <a16:creationId xmlns:a16="http://schemas.microsoft.com/office/drawing/2014/main" id="{63CDCC0D-6D23-4CB6-9B50-55A2AE87ED29}"/>
              </a:ext>
            </a:extLst>
          </p:cNvPr>
          <p:cNvSpPr/>
          <p:nvPr userDrawn="1"/>
        </p:nvSpPr>
        <p:spPr>
          <a:xfrm>
            <a:off x="0" y="594804"/>
            <a:ext cx="12192000" cy="45719"/>
          </a:xfrm>
          <a:prstGeom prst="rect">
            <a:avLst/>
          </a:prstGeom>
          <a:solidFill>
            <a:srgbClr val="50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48DFA4AF-C53D-40B3-92AC-473ED4CB955C}"/>
              </a:ext>
            </a:extLst>
          </p:cNvPr>
          <p:cNvSpPr/>
          <p:nvPr userDrawn="1"/>
        </p:nvSpPr>
        <p:spPr>
          <a:xfrm>
            <a:off x="-3175" y="622300"/>
            <a:ext cx="12195175" cy="53917"/>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01502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80C60AD4-E59C-445D-9FDA-DCE70C367214}" type="datetimeFigureOut">
              <a:rPr lang="pt-BR" smtClean="0"/>
              <a:t>12/05/2026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A264E8-46F5-4DEC-8BCE-2BCEBD00D6C2}" type="slidenum">
              <a:rPr lang="pt-BR" smtClean="0"/>
              <a:t>‹nº›</a:t>
            </a:fld>
            <a:endParaRPr lang="pt-BR"/>
          </a:p>
        </p:txBody>
      </p:sp>
    </p:spTree>
    <p:extLst>
      <p:ext uri="{BB962C8B-B14F-4D97-AF65-F5344CB8AC3E}">
        <p14:creationId xmlns:p14="http://schemas.microsoft.com/office/powerpoint/2010/main" val="581073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0C60AD4-E59C-445D-9FDA-DCE70C367214}" type="datetimeFigureOut">
              <a:rPr lang="pt-BR" smtClean="0"/>
              <a:t>12/05/2026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A264E8-46F5-4DEC-8BCE-2BCEBD00D6C2}" type="slidenum">
              <a:rPr lang="pt-BR" smtClean="0"/>
              <a:t>‹nº›</a:t>
            </a:fld>
            <a:endParaRPr lang="pt-BR"/>
          </a:p>
        </p:txBody>
      </p:sp>
    </p:spTree>
    <p:extLst>
      <p:ext uri="{BB962C8B-B14F-4D97-AF65-F5344CB8AC3E}">
        <p14:creationId xmlns:p14="http://schemas.microsoft.com/office/powerpoint/2010/main" val="651483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0C60AD4-E59C-445D-9FDA-DCE70C367214}" type="datetimeFigureOut">
              <a:rPr lang="pt-BR" smtClean="0"/>
              <a:t>12/05/2026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A264E8-46F5-4DEC-8BCE-2BCEBD00D6C2}" type="slidenum">
              <a:rPr lang="pt-BR" smtClean="0"/>
              <a:t>‹nº›</a:t>
            </a:fld>
            <a:endParaRPr lang="pt-BR"/>
          </a:p>
        </p:txBody>
      </p:sp>
    </p:spTree>
    <p:extLst>
      <p:ext uri="{BB962C8B-B14F-4D97-AF65-F5344CB8AC3E}">
        <p14:creationId xmlns:p14="http://schemas.microsoft.com/office/powerpoint/2010/main" val="108239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0C60AD4-E59C-445D-9FDA-DCE70C367214}" type="datetimeFigureOut">
              <a:rPr lang="pt-BR" smtClean="0"/>
              <a:t>12/05/2026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A264E8-46F5-4DEC-8BCE-2BCEBD00D6C2}" type="slidenum">
              <a:rPr lang="pt-BR" smtClean="0"/>
              <a:t>‹nº›</a:t>
            </a:fld>
            <a:endParaRPr lang="pt-BR"/>
          </a:p>
        </p:txBody>
      </p:sp>
    </p:spTree>
    <p:extLst>
      <p:ext uri="{BB962C8B-B14F-4D97-AF65-F5344CB8AC3E}">
        <p14:creationId xmlns:p14="http://schemas.microsoft.com/office/powerpoint/2010/main" val="374699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177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5/12/2026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‹nº›</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95381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t-BR"/>
              <a:t>Clique para editar o título mestre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5/12/2026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‹nº›</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9494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5/12/2026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‹nº›</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97299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120000" y="2505075"/>
            <a:ext cx="5025216"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t-BR"/>
              <a:t>Clique para editar o texto mestre</a:t>
            </a:r>
          </a:p>
        </p:txBody>
      </p:sp>
      <p:sp>
        <p:nvSpPr>
          <p:cNvPr id="6" name="Content Placeholder 5"/>
          <p:cNvSpPr>
            <a:spLocks noGrp="1"/>
          </p:cNvSpPr>
          <p:nvPr>
            <p:ph sz="quarter" idx="4"/>
          </p:nvPr>
        </p:nvSpPr>
        <p:spPr>
          <a:xfrm>
            <a:off x="6319840" y="2505075"/>
            <a:ext cx="503554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5/12/2026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‹nº›</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13780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5/12/2026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‹nº›</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02452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5/12/2026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‹nº›</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62920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F7D1BD23-6E54-4D9D-AD88-A2813C73CC25}"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5/12/2026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‹nº›</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84197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1471A834-4F3C-4AF9-9C74-05EC35A0F2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5/12/2026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‹nº›</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81008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1B80C674-7DFC-42FE-B9CD-82963CDB1557}"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5/12/2026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‹nº›</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029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80C60AD4-E59C-445D-9FDA-DCE70C367214}" type="datetimeFigureOut">
              <a:rPr lang="pt-BR" smtClean="0"/>
              <a:t>12/05/2026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A264E8-46F5-4DEC-8BCE-2BCEBD00D6C2}" type="slidenum">
              <a:rPr lang="pt-BR" smtClean="0"/>
              <a:t>‹nº›</a:t>
            </a:fld>
            <a:endParaRPr lang="pt-BR"/>
          </a:p>
        </p:txBody>
      </p:sp>
    </p:spTree>
    <p:extLst>
      <p:ext uri="{BB962C8B-B14F-4D97-AF65-F5344CB8AC3E}">
        <p14:creationId xmlns:p14="http://schemas.microsoft.com/office/powerpoint/2010/main" val="2013001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2076456F-F47D-4F25-8053-2A695DA0CA7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5/12/2026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‹nº›</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99466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5D6C7379-69CC-4837-9905-BEBA22830C8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5/12/2026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‹nº›</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2750271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pt-BR"/>
              <a:t>Clique para editar o título mestre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49EB8B7E-8AEE-4F10-BFEE-C999AD004D36}"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5/12/2026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‹nº›</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81511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t-BR"/>
              <a:t>Clique para editar o texto mestre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t-BR"/>
              <a:t>Clique para editar o texto mestre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3" name="Date Placeholder 2"/>
          <p:cNvSpPr>
            <a:spLocks noGrp="1"/>
          </p:cNvSpPr>
          <p:nvPr>
            <p:ph type="dt" sz="half" idx="10"/>
          </p:nvPr>
        </p:nvSpPr>
        <p:spPr/>
        <p:txBody>
          <a:bodyPr/>
          <a:lstStyle/>
          <a:p>
            <a:fld id="{8668F3F9-58BC-440B-B37B-805B9055EF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5/12/2026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‹nº›</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332434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3" name="Date Placeholder 2"/>
          <p:cNvSpPr>
            <a:spLocks noGrp="1"/>
          </p:cNvSpPr>
          <p:nvPr>
            <p:ph type="dt" sz="half" idx="10"/>
          </p:nvPr>
        </p:nvSpPr>
        <p:spPr/>
        <p:txBody>
          <a:bodyPr/>
          <a:lstStyle/>
          <a:p>
            <a:fld id="{0D5A53AF-48EA-489D-8260-9DCAB666386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5/12/2026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‹nº›</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87048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5/12/2026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‹nº›</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15205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5/12/2026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‹nº›</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600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80C60AD4-E59C-445D-9FDA-DCE70C367214}" type="datetimeFigureOut">
              <a:rPr lang="pt-BR" smtClean="0"/>
              <a:t>12/05/2026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A264E8-46F5-4DEC-8BCE-2BCEBD00D6C2}" type="slidenum">
              <a:rPr lang="pt-BR" smtClean="0"/>
              <a:t>‹nº›</a:t>
            </a:fld>
            <a:endParaRPr lang="pt-BR"/>
          </a:p>
        </p:txBody>
      </p:sp>
    </p:spTree>
    <p:extLst>
      <p:ext uri="{BB962C8B-B14F-4D97-AF65-F5344CB8AC3E}">
        <p14:creationId xmlns:p14="http://schemas.microsoft.com/office/powerpoint/2010/main" val="192896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2FCFD666-DCB2-45E8-AD8E-D552E410DC57}"/>
              </a:ext>
            </a:extLst>
          </p:cNvPr>
          <p:cNvPicPr>
            <a:picLocks noChangeAspect="1"/>
          </p:cNvPicPr>
          <p:nvPr userDrawn="1"/>
        </p:nvPicPr>
        <p:blipFill rotWithShape="1">
          <a:blip r:embed="rId2"/>
          <a:srcRect t="66734"/>
          <a:stretch/>
        </p:blipFill>
        <p:spPr>
          <a:xfrm>
            <a:off x="0" y="4820575"/>
            <a:ext cx="12192000" cy="2037425"/>
          </a:xfrm>
          <a:prstGeom prst="rect">
            <a:avLst/>
          </a:prstGeom>
        </p:spPr>
      </p:pic>
      <p:sp>
        <p:nvSpPr>
          <p:cNvPr id="2" name="Retângulo 1">
            <a:extLst>
              <a:ext uri="{FF2B5EF4-FFF2-40B4-BE49-F238E27FC236}">
                <a16:creationId xmlns:a16="http://schemas.microsoft.com/office/drawing/2014/main" id="{5C39AAA3-897A-4151-ABD8-FCB599D2C435}"/>
              </a:ext>
            </a:extLst>
          </p:cNvPr>
          <p:cNvSpPr/>
          <p:nvPr userDrawn="1"/>
        </p:nvSpPr>
        <p:spPr>
          <a:xfrm>
            <a:off x="0" y="594804"/>
            <a:ext cx="12192000" cy="45719"/>
          </a:xfrm>
          <a:prstGeom prst="rect">
            <a:avLst/>
          </a:prstGeom>
          <a:solidFill>
            <a:srgbClr val="50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3DE8BCEA-B4E9-415C-A7B3-F6274254F4A1}"/>
              </a:ext>
            </a:extLst>
          </p:cNvPr>
          <p:cNvSpPr/>
          <p:nvPr userDrawn="1"/>
        </p:nvSpPr>
        <p:spPr>
          <a:xfrm>
            <a:off x="-3175" y="622300"/>
            <a:ext cx="12195175" cy="53917"/>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15205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ção">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2FCFD666-DCB2-45E8-AD8E-D552E410DC57}"/>
              </a:ext>
            </a:extLst>
          </p:cNvPr>
          <p:cNvPicPr>
            <a:picLocks noChangeAspect="1"/>
          </p:cNvPicPr>
          <p:nvPr userDrawn="1"/>
        </p:nvPicPr>
        <p:blipFill>
          <a:blip r:embed="rId2"/>
          <a:stretch>
            <a:fillRect/>
          </a:stretch>
        </p:blipFill>
        <p:spPr>
          <a:xfrm>
            <a:off x="0" y="733425"/>
            <a:ext cx="12192000" cy="6124575"/>
          </a:xfrm>
          <a:prstGeom prst="rect">
            <a:avLst/>
          </a:prstGeom>
        </p:spPr>
      </p:pic>
    </p:spTree>
    <p:extLst>
      <p:ext uri="{BB962C8B-B14F-4D97-AF65-F5344CB8AC3E}">
        <p14:creationId xmlns:p14="http://schemas.microsoft.com/office/powerpoint/2010/main" val="304218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9F82EE62-B6CB-4D71-A0A1-8D53BC8F65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tângulo 2">
            <a:extLst>
              <a:ext uri="{FF2B5EF4-FFF2-40B4-BE49-F238E27FC236}">
                <a16:creationId xmlns:a16="http://schemas.microsoft.com/office/drawing/2014/main" id="{F11A4CC9-E019-4EDA-9579-D2A680426CE0}"/>
              </a:ext>
            </a:extLst>
          </p:cNvPr>
          <p:cNvSpPr/>
          <p:nvPr userDrawn="1"/>
        </p:nvSpPr>
        <p:spPr>
          <a:xfrm>
            <a:off x="0" y="594804"/>
            <a:ext cx="12192000" cy="45719"/>
          </a:xfrm>
          <a:prstGeom prst="rect">
            <a:avLst/>
          </a:prstGeom>
          <a:solidFill>
            <a:srgbClr val="50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4951504C-DD60-46D0-A409-A78C15FDC9BF}"/>
              </a:ext>
            </a:extLst>
          </p:cNvPr>
          <p:cNvSpPr/>
          <p:nvPr userDrawn="1"/>
        </p:nvSpPr>
        <p:spPr>
          <a:xfrm>
            <a:off x="-3175" y="622300"/>
            <a:ext cx="12195175" cy="53917"/>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1412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9F82EE62-B6CB-4D71-A0A1-8D53BC8F656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10484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omente Título">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9F82EE62-B6CB-4D71-A0A1-8D53BC8F656B}"/>
              </a:ext>
            </a:extLst>
          </p:cNvPr>
          <p:cNvPicPr>
            <a:picLocks noChangeAspect="1"/>
          </p:cNvPicPr>
          <p:nvPr userDrawn="1"/>
        </p:nvPicPr>
        <p:blipFill>
          <a:blip r:embed="rId2"/>
          <a:stretch>
            <a:fillRect/>
          </a:stretch>
        </p:blipFill>
        <p:spPr>
          <a:xfrm>
            <a:off x="0" y="4610100"/>
            <a:ext cx="12192000" cy="2247900"/>
          </a:xfrm>
          <a:prstGeom prst="rect">
            <a:avLst/>
          </a:prstGeom>
        </p:spPr>
      </p:pic>
      <p:sp>
        <p:nvSpPr>
          <p:cNvPr id="3" name="Retângulo 2">
            <a:extLst>
              <a:ext uri="{FF2B5EF4-FFF2-40B4-BE49-F238E27FC236}">
                <a16:creationId xmlns:a16="http://schemas.microsoft.com/office/drawing/2014/main" id="{F11A4CC9-E019-4EDA-9579-D2A680426CE0}"/>
              </a:ext>
            </a:extLst>
          </p:cNvPr>
          <p:cNvSpPr/>
          <p:nvPr userDrawn="1"/>
        </p:nvSpPr>
        <p:spPr>
          <a:xfrm>
            <a:off x="0" y="594804"/>
            <a:ext cx="12192000" cy="45719"/>
          </a:xfrm>
          <a:prstGeom prst="rect">
            <a:avLst/>
          </a:prstGeom>
          <a:solidFill>
            <a:srgbClr val="50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4951504C-DD60-46D0-A409-A78C15FDC9BF}"/>
              </a:ext>
            </a:extLst>
          </p:cNvPr>
          <p:cNvSpPr/>
          <p:nvPr userDrawn="1"/>
        </p:nvSpPr>
        <p:spPr>
          <a:xfrm>
            <a:off x="-3175" y="622300"/>
            <a:ext cx="12195175" cy="53917"/>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a:extLst>
              <a:ext uri="{FF2B5EF4-FFF2-40B4-BE49-F238E27FC236}">
                <a16:creationId xmlns:a16="http://schemas.microsoft.com/office/drawing/2014/main" id="{9F7633DE-0ED6-457D-97C8-DA0B20BCDC85}"/>
              </a:ext>
            </a:extLst>
          </p:cNvPr>
          <p:cNvPicPr>
            <a:picLocks noChangeAspect="1"/>
          </p:cNvPicPr>
          <p:nvPr userDrawn="1"/>
        </p:nvPicPr>
        <p:blipFill>
          <a:blip r:embed="rId3">
            <a:alphaModFix amt="5000"/>
          </a:blip>
          <a:stretch>
            <a:fillRect/>
          </a:stretch>
        </p:blipFill>
        <p:spPr>
          <a:xfrm>
            <a:off x="6116438" y="4244975"/>
            <a:ext cx="2613025" cy="2613025"/>
          </a:xfrm>
          <a:prstGeom prst="rect">
            <a:avLst/>
          </a:prstGeom>
        </p:spPr>
      </p:pic>
      <p:pic>
        <p:nvPicPr>
          <p:cNvPr id="6" name="Imagem 5">
            <a:extLst>
              <a:ext uri="{FF2B5EF4-FFF2-40B4-BE49-F238E27FC236}">
                <a16:creationId xmlns:a16="http://schemas.microsoft.com/office/drawing/2014/main" id="{AF669D08-DFB6-468C-BF67-22EBC8E93092}"/>
              </a:ext>
            </a:extLst>
          </p:cNvPr>
          <p:cNvPicPr>
            <a:picLocks noChangeAspect="1"/>
          </p:cNvPicPr>
          <p:nvPr userDrawn="1"/>
        </p:nvPicPr>
        <p:blipFill>
          <a:blip r:embed="rId3">
            <a:alphaModFix amt="5000"/>
          </a:blip>
          <a:stretch>
            <a:fillRect/>
          </a:stretch>
        </p:blipFill>
        <p:spPr>
          <a:xfrm>
            <a:off x="3137296" y="4244975"/>
            <a:ext cx="2613025" cy="2613025"/>
          </a:xfrm>
          <a:prstGeom prst="rect">
            <a:avLst/>
          </a:prstGeom>
        </p:spPr>
      </p:pic>
      <p:pic>
        <p:nvPicPr>
          <p:cNvPr id="8" name="Imagem 7">
            <a:extLst>
              <a:ext uri="{FF2B5EF4-FFF2-40B4-BE49-F238E27FC236}">
                <a16:creationId xmlns:a16="http://schemas.microsoft.com/office/drawing/2014/main" id="{DE55CCFC-08D9-4A29-B268-9BC9D2F20B48}"/>
              </a:ext>
            </a:extLst>
          </p:cNvPr>
          <p:cNvPicPr>
            <a:picLocks noChangeAspect="1"/>
          </p:cNvPicPr>
          <p:nvPr userDrawn="1"/>
        </p:nvPicPr>
        <p:blipFill>
          <a:blip r:embed="rId3">
            <a:alphaModFix amt="5000"/>
          </a:blip>
          <a:stretch>
            <a:fillRect/>
          </a:stretch>
        </p:blipFill>
        <p:spPr>
          <a:xfrm>
            <a:off x="249237" y="4244975"/>
            <a:ext cx="2613025" cy="2613025"/>
          </a:xfrm>
          <a:prstGeom prst="rect">
            <a:avLst/>
          </a:prstGeom>
        </p:spPr>
      </p:pic>
      <p:pic>
        <p:nvPicPr>
          <p:cNvPr id="9" name="Imagem 8">
            <a:extLst>
              <a:ext uri="{FF2B5EF4-FFF2-40B4-BE49-F238E27FC236}">
                <a16:creationId xmlns:a16="http://schemas.microsoft.com/office/drawing/2014/main" id="{565F02D1-AB52-431A-8064-7AB28DEAA78C}"/>
              </a:ext>
            </a:extLst>
          </p:cNvPr>
          <p:cNvPicPr>
            <a:picLocks noChangeAspect="1"/>
          </p:cNvPicPr>
          <p:nvPr userDrawn="1"/>
        </p:nvPicPr>
        <p:blipFill>
          <a:blip r:embed="rId3">
            <a:alphaModFix amt="5000"/>
          </a:blip>
          <a:stretch>
            <a:fillRect/>
          </a:stretch>
        </p:blipFill>
        <p:spPr>
          <a:xfrm>
            <a:off x="9095580" y="4244975"/>
            <a:ext cx="2613025" cy="2613025"/>
          </a:xfrm>
          <a:prstGeom prst="rect">
            <a:avLst/>
          </a:prstGeom>
        </p:spPr>
      </p:pic>
    </p:spTree>
    <p:extLst>
      <p:ext uri="{BB962C8B-B14F-4D97-AF65-F5344CB8AC3E}">
        <p14:creationId xmlns:p14="http://schemas.microsoft.com/office/powerpoint/2010/main" val="133491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6.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60AD4-E59C-445D-9FDA-DCE70C367214}" type="datetimeFigureOut">
              <a:rPr lang="pt-BR" smtClean="0"/>
              <a:t>12/05/2026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264E8-46F5-4DEC-8BCE-2BCEBD00D6C2}" type="slidenum">
              <a:rPr lang="pt-BR" smtClean="0"/>
              <a:t>‹nº›</a:t>
            </a:fld>
            <a:endParaRPr lang="pt-BR"/>
          </a:p>
        </p:txBody>
      </p:sp>
    </p:spTree>
    <p:extLst>
      <p:ext uri="{BB962C8B-B14F-4D97-AF65-F5344CB8AC3E}">
        <p14:creationId xmlns:p14="http://schemas.microsoft.com/office/powerpoint/2010/main" val="158466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8" r:id="rId6"/>
    <p:sldLayoutId id="2147483654" r:id="rId7"/>
    <p:sldLayoutId id="2147483679" r:id="rId8"/>
    <p:sldLayoutId id="2147483685" r:id="rId9"/>
    <p:sldLayoutId id="2147483684" r:id="rId10"/>
    <p:sldLayoutId id="2147483683" r:id="rId11"/>
    <p:sldLayoutId id="2147483655" r:id="rId12"/>
    <p:sldLayoutId id="2147483680" r:id="rId13"/>
    <p:sldLayoutId id="2147483656" r:id="rId14"/>
    <p:sldLayoutId id="2147483681" r:id="rId15"/>
    <p:sldLayoutId id="2147483682" r:id="rId16"/>
    <p:sldLayoutId id="2147483657" r:id="rId17"/>
    <p:sldLayoutId id="2147483658" r:id="rId18"/>
    <p:sldLayoutId id="214748365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fld id="{51CF1133-3259-4C45-BABA-5B62D9C6F78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457200"/>
              <a:t>5/12/2026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457200"/>
              <a:t>‹nº›</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813092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JPG"/><Relationship Id="rId2" Type="http://schemas.openxmlformats.org/officeDocument/2006/relationships/image" Target="../media/image7.sv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www.gov.br/transportes/pt-br/assuntos/sustentabilidade/Diretrizes_Interministeriais_Sustentabilidade_MTMPOR_PortariaInterm022025.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www.gov.br/portos-e-aeroportos/pt-br/sustentabilidad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s://www.gov.br/antaq/pt-br/acesso-a-informacao/acoes-e-programas/programas-projetos-acoes-obras-e-atividades/planejamento-estrategico-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0.JPG"/><Relationship Id="rId4" Type="http://schemas.openxmlformats.org/officeDocument/2006/relationships/hyperlink" Target="https://www.gov.br/mcti/pt-br/acompanhe-o-mcti/sirene/publicacoes/relatorios-bienais-de-transparencia-btrs/Relatorio_deInventario_NacionalNIR_2024_PORT.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www.gov.br/mma/pt-br/centrais-de-conteudo/publicacoes/mudanca-do-clima/plano-setorial-transportes.pdf" TargetMode="External"/><Relationship Id="rId4" Type="http://schemas.openxmlformats.org/officeDocument/2006/relationships/hyperlink" Target="https://www.gov.br/mma/pt-br/composicao/smc/plano-clim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39.png"/><Relationship Id="rId4" Type="http://schemas.openxmlformats.org/officeDocument/2006/relationships/hyperlink" Target="https://www.gov.br/mma/pt-br/centrais-de-conteudo/publicacoes/mudanca-do-clima/plano-setorial-transporte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39.png"/><Relationship Id="rId4" Type="http://schemas.openxmlformats.org/officeDocument/2006/relationships/hyperlink" Target="https://www.gov.br/mma/pt-br/centrais-de-conteudo/publicacoes/mudanca-do-clima/plano-setorial-transportes.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mailto:sesgi@antaq.gov.br" TargetMode="Externa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planalto.gov.br/ccivil_03/leis/leis_2001/L10233.htmcompilado.htm" TargetMode="Externa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hyperlink" Target="https://www.gov.br/antaq/pt-br/central-de-conteudos/estudos-e-pesquisas-da-antaq-1/copy5_of_Diagnostico_e_Relatorio_Final.pdf" TargetMode="External"/><Relationship Id="rId3" Type="http://schemas.openxmlformats.org/officeDocument/2006/relationships/image" Target="../media/image13.pn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gov.br/antaq/pt-br/central-de-conteudos/estudos-e-pesquisas-da-antaq-1/copy_of_GIZAL23A_240429_P6_FinalReport_V6.0.pdf" TargetMode="External"/><Relationship Id="rId5" Type="http://schemas.openxmlformats.org/officeDocument/2006/relationships/image" Target="../media/image19.JPG"/><Relationship Id="rId10" Type="http://schemas.openxmlformats.org/officeDocument/2006/relationships/image" Target="../media/image22.png"/><Relationship Id="rId4" Type="http://schemas.openxmlformats.org/officeDocument/2006/relationships/hyperlink" Target="https://www.gov.br/antaq/pt-br/central-de-conteudos/estudos-e-pesquisas-da-antaq-1/sumario_waycarbon_EN.pdf" TargetMode="External"/><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sdgs.un.org/2030agend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imo.org/en/ourwork/environment/pages/2023-imo-strategy-on-reduction-of-ghg-emissions-from-ships.aspx" TargetMode="Externa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s://www.gov.br/antaq/pt-br/central-de-conteudos/estudos-e-pesquisas-da-antaq-1/copy_of_GIZAL23A_240429_P6_FinalReport_V6.0.pd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3.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2">
            <a:extLst>
              <a:ext uri="{FF2B5EF4-FFF2-40B4-BE49-F238E27FC236}">
                <a16:creationId xmlns:a16="http://schemas.microsoft.com/office/drawing/2014/main" id="{DED497E6-9BE1-7BA2-907A-26D3456E4021}"/>
              </a:ext>
              <a:ext uri="{C183D7F6-B498-43B3-948B-1728B52AA6E4}">
                <adec:decorative xmlns:adec="http://schemas.microsoft.com/office/drawing/2017/decorative" val="1"/>
              </a:ext>
            </a:extLst>
          </p:cNvPr>
          <p:cNvGrpSpPr/>
          <p:nvPr/>
        </p:nvGrpSpPr>
        <p:grpSpPr>
          <a:xfrm rot="10800000" flipH="1">
            <a:off x="-28250" y="-8389"/>
            <a:ext cx="5539017" cy="6874778"/>
            <a:chOff x="-596" y="-8389"/>
            <a:chExt cx="4136630" cy="6874778"/>
          </a:xfrm>
        </p:grpSpPr>
        <p:sp>
          <p:nvSpPr>
            <p:cNvPr id="22" name="Forma livre: Forma 21">
              <a:extLst>
                <a:ext uri="{FF2B5EF4-FFF2-40B4-BE49-F238E27FC236}">
                  <a16:creationId xmlns:a16="http://schemas.microsoft.com/office/drawing/2014/main" id="{09B6BABD-FE31-F4F0-69AA-2CE0E368B1DD}"/>
                </a:ext>
              </a:extLst>
            </p:cNvPr>
            <p:cNvSpPr/>
            <p:nvPr/>
          </p:nvSpPr>
          <p:spPr>
            <a:xfrm>
              <a:off x="-596" y="-8389"/>
              <a:ext cx="4136630" cy="6874778"/>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 name="connsiteX0" fmla="*/ 0 w 4750604"/>
                <a:gd name="connsiteY0" fmla="*/ 0 h 6866389"/>
                <a:gd name="connsiteX1" fmla="*/ 4750604 w 4750604"/>
                <a:gd name="connsiteY1" fmla="*/ 0 h 6866389"/>
                <a:gd name="connsiteX2" fmla="*/ 3101407 w 4750604"/>
                <a:gd name="connsiteY2" fmla="*/ 6858000 h 6866389"/>
                <a:gd name="connsiteX3" fmla="*/ 613974 w 4750604"/>
                <a:gd name="connsiteY3" fmla="*/ 6866389 h 6866389"/>
                <a:gd name="connsiteX4" fmla="*/ 0 w 4750604"/>
                <a:gd name="connsiteY4" fmla="*/ 0 h 6866389"/>
                <a:gd name="connsiteX0" fmla="*/ 0 w 4136630"/>
                <a:gd name="connsiteY0" fmla="*/ 0 h 6874778"/>
                <a:gd name="connsiteX1" fmla="*/ 4136630 w 4136630"/>
                <a:gd name="connsiteY1" fmla="*/ 8389 h 6874778"/>
                <a:gd name="connsiteX2" fmla="*/ 2487433 w 4136630"/>
                <a:gd name="connsiteY2" fmla="*/ 6866389 h 6874778"/>
                <a:gd name="connsiteX3" fmla="*/ 0 w 4136630"/>
                <a:gd name="connsiteY3" fmla="*/ 6874778 h 6874778"/>
                <a:gd name="connsiteX4" fmla="*/ 0 w 4136630"/>
                <a:gd name="connsiteY4" fmla="*/ 0 h 687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630" h="6874778">
                  <a:moveTo>
                    <a:pt x="0" y="0"/>
                  </a:moveTo>
                  <a:lnTo>
                    <a:pt x="4136630" y="8389"/>
                  </a:lnTo>
                  <a:lnTo>
                    <a:pt x="2487433" y="6866389"/>
                  </a:lnTo>
                  <a:lnTo>
                    <a:pt x="0" y="6874778"/>
                  </a:lnTo>
                  <a:lnTo>
                    <a:pt x="0" y="0"/>
                  </a:lnTo>
                  <a:close/>
                </a:path>
              </a:pathLst>
            </a:custGeom>
            <a:solidFill>
              <a:srgbClr val="72BA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sp>
          <p:nvSpPr>
            <p:cNvPr id="24" name="Forma livre: Forma 17">
              <a:extLst>
                <a:ext uri="{FF2B5EF4-FFF2-40B4-BE49-F238E27FC236}">
                  <a16:creationId xmlns:a16="http://schemas.microsoft.com/office/drawing/2014/main" id="{3872E014-3E9E-296E-9B65-03D179DC5B47}"/>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rgbClr val="72B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26" name="Forma livre: Forma 15">
              <a:extLst>
                <a:ext uri="{FF2B5EF4-FFF2-40B4-BE49-F238E27FC236}">
                  <a16:creationId xmlns:a16="http://schemas.microsoft.com/office/drawing/2014/main" id="{DF6427A0-9A78-4716-F51E-DEEE3AFB98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rgbClr val="31485D">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sp>
          <p:nvSpPr>
            <p:cNvPr id="28" name="Forma livre: Forma 13">
              <a:extLst>
                <a:ext uri="{FF2B5EF4-FFF2-40B4-BE49-F238E27FC236}">
                  <a16:creationId xmlns:a16="http://schemas.microsoft.com/office/drawing/2014/main" id="{0958D462-3C3C-47A1-C195-F5B49B69D18E}"/>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grpSp>
      <p:sp>
        <p:nvSpPr>
          <p:cNvPr id="9" name="CaixaDeTexto 8">
            <a:extLst>
              <a:ext uri="{FF2B5EF4-FFF2-40B4-BE49-F238E27FC236}">
                <a16:creationId xmlns:a16="http://schemas.microsoft.com/office/drawing/2014/main" id="{E196BF1F-2998-F94A-F2FC-78583FD9AB81}"/>
              </a:ext>
            </a:extLst>
          </p:cNvPr>
          <p:cNvSpPr txBox="1"/>
          <p:nvPr/>
        </p:nvSpPr>
        <p:spPr>
          <a:xfrm>
            <a:off x="3858483" y="1117818"/>
            <a:ext cx="8307964" cy="2958182"/>
          </a:xfrm>
          <a:prstGeom prst="rect">
            <a:avLst/>
          </a:prstGeom>
          <a:noFill/>
        </p:spPr>
        <p:txBody>
          <a:bodyPr wrap="square" rtlCol="0">
            <a:spAutoFit/>
          </a:bodyPr>
          <a:lstStyle/>
          <a:p>
            <a:pPr algn="ctr">
              <a:lnSpc>
                <a:spcPct val="107000"/>
              </a:lnSpc>
              <a:spcAft>
                <a:spcPts val="800"/>
              </a:spcAft>
            </a:pPr>
            <a:r>
              <a:rPr lang="en-US" sz="4400" b="1" i="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The Brazilian National Waterway Transportation Agency (ANTAQ) and the Energy Transition Framework</a:t>
            </a:r>
            <a:endParaRPr lang="pt-BR" sz="4400" b="1" i="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7" name="Agrupar 46">
            <a:extLst>
              <a:ext uri="{FF2B5EF4-FFF2-40B4-BE49-F238E27FC236}">
                <a16:creationId xmlns:a16="http://schemas.microsoft.com/office/drawing/2014/main" id="{5043D82F-18E8-5F93-7064-E897352B338E}"/>
              </a:ext>
            </a:extLst>
          </p:cNvPr>
          <p:cNvGrpSpPr/>
          <p:nvPr/>
        </p:nvGrpSpPr>
        <p:grpSpPr>
          <a:xfrm>
            <a:off x="5585614" y="6357162"/>
            <a:ext cx="6694132" cy="237827"/>
            <a:chOff x="5537989" y="6368934"/>
            <a:chExt cx="6694132" cy="261610"/>
          </a:xfrm>
        </p:grpSpPr>
        <p:pic>
          <p:nvPicPr>
            <p:cNvPr id="14" name="Gráfico 13">
              <a:extLst>
                <a:ext uri="{FF2B5EF4-FFF2-40B4-BE49-F238E27FC236}">
                  <a16:creationId xmlns:a16="http://schemas.microsoft.com/office/drawing/2014/main" id="{9EE923C1-CA87-315A-8770-B333F4C3306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853136" y="6427739"/>
              <a:ext cx="174858" cy="144000"/>
            </a:xfrm>
            <a:prstGeom prst="rect">
              <a:avLst/>
            </a:prstGeom>
          </p:spPr>
        </p:pic>
        <p:sp>
          <p:nvSpPr>
            <p:cNvPr id="25" name="CaixaDeTexto 24">
              <a:extLst>
                <a:ext uri="{FF2B5EF4-FFF2-40B4-BE49-F238E27FC236}">
                  <a16:creationId xmlns:a16="http://schemas.microsoft.com/office/drawing/2014/main" id="{49560C96-199F-00CE-6754-B991247956F1}"/>
                </a:ext>
              </a:extLst>
            </p:cNvPr>
            <p:cNvSpPr txBox="1"/>
            <p:nvPr/>
          </p:nvSpPr>
          <p:spPr>
            <a:xfrm>
              <a:off x="10986049" y="6368934"/>
              <a:ext cx="1246072" cy="261610"/>
            </a:xfrm>
            <a:prstGeom prst="rect">
              <a:avLst/>
            </a:prstGeom>
            <a:noFill/>
          </p:spPr>
          <p:txBody>
            <a:bodyPr wrap="square" rtlCol="0">
              <a:spAutoFit/>
            </a:bodyPr>
            <a:lstStyle/>
            <a:p>
              <a:r>
                <a:rPr lang="pt-BR" sz="1050" dirty="0">
                  <a:solidFill>
                    <a:schemeClr val="tx1">
                      <a:lumMod val="95000"/>
                      <a:lumOff val="5000"/>
                    </a:schemeClr>
                  </a:solidFill>
                </a:rPr>
                <a:t>@ANTAQ_oficial</a:t>
              </a:r>
            </a:p>
          </p:txBody>
        </p:sp>
        <p:sp>
          <p:nvSpPr>
            <p:cNvPr id="23" name="CaixaDeTexto 22">
              <a:extLst>
                <a:ext uri="{FF2B5EF4-FFF2-40B4-BE49-F238E27FC236}">
                  <a16:creationId xmlns:a16="http://schemas.microsoft.com/office/drawing/2014/main" id="{F7CEEC49-B4E9-E78B-FE6A-E5534AC5731E}"/>
                </a:ext>
              </a:extLst>
            </p:cNvPr>
            <p:cNvSpPr txBox="1"/>
            <p:nvPr/>
          </p:nvSpPr>
          <p:spPr>
            <a:xfrm>
              <a:off x="8964905" y="6368934"/>
              <a:ext cx="1830279" cy="261610"/>
            </a:xfrm>
            <a:prstGeom prst="rect">
              <a:avLst/>
            </a:prstGeom>
            <a:noFill/>
          </p:spPr>
          <p:txBody>
            <a:bodyPr wrap="square" rtlCol="0">
              <a:spAutoFit/>
            </a:bodyPr>
            <a:lstStyle/>
            <a:p>
              <a:r>
                <a:rPr lang="pt-BR" sz="1050" dirty="0">
                  <a:solidFill>
                    <a:schemeClr val="tx1">
                      <a:lumMod val="95000"/>
                      <a:lumOff val="5000"/>
                    </a:schemeClr>
                  </a:solidFill>
                </a:rPr>
                <a:t>Linkedin.com/</a:t>
              </a:r>
              <a:r>
                <a:rPr lang="pt-BR" sz="1050" dirty="0" err="1">
                  <a:solidFill>
                    <a:schemeClr val="tx1">
                      <a:lumMod val="95000"/>
                      <a:lumOff val="5000"/>
                    </a:schemeClr>
                  </a:solidFill>
                </a:rPr>
                <a:t>company</a:t>
              </a:r>
              <a:r>
                <a:rPr lang="pt-BR" sz="1050" dirty="0">
                  <a:solidFill>
                    <a:schemeClr val="tx1">
                      <a:lumMod val="95000"/>
                      <a:lumOff val="5000"/>
                    </a:schemeClr>
                  </a:solidFill>
                </a:rPr>
                <a:t>/</a:t>
              </a:r>
              <a:r>
                <a:rPr lang="pt-BR" sz="1050" dirty="0" err="1">
                  <a:solidFill>
                    <a:schemeClr val="tx1">
                      <a:lumMod val="95000"/>
                      <a:lumOff val="5000"/>
                    </a:schemeClr>
                  </a:solidFill>
                </a:rPr>
                <a:t>antaq</a:t>
              </a:r>
              <a:endParaRPr lang="pt-BR" sz="1050" dirty="0">
                <a:solidFill>
                  <a:schemeClr val="tx1">
                    <a:lumMod val="95000"/>
                    <a:lumOff val="5000"/>
                  </a:schemeClr>
                </a:solidFill>
              </a:endParaRPr>
            </a:p>
          </p:txBody>
        </p:sp>
        <p:pic>
          <p:nvPicPr>
            <p:cNvPr id="27" name="Gráfico 26">
              <a:extLst>
                <a:ext uri="{FF2B5EF4-FFF2-40B4-BE49-F238E27FC236}">
                  <a16:creationId xmlns:a16="http://schemas.microsoft.com/office/drawing/2014/main" id="{5C34F7E3-A382-F873-14BE-1564483FB50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858538" y="6409740"/>
              <a:ext cx="146482" cy="144000"/>
            </a:xfrm>
            <a:prstGeom prst="rect">
              <a:avLst/>
            </a:prstGeom>
          </p:spPr>
        </p:pic>
        <p:pic>
          <p:nvPicPr>
            <p:cNvPr id="35" name="Gráfico 34">
              <a:extLst>
                <a:ext uri="{FF2B5EF4-FFF2-40B4-BE49-F238E27FC236}">
                  <a16:creationId xmlns:a16="http://schemas.microsoft.com/office/drawing/2014/main" id="{3096FC67-224C-ADBE-9BAE-8771CD84B92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37989" y="6427739"/>
              <a:ext cx="77218" cy="144000"/>
            </a:xfrm>
            <a:prstGeom prst="rect">
              <a:avLst/>
            </a:prstGeom>
          </p:spPr>
        </p:pic>
        <p:sp>
          <p:nvSpPr>
            <p:cNvPr id="36" name="CaixaDeTexto 35">
              <a:extLst>
                <a:ext uri="{FF2B5EF4-FFF2-40B4-BE49-F238E27FC236}">
                  <a16:creationId xmlns:a16="http://schemas.microsoft.com/office/drawing/2014/main" id="{E3DD3F50-F3D4-36CA-746F-492A0F0C8EE1}"/>
                </a:ext>
              </a:extLst>
            </p:cNvPr>
            <p:cNvSpPr txBox="1"/>
            <p:nvPr/>
          </p:nvSpPr>
          <p:spPr>
            <a:xfrm>
              <a:off x="5591955" y="6372781"/>
              <a:ext cx="964356" cy="253916"/>
            </a:xfrm>
            <a:prstGeom prst="rect">
              <a:avLst/>
            </a:prstGeom>
            <a:noFill/>
          </p:spPr>
          <p:txBody>
            <a:bodyPr wrap="square" rtlCol="0">
              <a:spAutoFit/>
            </a:bodyPr>
            <a:lstStyle/>
            <a:p>
              <a:r>
                <a:rPr lang="pt-BR" sz="1050" dirty="0" err="1">
                  <a:solidFill>
                    <a:schemeClr val="tx1">
                      <a:lumMod val="95000"/>
                      <a:lumOff val="5000"/>
                    </a:schemeClr>
                  </a:solidFill>
                </a:rPr>
                <a:t>ANTAQ.oficial</a:t>
              </a:r>
              <a:endParaRPr lang="pt-BR" sz="1050" dirty="0">
                <a:solidFill>
                  <a:schemeClr val="tx1">
                    <a:lumMod val="95000"/>
                    <a:lumOff val="5000"/>
                  </a:schemeClr>
                </a:solidFill>
              </a:endParaRPr>
            </a:p>
          </p:txBody>
        </p:sp>
        <p:pic>
          <p:nvPicPr>
            <p:cNvPr id="38" name="Gráfico 37">
              <a:extLst>
                <a:ext uri="{FF2B5EF4-FFF2-40B4-BE49-F238E27FC236}">
                  <a16:creationId xmlns:a16="http://schemas.microsoft.com/office/drawing/2014/main" id="{A2B0147D-4900-60EE-DBEC-F50E1673A6E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05403" y="6427739"/>
              <a:ext cx="144000" cy="144000"/>
            </a:xfrm>
            <a:prstGeom prst="rect">
              <a:avLst/>
            </a:prstGeom>
          </p:spPr>
        </p:pic>
        <p:sp>
          <p:nvSpPr>
            <p:cNvPr id="39" name="CaixaDeTexto 38">
              <a:extLst>
                <a:ext uri="{FF2B5EF4-FFF2-40B4-BE49-F238E27FC236}">
                  <a16:creationId xmlns:a16="http://schemas.microsoft.com/office/drawing/2014/main" id="{E0CF3AEE-AB18-7229-5167-91894870DF0E}"/>
                </a:ext>
              </a:extLst>
            </p:cNvPr>
            <p:cNvSpPr txBox="1"/>
            <p:nvPr/>
          </p:nvSpPr>
          <p:spPr>
            <a:xfrm>
              <a:off x="6709304" y="6372781"/>
              <a:ext cx="1050597" cy="253916"/>
            </a:xfrm>
            <a:prstGeom prst="rect">
              <a:avLst/>
            </a:prstGeom>
            <a:noFill/>
          </p:spPr>
          <p:txBody>
            <a:bodyPr wrap="square" rtlCol="0">
              <a:spAutoFit/>
            </a:bodyPr>
            <a:lstStyle/>
            <a:p>
              <a:r>
                <a:rPr lang="pt-BR" sz="1050" dirty="0">
                  <a:solidFill>
                    <a:schemeClr val="tx1">
                      <a:lumMod val="95000"/>
                      <a:lumOff val="5000"/>
                    </a:schemeClr>
                  </a:solidFill>
                </a:rPr>
                <a:t>@antaq_oficial</a:t>
              </a:r>
            </a:p>
          </p:txBody>
        </p:sp>
        <p:pic>
          <p:nvPicPr>
            <p:cNvPr id="41" name="Gráfico 40">
              <a:extLst>
                <a:ext uri="{FF2B5EF4-FFF2-40B4-BE49-F238E27FC236}">
                  <a16:creationId xmlns:a16="http://schemas.microsoft.com/office/drawing/2014/main" id="{43DF9F3D-4FC3-A732-DB4E-105FDF43662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783991" y="6445739"/>
              <a:ext cx="155250" cy="108000"/>
            </a:xfrm>
            <a:prstGeom prst="rect">
              <a:avLst/>
            </a:prstGeom>
          </p:spPr>
        </p:pic>
        <p:sp>
          <p:nvSpPr>
            <p:cNvPr id="42" name="CaixaDeTexto 41">
              <a:extLst>
                <a:ext uri="{FF2B5EF4-FFF2-40B4-BE49-F238E27FC236}">
                  <a16:creationId xmlns:a16="http://schemas.microsoft.com/office/drawing/2014/main" id="{95C66070-AAA5-433A-215F-42163FDFC599}"/>
                </a:ext>
              </a:extLst>
            </p:cNvPr>
            <p:cNvSpPr txBox="1"/>
            <p:nvPr/>
          </p:nvSpPr>
          <p:spPr>
            <a:xfrm>
              <a:off x="7909191" y="6372781"/>
              <a:ext cx="891395" cy="253916"/>
            </a:xfrm>
            <a:prstGeom prst="rect">
              <a:avLst/>
            </a:prstGeom>
            <a:noFill/>
          </p:spPr>
          <p:txBody>
            <a:bodyPr wrap="square" rtlCol="0">
              <a:spAutoFit/>
            </a:bodyPr>
            <a:lstStyle/>
            <a:p>
              <a:r>
                <a:rPr lang="pt-BR" sz="1050" dirty="0" err="1">
                  <a:solidFill>
                    <a:schemeClr val="tx1">
                      <a:lumMod val="95000"/>
                      <a:lumOff val="5000"/>
                    </a:schemeClr>
                  </a:solidFill>
                </a:rPr>
                <a:t>CanalANTAQ</a:t>
              </a:r>
              <a:endParaRPr lang="pt-BR" sz="1050" dirty="0">
                <a:solidFill>
                  <a:schemeClr val="tx1">
                    <a:lumMod val="95000"/>
                    <a:lumOff val="5000"/>
                  </a:schemeClr>
                </a:solidFill>
              </a:endParaRPr>
            </a:p>
          </p:txBody>
        </p:sp>
      </p:grpSp>
      <p:sp>
        <p:nvSpPr>
          <p:cNvPr id="2" name="CaixaDeTexto 1">
            <a:extLst>
              <a:ext uri="{FF2B5EF4-FFF2-40B4-BE49-F238E27FC236}">
                <a16:creationId xmlns:a16="http://schemas.microsoft.com/office/drawing/2014/main" id="{0901ED80-1BE5-F3AC-9F1B-8E0E66233988}"/>
              </a:ext>
            </a:extLst>
          </p:cNvPr>
          <p:cNvSpPr txBox="1"/>
          <p:nvPr/>
        </p:nvSpPr>
        <p:spPr>
          <a:xfrm>
            <a:off x="4371491" y="4349945"/>
            <a:ext cx="7485149" cy="523220"/>
          </a:xfrm>
          <a:prstGeom prst="rect">
            <a:avLst/>
          </a:prstGeom>
          <a:noFill/>
        </p:spPr>
        <p:txBody>
          <a:bodyPr wrap="square" rtlCol="0">
            <a:spAutoFit/>
          </a:bodyPr>
          <a:lstStyle/>
          <a:p>
            <a:pPr algn="ctr"/>
            <a:r>
              <a:rPr lang="pt-BR" sz="1400" b="1" dirty="0">
                <a:solidFill>
                  <a:srgbClr val="374D73"/>
                </a:solidFill>
                <a:effectLst/>
                <a:latin typeface="Calibri" panose="020F0502020204030204" pitchFamily="34" charset="0"/>
                <a:ea typeface="Calibri" panose="020F0502020204030204" pitchFamily="34" charset="0"/>
                <a:cs typeface="Times New Roman" panose="02020603050405020304" pitchFamily="18" charset="0"/>
              </a:rPr>
              <a:t>Uirá Cavalcante Oliveira</a:t>
            </a:r>
          </a:p>
          <a:p>
            <a:pPr algn="ctr"/>
            <a:r>
              <a:rPr lang="en-US" sz="1400" b="1" dirty="0">
                <a:solidFill>
                  <a:srgbClr val="374D73"/>
                </a:solidFill>
                <a:effectLst/>
                <a:latin typeface="Calibri" panose="020F0502020204030204" pitchFamily="34" charset="0"/>
                <a:ea typeface="Calibri" panose="020F0502020204030204" pitchFamily="34" charset="0"/>
                <a:cs typeface="Times New Roman" panose="02020603050405020304" pitchFamily="18" charset="0"/>
              </a:rPr>
              <a:t> Superintendent of ESG and Innovation</a:t>
            </a:r>
            <a:endParaRPr lang="pt-BR" sz="1400" b="1" dirty="0">
              <a:solidFill>
                <a:srgbClr val="374D73"/>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m 3" descr="Logotipo&#10;&#10;Descrição gerada automaticamente">
            <a:extLst>
              <a:ext uri="{FF2B5EF4-FFF2-40B4-BE49-F238E27FC236}">
                <a16:creationId xmlns:a16="http://schemas.microsoft.com/office/drawing/2014/main" id="{288C8105-0653-AC96-855A-EF17DA2CA3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061" y="3893655"/>
            <a:ext cx="2332011" cy="1703539"/>
          </a:xfrm>
          <a:prstGeom prst="rect">
            <a:avLst/>
          </a:prstGeom>
        </p:spPr>
      </p:pic>
      <p:sp>
        <p:nvSpPr>
          <p:cNvPr id="5" name="CaixaDeTexto 4">
            <a:extLst>
              <a:ext uri="{FF2B5EF4-FFF2-40B4-BE49-F238E27FC236}">
                <a16:creationId xmlns:a16="http://schemas.microsoft.com/office/drawing/2014/main" id="{86BB84DD-29E7-64BA-1EB2-2DD28C80F44B}"/>
              </a:ext>
            </a:extLst>
          </p:cNvPr>
          <p:cNvSpPr txBox="1"/>
          <p:nvPr/>
        </p:nvSpPr>
        <p:spPr>
          <a:xfrm>
            <a:off x="397569" y="5605583"/>
            <a:ext cx="2844994" cy="646331"/>
          </a:xfrm>
          <a:prstGeom prst="rect">
            <a:avLst/>
          </a:prstGeom>
          <a:noFill/>
        </p:spPr>
        <p:txBody>
          <a:bodyPr wrap="square" rtlCol="0">
            <a:spAutoFit/>
          </a:bodyPr>
          <a:lstStyle/>
          <a:p>
            <a:pPr algn="ctr"/>
            <a:r>
              <a:rPr lang="pt-BR" b="1" dirty="0" err="1">
                <a:solidFill>
                  <a:schemeClr val="bg1"/>
                </a:solidFill>
                <a:latin typeface="Mangal Pro" panose="020B0604020202020204" pitchFamily="2" charset="0"/>
              </a:rPr>
              <a:t>National</a:t>
            </a:r>
            <a:r>
              <a:rPr lang="pt-BR" b="1" dirty="0">
                <a:solidFill>
                  <a:schemeClr val="bg1"/>
                </a:solidFill>
                <a:latin typeface="Mangal Pro" panose="020B0604020202020204" pitchFamily="2" charset="0"/>
              </a:rPr>
              <a:t> </a:t>
            </a:r>
            <a:r>
              <a:rPr lang="pt-BR" b="1" dirty="0" err="1">
                <a:solidFill>
                  <a:schemeClr val="bg1"/>
                </a:solidFill>
                <a:latin typeface="Mangal Pro" panose="020B0604020202020204" pitchFamily="2" charset="0"/>
              </a:rPr>
              <a:t>Waterway</a:t>
            </a:r>
            <a:r>
              <a:rPr lang="pt-BR" b="1" dirty="0">
                <a:solidFill>
                  <a:schemeClr val="bg1"/>
                </a:solidFill>
                <a:latin typeface="Mangal Pro" panose="020B0604020202020204" pitchFamily="2" charset="0"/>
              </a:rPr>
              <a:t> Transportation </a:t>
            </a:r>
            <a:r>
              <a:rPr lang="pt-BR" b="1" dirty="0" err="1">
                <a:solidFill>
                  <a:schemeClr val="bg1"/>
                </a:solidFill>
                <a:latin typeface="Mangal Pro" panose="020B0604020202020204" pitchFamily="2" charset="0"/>
              </a:rPr>
              <a:t>Agency</a:t>
            </a:r>
            <a:endParaRPr lang="pt-BR" b="1" dirty="0">
              <a:solidFill>
                <a:schemeClr val="bg1"/>
              </a:solidFill>
              <a:latin typeface="Mangal Pro" panose="020B0604020202020204" pitchFamily="2" charset="0"/>
            </a:endParaRPr>
          </a:p>
        </p:txBody>
      </p:sp>
      <p:sp>
        <p:nvSpPr>
          <p:cNvPr id="6" name="CaixaDeTexto 5">
            <a:extLst>
              <a:ext uri="{FF2B5EF4-FFF2-40B4-BE49-F238E27FC236}">
                <a16:creationId xmlns:a16="http://schemas.microsoft.com/office/drawing/2014/main" id="{CF8C2F23-540A-1CB0-41D7-11BAE6867BD8}"/>
              </a:ext>
            </a:extLst>
          </p:cNvPr>
          <p:cNvSpPr txBox="1"/>
          <p:nvPr/>
        </p:nvSpPr>
        <p:spPr>
          <a:xfrm>
            <a:off x="4804624" y="5193818"/>
            <a:ext cx="6415681" cy="523220"/>
          </a:xfrm>
          <a:prstGeom prst="rect">
            <a:avLst/>
          </a:prstGeom>
          <a:noFill/>
        </p:spPr>
        <p:txBody>
          <a:bodyPr wrap="square" rtlCol="0">
            <a:spAutoFit/>
          </a:bodyPr>
          <a:lstStyle/>
          <a:p>
            <a:pPr algn="ctr"/>
            <a:r>
              <a:rPr lang="pt-BR" sz="1400" b="1" dirty="0">
                <a:solidFill>
                  <a:srgbClr val="374D73"/>
                </a:solidFill>
                <a:effectLst/>
                <a:latin typeface="Calibri" panose="020F0502020204030204" pitchFamily="34" charset="0"/>
                <a:ea typeface="Calibri" panose="020F0502020204030204" pitchFamily="34" charset="0"/>
                <a:cs typeface="Times New Roman" panose="02020603050405020304" pitchFamily="18" charset="0"/>
              </a:rPr>
              <a:t>CMI Rio </a:t>
            </a:r>
            <a:r>
              <a:rPr lang="pt-BR" sz="1400" b="1" dirty="0" err="1">
                <a:solidFill>
                  <a:srgbClr val="374D73"/>
                </a:solidFill>
                <a:effectLst/>
                <a:latin typeface="Calibri" panose="020F0502020204030204" pitchFamily="34" charset="0"/>
                <a:ea typeface="Calibri" panose="020F0502020204030204" pitchFamily="34" charset="0"/>
                <a:cs typeface="Times New Roman" panose="02020603050405020304" pitchFamily="18" charset="0"/>
              </a:rPr>
              <a:t>Colloquium</a:t>
            </a:r>
            <a:endParaRPr lang="pt-BR" sz="1400" b="1" dirty="0">
              <a:solidFill>
                <a:srgbClr val="374D73"/>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pt-BR" sz="1400" b="1" dirty="0">
                <a:solidFill>
                  <a:srgbClr val="374D73"/>
                </a:solidFill>
                <a:effectLst/>
                <a:latin typeface="Calibri" panose="020F0502020204030204" pitchFamily="34" charset="0"/>
                <a:ea typeface="Calibri" panose="020F0502020204030204" pitchFamily="34" charset="0"/>
                <a:cs typeface="Times New Roman" panose="02020603050405020304" pitchFamily="18" charset="0"/>
              </a:rPr>
              <a:t>12-15 May 2026</a:t>
            </a:r>
          </a:p>
        </p:txBody>
      </p:sp>
    </p:spTree>
    <p:extLst>
      <p:ext uri="{BB962C8B-B14F-4D97-AF65-F5344CB8AC3E}">
        <p14:creationId xmlns:p14="http://schemas.microsoft.com/office/powerpoint/2010/main" val="205071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B46A6-F159-4A04-B37F-C07774136144}"/>
            </a:ext>
          </a:extLst>
        </p:cNvPr>
        <p:cNvGrpSpPr/>
        <p:nvPr/>
      </p:nvGrpSpPr>
      <p:grpSpPr>
        <a:xfrm>
          <a:off x="0" y="0"/>
          <a:ext cx="0" cy="0"/>
          <a:chOff x="0" y="0"/>
          <a:chExt cx="0" cy="0"/>
        </a:xfrm>
      </p:grpSpPr>
      <p:grpSp>
        <p:nvGrpSpPr>
          <p:cNvPr id="19" name="Agrupar 18">
            <a:extLst>
              <a:ext uri="{FF2B5EF4-FFF2-40B4-BE49-F238E27FC236}">
                <a16:creationId xmlns:a16="http://schemas.microsoft.com/office/drawing/2014/main" id="{88B9CBBF-0703-F3EB-00E2-9081E552A4C3}"/>
              </a:ext>
            </a:extLst>
          </p:cNvPr>
          <p:cNvGrpSpPr/>
          <p:nvPr/>
        </p:nvGrpSpPr>
        <p:grpSpPr>
          <a:xfrm>
            <a:off x="-2921" y="-6349"/>
            <a:ext cx="12194921" cy="1932441"/>
            <a:chOff x="-2921" y="-6349"/>
            <a:chExt cx="12194921" cy="1932441"/>
          </a:xfrm>
        </p:grpSpPr>
        <p:grpSp>
          <p:nvGrpSpPr>
            <p:cNvPr id="20" name="Agrupar 19">
              <a:extLst>
                <a:ext uri="{FF2B5EF4-FFF2-40B4-BE49-F238E27FC236}">
                  <a16:creationId xmlns:a16="http://schemas.microsoft.com/office/drawing/2014/main" id="{F9AE6642-678C-4C23-178C-40332A91C692}"/>
                </a:ext>
              </a:extLst>
            </p:cNvPr>
            <p:cNvGrpSpPr/>
            <p:nvPr/>
          </p:nvGrpSpPr>
          <p:grpSpPr>
            <a:xfrm>
              <a:off x="-1" y="-6349"/>
              <a:ext cx="12192001" cy="821689"/>
              <a:chOff x="-1" y="-6349"/>
              <a:chExt cx="12192001" cy="821689"/>
            </a:xfrm>
          </p:grpSpPr>
          <p:sp>
            <p:nvSpPr>
              <p:cNvPr id="22" name="Retângulo 21">
                <a:extLst>
                  <a:ext uri="{FF2B5EF4-FFF2-40B4-BE49-F238E27FC236}">
                    <a16:creationId xmlns:a16="http://schemas.microsoft.com/office/drawing/2014/main" id="{24157205-FD57-02A4-6CA0-BEF7007658ED}"/>
                  </a:ext>
                </a:extLst>
              </p:cNvPr>
              <p:cNvSpPr/>
              <p:nvPr/>
            </p:nvSpPr>
            <p:spPr>
              <a:xfrm>
                <a:off x="-1" y="1"/>
                <a:ext cx="12191986" cy="8153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5">
                <a:extLst>
                  <a:ext uri="{FF2B5EF4-FFF2-40B4-BE49-F238E27FC236}">
                    <a16:creationId xmlns:a16="http://schemas.microsoft.com/office/drawing/2014/main" id="{D0A0D866-05A1-C558-D3C8-C268BDE53264}"/>
                  </a:ext>
                </a:extLst>
              </p:cNvPr>
              <p:cNvSpPr/>
              <p:nvPr/>
            </p:nvSpPr>
            <p:spPr>
              <a:xfrm>
                <a:off x="-1" y="0"/>
                <a:ext cx="5584316" cy="745507"/>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37118"/>
                  <a:gd name="connsiteX1" fmla="*/ 5670041 w 5670041"/>
                  <a:gd name="connsiteY1" fmla="*/ 1136 h 737118"/>
                  <a:gd name="connsiteX2" fmla="*/ 3123392 w 5670041"/>
                  <a:gd name="connsiteY2" fmla="*/ 697882 h 737118"/>
                  <a:gd name="connsiteX3" fmla="*/ 0 w 5670041"/>
                  <a:gd name="connsiteY3" fmla="*/ 737118 h 737118"/>
                  <a:gd name="connsiteX4" fmla="*/ 0 w 5670041"/>
                  <a:gd name="connsiteY4" fmla="*/ 0 h 737118"/>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35116"/>
                  <a:gd name="connsiteY0" fmla="*/ 0 h 745507"/>
                  <a:gd name="connsiteX1" fmla="*/ 5635116 w 5635116"/>
                  <a:gd name="connsiteY1" fmla="*/ 1136 h 745507"/>
                  <a:gd name="connsiteX2" fmla="*/ 2909080 w 5635116"/>
                  <a:gd name="connsiteY2" fmla="*/ 745507 h 745507"/>
                  <a:gd name="connsiteX3" fmla="*/ 0 w 5635116"/>
                  <a:gd name="connsiteY3" fmla="*/ 737118 h 745507"/>
                  <a:gd name="connsiteX4" fmla="*/ 0 w 56351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316" h="745507">
                    <a:moveTo>
                      <a:pt x="0" y="0"/>
                    </a:moveTo>
                    <a:lnTo>
                      <a:pt x="5584316" y="1136"/>
                    </a:lnTo>
                    <a:cubicBezTo>
                      <a:pt x="4639389" y="206397"/>
                      <a:pt x="4335018" y="251321"/>
                      <a:pt x="2909080" y="745507"/>
                    </a:cubicBezTo>
                    <a:lnTo>
                      <a:pt x="0" y="737118"/>
                    </a:lnTo>
                    <a:lnTo>
                      <a:pt x="0" y="0"/>
                    </a:lnTo>
                    <a:close/>
                  </a:path>
                </a:pathLst>
              </a:custGeom>
              <a:solidFill>
                <a:srgbClr val="31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5">
                <a:extLst>
                  <a:ext uri="{FF2B5EF4-FFF2-40B4-BE49-F238E27FC236}">
                    <a16:creationId xmlns:a16="http://schemas.microsoft.com/office/drawing/2014/main" id="{BD263A26-807D-A872-E365-40894077AD36}"/>
                  </a:ext>
                </a:extLst>
              </p:cNvPr>
              <p:cNvSpPr/>
              <p:nvPr/>
            </p:nvSpPr>
            <p:spPr>
              <a:xfrm rot="10800000">
                <a:off x="3164680" y="-1138"/>
                <a:ext cx="9027305" cy="744088"/>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2896 h 743641"/>
                  <a:gd name="connsiteX1" fmla="*/ 6329260 w 6329260"/>
                  <a:gd name="connsiteY1" fmla="*/ 0 h 743641"/>
                  <a:gd name="connsiteX2" fmla="*/ 3282050 w 6329260"/>
                  <a:gd name="connsiteY2" fmla="*/ 743641 h 743641"/>
                  <a:gd name="connsiteX3" fmla="*/ 0 w 6329260"/>
                  <a:gd name="connsiteY3" fmla="*/ 740014 h 743641"/>
                  <a:gd name="connsiteX4" fmla="*/ 0 w 6329260"/>
                  <a:gd name="connsiteY4" fmla="*/ 2896 h 743641"/>
                  <a:gd name="connsiteX0" fmla="*/ 0 w 9034767"/>
                  <a:gd name="connsiteY0" fmla="*/ 2896 h 743641"/>
                  <a:gd name="connsiteX1" fmla="*/ 9034767 w 9034767"/>
                  <a:gd name="connsiteY1" fmla="*/ 0 h 743641"/>
                  <a:gd name="connsiteX2" fmla="*/ 5987557 w 9034767"/>
                  <a:gd name="connsiteY2" fmla="*/ 743641 h 743641"/>
                  <a:gd name="connsiteX3" fmla="*/ 2705507 w 9034767"/>
                  <a:gd name="connsiteY3" fmla="*/ 740014 h 743641"/>
                  <a:gd name="connsiteX4" fmla="*/ 0 w 9034767"/>
                  <a:gd name="connsiteY4" fmla="*/ 2896 h 743641"/>
                  <a:gd name="connsiteX0" fmla="*/ 0 w 9034767"/>
                  <a:gd name="connsiteY0" fmla="*/ 2896 h 744781"/>
                  <a:gd name="connsiteX1" fmla="*/ 9034767 w 9034767"/>
                  <a:gd name="connsiteY1" fmla="*/ 0 h 744781"/>
                  <a:gd name="connsiteX2" fmla="*/ 5987557 w 9034767"/>
                  <a:gd name="connsiteY2" fmla="*/ 743641 h 744781"/>
                  <a:gd name="connsiteX3" fmla="*/ 11898 w 9034767"/>
                  <a:gd name="connsiteY3" fmla="*/ 744781 h 744781"/>
                  <a:gd name="connsiteX4" fmla="*/ 0 w 9034767"/>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2380 w 9025249"/>
                  <a:gd name="connsiteY3" fmla="*/ 744781 h 744781"/>
                  <a:gd name="connsiteX4" fmla="*/ 0 w 9025249"/>
                  <a:gd name="connsiteY4" fmla="*/ 2896 h 744781"/>
                  <a:gd name="connsiteX0" fmla="*/ 2484 w 9027733"/>
                  <a:gd name="connsiteY0" fmla="*/ 2896 h 744781"/>
                  <a:gd name="connsiteX1" fmla="*/ 9027733 w 9027733"/>
                  <a:gd name="connsiteY1" fmla="*/ 0 h 744781"/>
                  <a:gd name="connsiteX2" fmla="*/ 5980523 w 9027733"/>
                  <a:gd name="connsiteY2" fmla="*/ 743641 h 744781"/>
                  <a:gd name="connsiteX3" fmla="*/ 105 w 9027733"/>
                  <a:gd name="connsiteY3" fmla="*/ 744781 h 744781"/>
                  <a:gd name="connsiteX4" fmla="*/ 2484 w 9027733"/>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4760 w 9025249"/>
                  <a:gd name="connsiteY3" fmla="*/ 744781 h 744781"/>
                  <a:gd name="connsiteX4" fmla="*/ 0 w 9025249"/>
                  <a:gd name="connsiteY4" fmla="*/ 2896 h 744781"/>
                  <a:gd name="connsiteX0" fmla="*/ 229 w 9020719"/>
                  <a:gd name="connsiteY0" fmla="*/ 2896 h 744781"/>
                  <a:gd name="connsiteX1" fmla="*/ 9020719 w 9020719"/>
                  <a:gd name="connsiteY1" fmla="*/ 0 h 744781"/>
                  <a:gd name="connsiteX2" fmla="*/ 5973509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719" h="744781">
                    <a:moveTo>
                      <a:pt x="229" y="2896"/>
                    </a:moveTo>
                    <a:lnTo>
                      <a:pt x="9020719" y="0"/>
                    </a:lnTo>
                    <a:cubicBezTo>
                      <a:pt x="7756567" y="402216"/>
                      <a:pt x="7199096" y="557753"/>
                      <a:pt x="6125798" y="743641"/>
                    </a:cubicBezTo>
                    <a:lnTo>
                      <a:pt x="230" y="744781"/>
                    </a:lnTo>
                    <a:cubicBezTo>
                      <a:pt x="-563" y="497486"/>
                      <a:pt x="1022" y="250191"/>
                      <a:pt x="229" y="2896"/>
                    </a:cubicBezTo>
                    <a:close/>
                  </a:path>
                </a:pathLst>
              </a:custGeom>
              <a:solidFill>
                <a:srgbClr val="72BA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2BAE3"/>
                  </a:solidFill>
                </a:endParaRPr>
              </a:p>
            </p:txBody>
          </p:sp>
          <p:sp>
            <p:nvSpPr>
              <p:cNvPr id="26" name="Triângulo isósceles 9">
                <a:extLst>
                  <a:ext uri="{FF2B5EF4-FFF2-40B4-BE49-F238E27FC236}">
                    <a16:creationId xmlns:a16="http://schemas.microsoft.com/office/drawing/2014/main" id="{2085A1F7-EEE4-1610-2829-0D948A1F4C90}"/>
                  </a:ext>
                </a:extLst>
              </p:cNvPr>
              <p:cNvSpPr/>
              <p:nvPr/>
            </p:nvSpPr>
            <p:spPr>
              <a:xfrm>
                <a:off x="8892540" y="-6349"/>
                <a:ext cx="3299459"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88C6E8">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7" name="Triângulo isósceles 9">
                <a:extLst>
                  <a:ext uri="{FF2B5EF4-FFF2-40B4-BE49-F238E27FC236}">
                    <a16:creationId xmlns:a16="http://schemas.microsoft.com/office/drawing/2014/main" id="{D6E98A48-AF6E-C939-5947-CCADDE78DEE5}"/>
                  </a:ext>
                </a:extLst>
              </p:cNvPr>
              <p:cNvSpPr/>
              <p:nvPr/>
            </p:nvSpPr>
            <p:spPr>
              <a:xfrm>
                <a:off x="4450080" y="-6349"/>
                <a:ext cx="7741920"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65B5E1">
                  <a:alpha val="6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8" name="Triângulo isósceles 9">
                <a:extLst>
                  <a:ext uri="{FF2B5EF4-FFF2-40B4-BE49-F238E27FC236}">
                    <a16:creationId xmlns:a16="http://schemas.microsoft.com/office/drawing/2014/main" id="{92614090-6CD2-CAEC-71FA-4BEE2BBFF535}"/>
                  </a:ext>
                </a:extLst>
              </p:cNvPr>
              <p:cNvSpPr/>
              <p:nvPr/>
            </p:nvSpPr>
            <p:spPr>
              <a:xfrm>
                <a:off x="83820" y="-6349"/>
                <a:ext cx="5500495"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283B4C">
                  <a:alpha val="23137"/>
                </a:srgbClr>
              </a:solidFill>
              <a:ln w="28575">
                <a:solidFill>
                  <a:srgbClr val="39536B"/>
                </a:solidFill>
              </a:ln>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grpSp>
        <p:sp>
          <p:nvSpPr>
            <p:cNvPr id="21" name="Retângulo 7">
              <a:extLst>
                <a:ext uri="{FF2B5EF4-FFF2-40B4-BE49-F238E27FC236}">
                  <a16:creationId xmlns:a16="http://schemas.microsoft.com/office/drawing/2014/main" id="{995E456A-18A1-E62C-C0F3-45DC94361F25}"/>
                </a:ext>
              </a:extLst>
            </p:cNvPr>
            <p:cNvSpPr/>
            <p:nvPr/>
          </p:nvSpPr>
          <p:spPr>
            <a:xfrm>
              <a:off x="-2921" y="742951"/>
              <a:ext cx="2924660" cy="1183141"/>
            </a:xfrm>
            <a:custGeom>
              <a:avLst/>
              <a:gdLst>
                <a:gd name="connsiteX0" fmla="*/ 0 w 2893163"/>
                <a:gd name="connsiteY0" fmla="*/ 0 h 1535567"/>
                <a:gd name="connsiteX1" fmla="*/ 2893163 w 2893163"/>
                <a:gd name="connsiteY1" fmla="*/ 0 h 1535567"/>
                <a:gd name="connsiteX2" fmla="*/ 2893163 w 2893163"/>
                <a:gd name="connsiteY2" fmla="*/ 1535567 h 1535567"/>
                <a:gd name="connsiteX3" fmla="*/ 0 w 2893163"/>
                <a:gd name="connsiteY3" fmla="*/ 1535567 h 1535567"/>
                <a:gd name="connsiteX4" fmla="*/ 0 w 2893163"/>
                <a:gd name="connsiteY4" fmla="*/ 0 h 1535567"/>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Lst>
              <a:ahLst/>
              <a:cxnLst>
                <a:cxn ang="0">
                  <a:pos x="connsiteX0" y="connsiteY0"/>
                </a:cxn>
                <a:cxn ang="0">
                  <a:pos x="connsiteX1" y="connsiteY1"/>
                </a:cxn>
                <a:cxn ang="0">
                  <a:pos x="connsiteX2" y="connsiteY2"/>
                </a:cxn>
                <a:cxn ang="0">
                  <a:pos x="connsiteX3" y="connsiteY3"/>
                </a:cxn>
              </a:cxnLst>
              <a:rect l="l" t="t" r="r" b="b"/>
              <a:pathLst>
                <a:path w="2924660" h="1183141">
                  <a:moveTo>
                    <a:pt x="2922" y="0"/>
                  </a:moveTo>
                  <a:lnTo>
                    <a:pt x="2924660" y="0"/>
                  </a:lnTo>
                  <a:cubicBezTo>
                    <a:pt x="1795949" y="316593"/>
                    <a:pt x="1153009" y="661761"/>
                    <a:pt x="485" y="1183141"/>
                  </a:cubicBezTo>
                  <a:cubicBezTo>
                    <a:pt x="-1878" y="666523"/>
                    <a:pt x="5285" y="516618"/>
                    <a:pt x="292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0" name="Agrupar 29">
            <a:extLst>
              <a:ext uri="{FF2B5EF4-FFF2-40B4-BE49-F238E27FC236}">
                <a16:creationId xmlns:a16="http://schemas.microsoft.com/office/drawing/2014/main" id="{81D2CEFE-C192-1C99-48CE-265A81617552}"/>
              </a:ext>
            </a:extLst>
          </p:cNvPr>
          <p:cNvGrpSpPr/>
          <p:nvPr/>
        </p:nvGrpSpPr>
        <p:grpSpPr>
          <a:xfrm>
            <a:off x="-17" y="6320304"/>
            <a:ext cx="12192002" cy="537695"/>
            <a:chOff x="-17" y="6320304"/>
            <a:chExt cx="12192002" cy="537695"/>
          </a:xfrm>
        </p:grpSpPr>
        <p:sp>
          <p:nvSpPr>
            <p:cNvPr id="17" name="Retângulo 16">
              <a:extLst>
                <a:ext uri="{FF2B5EF4-FFF2-40B4-BE49-F238E27FC236}">
                  <a16:creationId xmlns:a16="http://schemas.microsoft.com/office/drawing/2014/main" id="{FB8812BB-E14C-D434-7F54-E5AF8E52C18B}"/>
                </a:ext>
              </a:extLst>
            </p:cNvPr>
            <p:cNvSpPr/>
            <p:nvPr/>
          </p:nvSpPr>
          <p:spPr>
            <a:xfrm>
              <a:off x="-16" y="6320304"/>
              <a:ext cx="12192001" cy="464820"/>
            </a:xfrm>
            <a:prstGeom prst="rect">
              <a:avLst/>
            </a:prstGeom>
            <a:solidFill>
              <a:srgbClr val="72B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9C29436C-2DC3-5308-9A25-3B79CCEF49D3}"/>
                </a:ext>
              </a:extLst>
            </p:cNvPr>
            <p:cNvSpPr/>
            <p:nvPr/>
          </p:nvSpPr>
          <p:spPr>
            <a:xfrm>
              <a:off x="-17" y="6393179"/>
              <a:ext cx="12192001" cy="464820"/>
            </a:xfrm>
            <a:prstGeom prst="rect">
              <a:avLst/>
            </a:prstGeom>
            <a:solidFill>
              <a:srgbClr val="28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4" name="Imagem 23" descr="Uma imagem contendo desenho, texto&#10;&#10;Descrição gerada automaticamente">
            <a:extLst>
              <a:ext uri="{FF2B5EF4-FFF2-40B4-BE49-F238E27FC236}">
                <a16:creationId xmlns:a16="http://schemas.microsoft.com/office/drawing/2014/main" id="{8FB20036-3FBE-B669-6571-9EBBA49A2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89" y="103124"/>
            <a:ext cx="1633731" cy="530353"/>
          </a:xfrm>
          <a:prstGeom prst="rect">
            <a:avLst/>
          </a:prstGeom>
        </p:spPr>
      </p:pic>
      <p:sp>
        <p:nvSpPr>
          <p:cNvPr id="33" name="CaixaDeTexto 32">
            <a:extLst>
              <a:ext uri="{FF2B5EF4-FFF2-40B4-BE49-F238E27FC236}">
                <a16:creationId xmlns:a16="http://schemas.microsoft.com/office/drawing/2014/main" id="{BC94E59B-D1A9-2863-09BE-043843EAC91B}"/>
              </a:ext>
            </a:extLst>
          </p:cNvPr>
          <p:cNvSpPr txBox="1"/>
          <p:nvPr/>
        </p:nvSpPr>
        <p:spPr>
          <a:xfrm>
            <a:off x="-129734" y="6463250"/>
            <a:ext cx="2543175" cy="338554"/>
          </a:xfrm>
          <a:prstGeom prst="rect">
            <a:avLst/>
          </a:prstGeom>
          <a:noFill/>
        </p:spPr>
        <p:txBody>
          <a:bodyPr wrap="square" rtlCol="0">
            <a:spAutoFit/>
          </a:bodyPr>
          <a:lstStyle/>
          <a:p>
            <a:pPr algn="ctr"/>
            <a:r>
              <a:rPr lang="pt-BR" sz="1600" dirty="0">
                <a:solidFill>
                  <a:schemeClr val="bg1"/>
                </a:solidFill>
              </a:rPr>
              <a:t>www.gov.br/antaq</a:t>
            </a:r>
          </a:p>
        </p:txBody>
      </p:sp>
      <p:sp>
        <p:nvSpPr>
          <p:cNvPr id="2" name="Espaço Reservado para Número de Slide 1">
            <a:extLst>
              <a:ext uri="{FF2B5EF4-FFF2-40B4-BE49-F238E27FC236}">
                <a16:creationId xmlns:a16="http://schemas.microsoft.com/office/drawing/2014/main" id="{54130EB2-9915-22B1-07F8-C9CC8931AE12}"/>
              </a:ext>
            </a:extLst>
          </p:cNvPr>
          <p:cNvSpPr>
            <a:spLocks noGrp="1"/>
          </p:cNvSpPr>
          <p:nvPr>
            <p:ph type="sldNum" sz="quarter" idx="12"/>
          </p:nvPr>
        </p:nvSpPr>
        <p:spPr>
          <a:xfrm>
            <a:off x="9172370" y="6416959"/>
            <a:ext cx="2743200" cy="365125"/>
          </a:xfrm>
        </p:spPr>
        <p:txBody>
          <a:bodyPr/>
          <a:lstStyle/>
          <a:p>
            <a:fld id="{AEC640CB-5D74-47DA-BBFA-9586DA51BF8B}" type="slidenum">
              <a:rPr lang="pt-BR" sz="1600" smtClean="0">
                <a:solidFill>
                  <a:schemeClr val="bg1"/>
                </a:solidFill>
              </a:rPr>
              <a:t>10</a:t>
            </a:fld>
            <a:endParaRPr lang="pt-BR" sz="1600" dirty="0">
              <a:solidFill>
                <a:schemeClr val="bg1"/>
              </a:solidFill>
            </a:endParaRPr>
          </a:p>
        </p:txBody>
      </p:sp>
      <p:sp>
        <p:nvSpPr>
          <p:cNvPr id="4" name="CaixaDeTexto 3">
            <a:extLst>
              <a:ext uri="{FF2B5EF4-FFF2-40B4-BE49-F238E27FC236}">
                <a16:creationId xmlns:a16="http://schemas.microsoft.com/office/drawing/2014/main" id="{F580126A-4D69-EC03-4D56-DFABA8605F3D}"/>
              </a:ext>
            </a:extLst>
          </p:cNvPr>
          <p:cNvSpPr txBox="1"/>
          <p:nvPr/>
        </p:nvSpPr>
        <p:spPr>
          <a:xfrm>
            <a:off x="4596189" y="145343"/>
            <a:ext cx="7535836" cy="461665"/>
          </a:xfrm>
          <a:prstGeom prst="rect">
            <a:avLst/>
          </a:prstGeom>
          <a:noFill/>
        </p:spPr>
        <p:txBody>
          <a:bodyPr wrap="square">
            <a:spAutoFit/>
          </a:bodyPr>
          <a:lstStyle/>
          <a:p>
            <a:pPr algn="r"/>
            <a:r>
              <a:rPr lang="en-US" sz="2400" b="1" dirty="0">
                <a:solidFill>
                  <a:schemeClr val="accent5">
                    <a:lumMod val="50000"/>
                  </a:schemeClr>
                </a:solidFill>
                <a:latin typeface="Aptos" panose="020B0004020202020204" pitchFamily="34" charset="0"/>
              </a:rPr>
              <a:t>Energy Transition Framework</a:t>
            </a:r>
          </a:p>
        </p:txBody>
      </p:sp>
      <p:sp>
        <p:nvSpPr>
          <p:cNvPr id="11" name="CaixaDeTexto 10">
            <a:extLst>
              <a:ext uri="{FF2B5EF4-FFF2-40B4-BE49-F238E27FC236}">
                <a16:creationId xmlns:a16="http://schemas.microsoft.com/office/drawing/2014/main" id="{84BC36EA-E7E5-2FC0-AAF4-2526F514668B}"/>
              </a:ext>
            </a:extLst>
          </p:cNvPr>
          <p:cNvSpPr txBox="1"/>
          <p:nvPr/>
        </p:nvSpPr>
        <p:spPr>
          <a:xfrm>
            <a:off x="1780111" y="883979"/>
            <a:ext cx="10135459" cy="4154984"/>
          </a:xfrm>
          <a:prstGeom prst="rect">
            <a:avLst/>
          </a:prstGeom>
          <a:noFill/>
        </p:spPr>
        <p:txBody>
          <a:bodyPr wrap="square">
            <a:spAutoFit/>
          </a:bodyPr>
          <a:lstStyle>
            <a:defPPr>
              <a:defRPr lang="pt-BR"/>
            </a:defPPr>
            <a:lvl1pPr fontAlgn="base">
              <a:defRPr sz="2000"/>
            </a:lvl1pPr>
          </a:lstStyle>
          <a:p>
            <a:pPr algn="just"/>
            <a:r>
              <a:rPr lang="en-US" sz="2200" b="1" dirty="0">
                <a:hlinkClick r:id="rId4"/>
              </a:rPr>
              <a:t>2024: Interministerial Sustainability Guidelines of the Ministry of Transport (MT) and the Ministry of Ports and Airports (</a:t>
            </a:r>
            <a:r>
              <a:rPr lang="en-US" sz="2200" b="1" dirty="0" err="1">
                <a:hlinkClick r:id="rId4"/>
              </a:rPr>
              <a:t>MPor</a:t>
            </a:r>
            <a:r>
              <a:rPr lang="en-US" sz="2200" b="1" dirty="0">
                <a:hlinkClick r:id="rId4"/>
              </a:rPr>
              <a:t>)</a:t>
            </a:r>
            <a:endParaRPr lang="en-US" sz="2200" b="1" dirty="0"/>
          </a:p>
          <a:p>
            <a:pPr algn="just"/>
            <a:endParaRPr lang="en-US" sz="2200" dirty="0"/>
          </a:p>
          <a:p>
            <a:pPr algn="just"/>
            <a:r>
              <a:rPr lang="en-US" sz="2200" i="1" dirty="0"/>
              <a:t>"Climate change mitigation measures, such as reducing greenhouse gas emissions, are essential to minimize the transport sector's contribution to global warming.“</a:t>
            </a:r>
          </a:p>
          <a:p>
            <a:pPr algn="just"/>
            <a:endParaRPr lang="en-US" sz="2200" dirty="0"/>
          </a:p>
          <a:p>
            <a:pPr algn="just"/>
            <a:r>
              <a:rPr lang="en-US" sz="2200" dirty="0"/>
              <a:t>Planned lines of action:</a:t>
            </a:r>
          </a:p>
          <a:p>
            <a:pPr algn="just"/>
            <a:endParaRPr lang="en-US" sz="2200" dirty="0"/>
          </a:p>
          <a:p>
            <a:pPr marL="342900" indent="-342900" algn="just">
              <a:buFont typeface="Arial" panose="020B0604020202020204" pitchFamily="34" charset="0"/>
              <a:buChar char="•"/>
            </a:pPr>
            <a:r>
              <a:rPr lang="en-US" sz="2200" dirty="0"/>
              <a:t>Adopt measures to promote </a:t>
            </a:r>
            <a:r>
              <a:rPr lang="en-US" sz="2200" b="1" dirty="0"/>
              <a:t>decarbonization</a:t>
            </a:r>
            <a:r>
              <a:rPr lang="en-US" sz="2200" dirty="0"/>
              <a:t>.</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en-US" sz="2200" dirty="0"/>
              <a:t>Consider socio-environmental and </a:t>
            </a:r>
            <a:r>
              <a:rPr lang="en-US" sz="2200" b="1" dirty="0"/>
              <a:t>climate parameters </a:t>
            </a:r>
            <a:r>
              <a:rPr lang="en-US" sz="2200" dirty="0"/>
              <a:t>in </a:t>
            </a:r>
            <a:r>
              <a:rPr lang="en-US" sz="2200" b="1" dirty="0"/>
              <a:t>contracts, concessions and leases</a:t>
            </a:r>
            <a:r>
              <a:rPr lang="en-US" sz="2200" dirty="0"/>
              <a:t>.</a:t>
            </a:r>
            <a:endParaRPr lang="pt-BR" sz="2200" dirty="0"/>
          </a:p>
        </p:txBody>
      </p:sp>
      <p:pic>
        <p:nvPicPr>
          <p:cNvPr id="5" name="Imagem 4">
            <a:extLst>
              <a:ext uri="{FF2B5EF4-FFF2-40B4-BE49-F238E27FC236}">
                <a16:creationId xmlns:a16="http://schemas.microsoft.com/office/drawing/2014/main" id="{BC7F9822-4288-784F-13CF-9175116BA52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68595" y="958286"/>
            <a:ext cx="1440000" cy="1455585"/>
          </a:xfrm>
          <a:prstGeom prst="rect">
            <a:avLst/>
          </a:prstGeom>
        </p:spPr>
      </p:pic>
    </p:spTree>
    <p:extLst>
      <p:ext uri="{BB962C8B-B14F-4D97-AF65-F5344CB8AC3E}">
        <p14:creationId xmlns:p14="http://schemas.microsoft.com/office/powerpoint/2010/main" val="1916609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DF510-412F-4887-093C-EFE8128E63BD}"/>
            </a:ext>
          </a:extLst>
        </p:cNvPr>
        <p:cNvGrpSpPr/>
        <p:nvPr/>
      </p:nvGrpSpPr>
      <p:grpSpPr>
        <a:xfrm>
          <a:off x="0" y="0"/>
          <a:ext cx="0" cy="0"/>
          <a:chOff x="0" y="0"/>
          <a:chExt cx="0" cy="0"/>
        </a:xfrm>
      </p:grpSpPr>
      <p:grpSp>
        <p:nvGrpSpPr>
          <p:cNvPr id="19" name="Agrupar 18">
            <a:extLst>
              <a:ext uri="{FF2B5EF4-FFF2-40B4-BE49-F238E27FC236}">
                <a16:creationId xmlns:a16="http://schemas.microsoft.com/office/drawing/2014/main" id="{42CFB3D7-1572-7485-5BA6-A2313081B150}"/>
              </a:ext>
            </a:extLst>
          </p:cNvPr>
          <p:cNvGrpSpPr/>
          <p:nvPr/>
        </p:nvGrpSpPr>
        <p:grpSpPr>
          <a:xfrm>
            <a:off x="-2921" y="-6349"/>
            <a:ext cx="12194921" cy="1932441"/>
            <a:chOff x="-2921" y="-6349"/>
            <a:chExt cx="12194921" cy="1932441"/>
          </a:xfrm>
        </p:grpSpPr>
        <p:grpSp>
          <p:nvGrpSpPr>
            <p:cNvPr id="20" name="Agrupar 19">
              <a:extLst>
                <a:ext uri="{FF2B5EF4-FFF2-40B4-BE49-F238E27FC236}">
                  <a16:creationId xmlns:a16="http://schemas.microsoft.com/office/drawing/2014/main" id="{8DB81CA5-7A5B-7466-C99A-D89E79E8A8E6}"/>
                </a:ext>
              </a:extLst>
            </p:cNvPr>
            <p:cNvGrpSpPr/>
            <p:nvPr/>
          </p:nvGrpSpPr>
          <p:grpSpPr>
            <a:xfrm>
              <a:off x="-1" y="-6349"/>
              <a:ext cx="12192001" cy="821689"/>
              <a:chOff x="-1" y="-6349"/>
              <a:chExt cx="12192001" cy="821689"/>
            </a:xfrm>
          </p:grpSpPr>
          <p:sp>
            <p:nvSpPr>
              <p:cNvPr id="22" name="Retângulo 21">
                <a:extLst>
                  <a:ext uri="{FF2B5EF4-FFF2-40B4-BE49-F238E27FC236}">
                    <a16:creationId xmlns:a16="http://schemas.microsoft.com/office/drawing/2014/main" id="{3EFD4418-40A9-93D7-682B-E1ED8486DB99}"/>
                  </a:ext>
                </a:extLst>
              </p:cNvPr>
              <p:cNvSpPr/>
              <p:nvPr/>
            </p:nvSpPr>
            <p:spPr>
              <a:xfrm>
                <a:off x="-1" y="1"/>
                <a:ext cx="12191986" cy="8153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5">
                <a:extLst>
                  <a:ext uri="{FF2B5EF4-FFF2-40B4-BE49-F238E27FC236}">
                    <a16:creationId xmlns:a16="http://schemas.microsoft.com/office/drawing/2014/main" id="{002238EB-CE0B-A321-1620-3BBFC312F4AD}"/>
                  </a:ext>
                </a:extLst>
              </p:cNvPr>
              <p:cNvSpPr/>
              <p:nvPr/>
            </p:nvSpPr>
            <p:spPr>
              <a:xfrm>
                <a:off x="-1" y="0"/>
                <a:ext cx="5584316" cy="745507"/>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37118"/>
                  <a:gd name="connsiteX1" fmla="*/ 5670041 w 5670041"/>
                  <a:gd name="connsiteY1" fmla="*/ 1136 h 737118"/>
                  <a:gd name="connsiteX2" fmla="*/ 3123392 w 5670041"/>
                  <a:gd name="connsiteY2" fmla="*/ 697882 h 737118"/>
                  <a:gd name="connsiteX3" fmla="*/ 0 w 5670041"/>
                  <a:gd name="connsiteY3" fmla="*/ 737118 h 737118"/>
                  <a:gd name="connsiteX4" fmla="*/ 0 w 5670041"/>
                  <a:gd name="connsiteY4" fmla="*/ 0 h 737118"/>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35116"/>
                  <a:gd name="connsiteY0" fmla="*/ 0 h 745507"/>
                  <a:gd name="connsiteX1" fmla="*/ 5635116 w 5635116"/>
                  <a:gd name="connsiteY1" fmla="*/ 1136 h 745507"/>
                  <a:gd name="connsiteX2" fmla="*/ 2909080 w 5635116"/>
                  <a:gd name="connsiteY2" fmla="*/ 745507 h 745507"/>
                  <a:gd name="connsiteX3" fmla="*/ 0 w 5635116"/>
                  <a:gd name="connsiteY3" fmla="*/ 737118 h 745507"/>
                  <a:gd name="connsiteX4" fmla="*/ 0 w 56351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316" h="745507">
                    <a:moveTo>
                      <a:pt x="0" y="0"/>
                    </a:moveTo>
                    <a:lnTo>
                      <a:pt x="5584316" y="1136"/>
                    </a:lnTo>
                    <a:cubicBezTo>
                      <a:pt x="4639389" y="206397"/>
                      <a:pt x="4335018" y="251321"/>
                      <a:pt x="2909080" y="745507"/>
                    </a:cubicBezTo>
                    <a:lnTo>
                      <a:pt x="0" y="737118"/>
                    </a:lnTo>
                    <a:lnTo>
                      <a:pt x="0" y="0"/>
                    </a:lnTo>
                    <a:close/>
                  </a:path>
                </a:pathLst>
              </a:custGeom>
              <a:solidFill>
                <a:srgbClr val="31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5">
                <a:extLst>
                  <a:ext uri="{FF2B5EF4-FFF2-40B4-BE49-F238E27FC236}">
                    <a16:creationId xmlns:a16="http://schemas.microsoft.com/office/drawing/2014/main" id="{BA2B607C-3B94-B66F-DEE5-D0A3B96EA326}"/>
                  </a:ext>
                </a:extLst>
              </p:cNvPr>
              <p:cNvSpPr/>
              <p:nvPr/>
            </p:nvSpPr>
            <p:spPr>
              <a:xfrm rot="10800000">
                <a:off x="3164680" y="-1138"/>
                <a:ext cx="9027305" cy="744088"/>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2896 h 743641"/>
                  <a:gd name="connsiteX1" fmla="*/ 6329260 w 6329260"/>
                  <a:gd name="connsiteY1" fmla="*/ 0 h 743641"/>
                  <a:gd name="connsiteX2" fmla="*/ 3282050 w 6329260"/>
                  <a:gd name="connsiteY2" fmla="*/ 743641 h 743641"/>
                  <a:gd name="connsiteX3" fmla="*/ 0 w 6329260"/>
                  <a:gd name="connsiteY3" fmla="*/ 740014 h 743641"/>
                  <a:gd name="connsiteX4" fmla="*/ 0 w 6329260"/>
                  <a:gd name="connsiteY4" fmla="*/ 2896 h 743641"/>
                  <a:gd name="connsiteX0" fmla="*/ 0 w 9034767"/>
                  <a:gd name="connsiteY0" fmla="*/ 2896 h 743641"/>
                  <a:gd name="connsiteX1" fmla="*/ 9034767 w 9034767"/>
                  <a:gd name="connsiteY1" fmla="*/ 0 h 743641"/>
                  <a:gd name="connsiteX2" fmla="*/ 5987557 w 9034767"/>
                  <a:gd name="connsiteY2" fmla="*/ 743641 h 743641"/>
                  <a:gd name="connsiteX3" fmla="*/ 2705507 w 9034767"/>
                  <a:gd name="connsiteY3" fmla="*/ 740014 h 743641"/>
                  <a:gd name="connsiteX4" fmla="*/ 0 w 9034767"/>
                  <a:gd name="connsiteY4" fmla="*/ 2896 h 743641"/>
                  <a:gd name="connsiteX0" fmla="*/ 0 w 9034767"/>
                  <a:gd name="connsiteY0" fmla="*/ 2896 h 744781"/>
                  <a:gd name="connsiteX1" fmla="*/ 9034767 w 9034767"/>
                  <a:gd name="connsiteY1" fmla="*/ 0 h 744781"/>
                  <a:gd name="connsiteX2" fmla="*/ 5987557 w 9034767"/>
                  <a:gd name="connsiteY2" fmla="*/ 743641 h 744781"/>
                  <a:gd name="connsiteX3" fmla="*/ 11898 w 9034767"/>
                  <a:gd name="connsiteY3" fmla="*/ 744781 h 744781"/>
                  <a:gd name="connsiteX4" fmla="*/ 0 w 9034767"/>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2380 w 9025249"/>
                  <a:gd name="connsiteY3" fmla="*/ 744781 h 744781"/>
                  <a:gd name="connsiteX4" fmla="*/ 0 w 9025249"/>
                  <a:gd name="connsiteY4" fmla="*/ 2896 h 744781"/>
                  <a:gd name="connsiteX0" fmla="*/ 2484 w 9027733"/>
                  <a:gd name="connsiteY0" fmla="*/ 2896 h 744781"/>
                  <a:gd name="connsiteX1" fmla="*/ 9027733 w 9027733"/>
                  <a:gd name="connsiteY1" fmla="*/ 0 h 744781"/>
                  <a:gd name="connsiteX2" fmla="*/ 5980523 w 9027733"/>
                  <a:gd name="connsiteY2" fmla="*/ 743641 h 744781"/>
                  <a:gd name="connsiteX3" fmla="*/ 105 w 9027733"/>
                  <a:gd name="connsiteY3" fmla="*/ 744781 h 744781"/>
                  <a:gd name="connsiteX4" fmla="*/ 2484 w 9027733"/>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4760 w 9025249"/>
                  <a:gd name="connsiteY3" fmla="*/ 744781 h 744781"/>
                  <a:gd name="connsiteX4" fmla="*/ 0 w 9025249"/>
                  <a:gd name="connsiteY4" fmla="*/ 2896 h 744781"/>
                  <a:gd name="connsiteX0" fmla="*/ 229 w 9020719"/>
                  <a:gd name="connsiteY0" fmla="*/ 2896 h 744781"/>
                  <a:gd name="connsiteX1" fmla="*/ 9020719 w 9020719"/>
                  <a:gd name="connsiteY1" fmla="*/ 0 h 744781"/>
                  <a:gd name="connsiteX2" fmla="*/ 5973509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719" h="744781">
                    <a:moveTo>
                      <a:pt x="229" y="2896"/>
                    </a:moveTo>
                    <a:lnTo>
                      <a:pt x="9020719" y="0"/>
                    </a:lnTo>
                    <a:cubicBezTo>
                      <a:pt x="7756567" y="402216"/>
                      <a:pt x="7199096" y="557753"/>
                      <a:pt x="6125798" y="743641"/>
                    </a:cubicBezTo>
                    <a:lnTo>
                      <a:pt x="230" y="744781"/>
                    </a:lnTo>
                    <a:cubicBezTo>
                      <a:pt x="-563" y="497486"/>
                      <a:pt x="1022" y="250191"/>
                      <a:pt x="229" y="2896"/>
                    </a:cubicBezTo>
                    <a:close/>
                  </a:path>
                </a:pathLst>
              </a:custGeom>
              <a:solidFill>
                <a:srgbClr val="72BA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2BAE3"/>
                  </a:solidFill>
                </a:endParaRPr>
              </a:p>
            </p:txBody>
          </p:sp>
          <p:sp>
            <p:nvSpPr>
              <p:cNvPr id="26" name="Triângulo isósceles 9">
                <a:extLst>
                  <a:ext uri="{FF2B5EF4-FFF2-40B4-BE49-F238E27FC236}">
                    <a16:creationId xmlns:a16="http://schemas.microsoft.com/office/drawing/2014/main" id="{25894366-D7C9-AA3E-845D-4818F1836A32}"/>
                  </a:ext>
                </a:extLst>
              </p:cNvPr>
              <p:cNvSpPr/>
              <p:nvPr/>
            </p:nvSpPr>
            <p:spPr>
              <a:xfrm>
                <a:off x="8892540" y="-6349"/>
                <a:ext cx="3299459"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88C6E8">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7" name="Triângulo isósceles 9">
                <a:extLst>
                  <a:ext uri="{FF2B5EF4-FFF2-40B4-BE49-F238E27FC236}">
                    <a16:creationId xmlns:a16="http://schemas.microsoft.com/office/drawing/2014/main" id="{4D53CC8B-F5F4-DDD8-F09C-28417C84304A}"/>
                  </a:ext>
                </a:extLst>
              </p:cNvPr>
              <p:cNvSpPr/>
              <p:nvPr/>
            </p:nvSpPr>
            <p:spPr>
              <a:xfrm>
                <a:off x="4450080" y="-6349"/>
                <a:ext cx="7741920"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65B5E1">
                  <a:alpha val="6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8" name="Triângulo isósceles 9">
                <a:extLst>
                  <a:ext uri="{FF2B5EF4-FFF2-40B4-BE49-F238E27FC236}">
                    <a16:creationId xmlns:a16="http://schemas.microsoft.com/office/drawing/2014/main" id="{5FE778B8-A6A5-BDE0-27B9-6111C6AD64D5}"/>
                  </a:ext>
                </a:extLst>
              </p:cNvPr>
              <p:cNvSpPr/>
              <p:nvPr/>
            </p:nvSpPr>
            <p:spPr>
              <a:xfrm>
                <a:off x="83820" y="-6349"/>
                <a:ext cx="5500495"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283B4C">
                  <a:alpha val="23137"/>
                </a:srgbClr>
              </a:solidFill>
              <a:ln w="28575">
                <a:solidFill>
                  <a:srgbClr val="39536B"/>
                </a:solidFill>
              </a:ln>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grpSp>
        <p:sp>
          <p:nvSpPr>
            <p:cNvPr id="21" name="Retângulo 7">
              <a:extLst>
                <a:ext uri="{FF2B5EF4-FFF2-40B4-BE49-F238E27FC236}">
                  <a16:creationId xmlns:a16="http://schemas.microsoft.com/office/drawing/2014/main" id="{6183BC8F-649C-70EA-5A6B-AAF5C6155E2D}"/>
                </a:ext>
              </a:extLst>
            </p:cNvPr>
            <p:cNvSpPr/>
            <p:nvPr/>
          </p:nvSpPr>
          <p:spPr>
            <a:xfrm>
              <a:off x="-2921" y="742951"/>
              <a:ext cx="2924660" cy="1183141"/>
            </a:xfrm>
            <a:custGeom>
              <a:avLst/>
              <a:gdLst>
                <a:gd name="connsiteX0" fmla="*/ 0 w 2893163"/>
                <a:gd name="connsiteY0" fmla="*/ 0 h 1535567"/>
                <a:gd name="connsiteX1" fmla="*/ 2893163 w 2893163"/>
                <a:gd name="connsiteY1" fmla="*/ 0 h 1535567"/>
                <a:gd name="connsiteX2" fmla="*/ 2893163 w 2893163"/>
                <a:gd name="connsiteY2" fmla="*/ 1535567 h 1535567"/>
                <a:gd name="connsiteX3" fmla="*/ 0 w 2893163"/>
                <a:gd name="connsiteY3" fmla="*/ 1535567 h 1535567"/>
                <a:gd name="connsiteX4" fmla="*/ 0 w 2893163"/>
                <a:gd name="connsiteY4" fmla="*/ 0 h 1535567"/>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Lst>
              <a:ahLst/>
              <a:cxnLst>
                <a:cxn ang="0">
                  <a:pos x="connsiteX0" y="connsiteY0"/>
                </a:cxn>
                <a:cxn ang="0">
                  <a:pos x="connsiteX1" y="connsiteY1"/>
                </a:cxn>
                <a:cxn ang="0">
                  <a:pos x="connsiteX2" y="connsiteY2"/>
                </a:cxn>
                <a:cxn ang="0">
                  <a:pos x="connsiteX3" y="connsiteY3"/>
                </a:cxn>
              </a:cxnLst>
              <a:rect l="l" t="t" r="r" b="b"/>
              <a:pathLst>
                <a:path w="2924660" h="1183141">
                  <a:moveTo>
                    <a:pt x="2922" y="0"/>
                  </a:moveTo>
                  <a:lnTo>
                    <a:pt x="2924660" y="0"/>
                  </a:lnTo>
                  <a:cubicBezTo>
                    <a:pt x="1795949" y="316593"/>
                    <a:pt x="1153009" y="661761"/>
                    <a:pt x="485" y="1183141"/>
                  </a:cubicBezTo>
                  <a:cubicBezTo>
                    <a:pt x="-1878" y="666523"/>
                    <a:pt x="5285" y="516618"/>
                    <a:pt x="292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0" name="Agrupar 29">
            <a:extLst>
              <a:ext uri="{FF2B5EF4-FFF2-40B4-BE49-F238E27FC236}">
                <a16:creationId xmlns:a16="http://schemas.microsoft.com/office/drawing/2014/main" id="{F515766F-782C-2D9A-4E29-667D4FCDD7B4}"/>
              </a:ext>
            </a:extLst>
          </p:cNvPr>
          <p:cNvGrpSpPr/>
          <p:nvPr/>
        </p:nvGrpSpPr>
        <p:grpSpPr>
          <a:xfrm>
            <a:off x="-17" y="6320304"/>
            <a:ext cx="12192002" cy="537695"/>
            <a:chOff x="-17" y="6320304"/>
            <a:chExt cx="12192002" cy="537695"/>
          </a:xfrm>
        </p:grpSpPr>
        <p:sp>
          <p:nvSpPr>
            <p:cNvPr id="17" name="Retângulo 16">
              <a:extLst>
                <a:ext uri="{FF2B5EF4-FFF2-40B4-BE49-F238E27FC236}">
                  <a16:creationId xmlns:a16="http://schemas.microsoft.com/office/drawing/2014/main" id="{119312DF-0DC3-13DF-EA52-68AD70B1DE5E}"/>
                </a:ext>
              </a:extLst>
            </p:cNvPr>
            <p:cNvSpPr/>
            <p:nvPr/>
          </p:nvSpPr>
          <p:spPr>
            <a:xfrm>
              <a:off x="-16" y="6320304"/>
              <a:ext cx="12192001" cy="464820"/>
            </a:xfrm>
            <a:prstGeom prst="rect">
              <a:avLst/>
            </a:prstGeom>
            <a:solidFill>
              <a:srgbClr val="72B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19B49526-377D-2788-25FA-2E8F0C713445}"/>
                </a:ext>
              </a:extLst>
            </p:cNvPr>
            <p:cNvSpPr/>
            <p:nvPr/>
          </p:nvSpPr>
          <p:spPr>
            <a:xfrm>
              <a:off x="-17" y="6393179"/>
              <a:ext cx="12192001" cy="464820"/>
            </a:xfrm>
            <a:prstGeom prst="rect">
              <a:avLst/>
            </a:prstGeom>
            <a:solidFill>
              <a:srgbClr val="28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4" name="Imagem 23" descr="Uma imagem contendo desenho, texto&#10;&#10;Descrição gerada automaticamente">
            <a:extLst>
              <a:ext uri="{FF2B5EF4-FFF2-40B4-BE49-F238E27FC236}">
                <a16:creationId xmlns:a16="http://schemas.microsoft.com/office/drawing/2014/main" id="{B88BB9A1-BCC4-BE5D-56F2-9B2BE4527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89" y="103124"/>
            <a:ext cx="1633731" cy="530353"/>
          </a:xfrm>
          <a:prstGeom prst="rect">
            <a:avLst/>
          </a:prstGeom>
        </p:spPr>
      </p:pic>
      <p:sp>
        <p:nvSpPr>
          <p:cNvPr id="33" name="CaixaDeTexto 32">
            <a:extLst>
              <a:ext uri="{FF2B5EF4-FFF2-40B4-BE49-F238E27FC236}">
                <a16:creationId xmlns:a16="http://schemas.microsoft.com/office/drawing/2014/main" id="{559DD823-0A4D-FDE6-771A-05F18911D410}"/>
              </a:ext>
            </a:extLst>
          </p:cNvPr>
          <p:cNvSpPr txBox="1"/>
          <p:nvPr/>
        </p:nvSpPr>
        <p:spPr>
          <a:xfrm>
            <a:off x="-129734" y="6463250"/>
            <a:ext cx="2543175" cy="338554"/>
          </a:xfrm>
          <a:prstGeom prst="rect">
            <a:avLst/>
          </a:prstGeom>
          <a:noFill/>
        </p:spPr>
        <p:txBody>
          <a:bodyPr wrap="square" rtlCol="0">
            <a:spAutoFit/>
          </a:bodyPr>
          <a:lstStyle/>
          <a:p>
            <a:pPr algn="ctr"/>
            <a:r>
              <a:rPr lang="pt-BR" sz="1600" dirty="0">
                <a:solidFill>
                  <a:schemeClr val="bg1"/>
                </a:solidFill>
              </a:rPr>
              <a:t>www.gov.br/antaq</a:t>
            </a:r>
          </a:p>
        </p:txBody>
      </p:sp>
      <p:sp>
        <p:nvSpPr>
          <p:cNvPr id="2" name="Espaço Reservado para Número de Slide 1">
            <a:extLst>
              <a:ext uri="{FF2B5EF4-FFF2-40B4-BE49-F238E27FC236}">
                <a16:creationId xmlns:a16="http://schemas.microsoft.com/office/drawing/2014/main" id="{365511FA-E92F-2C57-82AB-EBADE1D17E7D}"/>
              </a:ext>
            </a:extLst>
          </p:cNvPr>
          <p:cNvSpPr>
            <a:spLocks noGrp="1"/>
          </p:cNvSpPr>
          <p:nvPr>
            <p:ph type="sldNum" sz="quarter" idx="12"/>
          </p:nvPr>
        </p:nvSpPr>
        <p:spPr>
          <a:xfrm>
            <a:off x="9172370" y="6416959"/>
            <a:ext cx="2743200" cy="365125"/>
          </a:xfrm>
        </p:spPr>
        <p:txBody>
          <a:bodyPr/>
          <a:lstStyle/>
          <a:p>
            <a:fld id="{AEC640CB-5D74-47DA-BBFA-9586DA51BF8B}" type="slidenum">
              <a:rPr lang="pt-BR" sz="1600" smtClean="0">
                <a:solidFill>
                  <a:schemeClr val="bg1"/>
                </a:solidFill>
              </a:rPr>
              <a:t>11</a:t>
            </a:fld>
            <a:endParaRPr lang="pt-BR" sz="1600" dirty="0">
              <a:solidFill>
                <a:schemeClr val="bg1"/>
              </a:solidFill>
            </a:endParaRPr>
          </a:p>
        </p:txBody>
      </p:sp>
      <p:sp>
        <p:nvSpPr>
          <p:cNvPr id="4" name="CaixaDeTexto 3">
            <a:extLst>
              <a:ext uri="{FF2B5EF4-FFF2-40B4-BE49-F238E27FC236}">
                <a16:creationId xmlns:a16="http://schemas.microsoft.com/office/drawing/2014/main" id="{DFF4FA9F-DEA3-B73E-C53D-DC4F47498EF5}"/>
              </a:ext>
            </a:extLst>
          </p:cNvPr>
          <p:cNvSpPr txBox="1"/>
          <p:nvPr/>
        </p:nvSpPr>
        <p:spPr>
          <a:xfrm>
            <a:off x="4596189" y="145343"/>
            <a:ext cx="7535836" cy="461665"/>
          </a:xfrm>
          <a:prstGeom prst="rect">
            <a:avLst/>
          </a:prstGeom>
          <a:noFill/>
        </p:spPr>
        <p:txBody>
          <a:bodyPr wrap="square">
            <a:spAutoFit/>
          </a:bodyPr>
          <a:lstStyle/>
          <a:p>
            <a:pPr algn="r"/>
            <a:r>
              <a:rPr lang="en-US" sz="2400" b="1" dirty="0">
                <a:solidFill>
                  <a:schemeClr val="accent5">
                    <a:lumMod val="50000"/>
                  </a:schemeClr>
                </a:solidFill>
                <a:latin typeface="Aptos" panose="020B0004020202020204" pitchFamily="34" charset="0"/>
              </a:rPr>
              <a:t>Energy Transition Framework</a:t>
            </a:r>
          </a:p>
        </p:txBody>
      </p:sp>
      <p:sp>
        <p:nvSpPr>
          <p:cNvPr id="11" name="CaixaDeTexto 10">
            <a:extLst>
              <a:ext uri="{FF2B5EF4-FFF2-40B4-BE49-F238E27FC236}">
                <a16:creationId xmlns:a16="http://schemas.microsoft.com/office/drawing/2014/main" id="{557D669B-E448-EC91-FB3D-0510AF2D63B7}"/>
              </a:ext>
            </a:extLst>
          </p:cNvPr>
          <p:cNvSpPr txBox="1"/>
          <p:nvPr/>
        </p:nvSpPr>
        <p:spPr>
          <a:xfrm>
            <a:off x="1780111" y="883979"/>
            <a:ext cx="10135459" cy="3477875"/>
          </a:xfrm>
          <a:prstGeom prst="rect">
            <a:avLst/>
          </a:prstGeom>
          <a:noFill/>
        </p:spPr>
        <p:txBody>
          <a:bodyPr wrap="square">
            <a:spAutoFit/>
          </a:bodyPr>
          <a:lstStyle>
            <a:defPPr>
              <a:defRPr lang="pt-BR"/>
            </a:defPPr>
            <a:lvl1pPr fontAlgn="base">
              <a:defRPr sz="2000"/>
            </a:lvl1pPr>
          </a:lstStyle>
          <a:p>
            <a:pPr algn="just"/>
            <a:r>
              <a:rPr lang="en-US" sz="2200" b="1" dirty="0">
                <a:hlinkClick r:id="rId4"/>
              </a:rPr>
              <a:t>2025: Sustainability Policy of the Ministry of Ports and Airports (Ordinance No. 58, of January 24, 2025)</a:t>
            </a:r>
            <a:endParaRPr lang="en-US" sz="2200" b="1" dirty="0"/>
          </a:p>
          <a:p>
            <a:pPr algn="just"/>
            <a:endParaRPr lang="en-US" sz="2200" dirty="0"/>
          </a:p>
          <a:p>
            <a:pPr algn="just"/>
            <a:r>
              <a:rPr lang="en-US" sz="2200" dirty="0"/>
              <a:t>Key actions that integrate the Environment and Climate Change pillar:</a:t>
            </a:r>
          </a:p>
          <a:p>
            <a:pPr algn="just"/>
            <a:endParaRPr lang="en-US" sz="2200" dirty="0"/>
          </a:p>
          <a:p>
            <a:pPr marL="342900" indent="-342900" algn="just">
              <a:buFont typeface="Arial" panose="020B0604020202020204" pitchFamily="34" charset="0"/>
              <a:buChar char="•"/>
            </a:pPr>
            <a:r>
              <a:rPr lang="en-US" sz="2200" dirty="0"/>
              <a:t>Promote the </a:t>
            </a:r>
            <a:r>
              <a:rPr lang="en-US" sz="2200" b="1" dirty="0"/>
              <a:t>decarbonization</a:t>
            </a:r>
            <a:r>
              <a:rPr lang="en-US" sz="2200" dirty="0"/>
              <a:t> of the port, waterway, air and airport transport sector; and</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en-US" sz="2200" dirty="0"/>
              <a:t>Adopt measures to </a:t>
            </a:r>
            <a:r>
              <a:rPr lang="en-US" sz="2200" b="1" dirty="0"/>
              <a:t>promote mitigation and adaptation </a:t>
            </a:r>
            <a:r>
              <a:rPr lang="en-US" sz="2200" dirty="0"/>
              <a:t>actions to climate change in the sector.</a:t>
            </a:r>
            <a:endParaRPr lang="pt-BR" sz="2200" dirty="0"/>
          </a:p>
        </p:txBody>
      </p:sp>
      <p:pic>
        <p:nvPicPr>
          <p:cNvPr id="5" name="Imagem 4">
            <a:extLst>
              <a:ext uri="{FF2B5EF4-FFF2-40B4-BE49-F238E27FC236}">
                <a16:creationId xmlns:a16="http://schemas.microsoft.com/office/drawing/2014/main" id="{EB5EA56E-8FBE-9091-2948-576F532038D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68595" y="958286"/>
            <a:ext cx="1440000" cy="1455585"/>
          </a:xfrm>
          <a:prstGeom prst="rect">
            <a:avLst/>
          </a:prstGeom>
        </p:spPr>
      </p:pic>
    </p:spTree>
    <p:extLst>
      <p:ext uri="{BB962C8B-B14F-4D97-AF65-F5344CB8AC3E}">
        <p14:creationId xmlns:p14="http://schemas.microsoft.com/office/powerpoint/2010/main" val="3148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04CAA-C783-3D16-F02C-93483E73F7FB}"/>
            </a:ext>
          </a:extLst>
        </p:cNvPr>
        <p:cNvGrpSpPr/>
        <p:nvPr/>
      </p:nvGrpSpPr>
      <p:grpSpPr>
        <a:xfrm>
          <a:off x="0" y="0"/>
          <a:ext cx="0" cy="0"/>
          <a:chOff x="0" y="0"/>
          <a:chExt cx="0" cy="0"/>
        </a:xfrm>
      </p:grpSpPr>
      <p:grpSp>
        <p:nvGrpSpPr>
          <p:cNvPr id="19" name="Agrupar 18">
            <a:extLst>
              <a:ext uri="{FF2B5EF4-FFF2-40B4-BE49-F238E27FC236}">
                <a16:creationId xmlns:a16="http://schemas.microsoft.com/office/drawing/2014/main" id="{B0EAD826-71DD-3DAD-5D0C-F5F2779BF13B}"/>
              </a:ext>
            </a:extLst>
          </p:cNvPr>
          <p:cNvGrpSpPr/>
          <p:nvPr/>
        </p:nvGrpSpPr>
        <p:grpSpPr>
          <a:xfrm>
            <a:off x="-2921" y="-6349"/>
            <a:ext cx="12194921" cy="1932441"/>
            <a:chOff x="-2921" y="-6349"/>
            <a:chExt cx="12194921" cy="1932441"/>
          </a:xfrm>
        </p:grpSpPr>
        <p:grpSp>
          <p:nvGrpSpPr>
            <p:cNvPr id="20" name="Agrupar 19">
              <a:extLst>
                <a:ext uri="{FF2B5EF4-FFF2-40B4-BE49-F238E27FC236}">
                  <a16:creationId xmlns:a16="http://schemas.microsoft.com/office/drawing/2014/main" id="{3105573B-1F00-AC3E-C33A-E614B744CED5}"/>
                </a:ext>
              </a:extLst>
            </p:cNvPr>
            <p:cNvGrpSpPr/>
            <p:nvPr/>
          </p:nvGrpSpPr>
          <p:grpSpPr>
            <a:xfrm>
              <a:off x="-1" y="-6349"/>
              <a:ext cx="12192001" cy="821689"/>
              <a:chOff x="-1" y="-6349"/>
              <a:chExt cx="12192001" cy="821689"/>
            </a:xfrm>
          </p:grpSpPr>
          <p:sp>
            <p:nvSpPr>
              <p:cNvPr id="22" name="Retângulo 21">
                <a:extLst>
                  <a:ext uri="{FF2B5EF4-FFF2-40B4-BE49-F238E27FC236}">
                    <a16:creationId xmlns:a16="http://schemas.microsoft.com/office/drawing/2014/main" id="{52944125-55D1-7784-006B-C0E1125662C6}"/>
                  </a:ext>
                </a:extLst>
              </p:cNvPr>
              <p:cNvSpPr/>
              <p:nvPr/>
            </p:nvSpPr>
            <p:spPr>
              <a:xfrm>
                <a:off x="-1" y="1"/>
                <a:ext cx="12191986" cy="8153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5">
                <a:extLst>
                  <a:ext uri="{FF2B5EF4-FFF2-40B4-BE49-F238E27FC236}">
                    <a16:creationId xmlns:a16="http://schemas.microsoft.com/office/drawing/2014/main" id="{1033816B-A11D-F876-9ADA-3F35C5EEBDC7}"/>
                  </a:ext>
                </a:extLst>
              </p:cNvPr>
              <p:cNvSpPr/>
              <p:nvPr/>
            </p:nvSpPr>
            <p:spPr>
              <a:xfrm>
                <a:off x="-1" y="0"/>
                <a:ext cx="5584316" cy="745507"/>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37118"/>
                  <a:gd name="connsiteX1" fmla="*/ 5670041 w 5670041"/>
                  <a:gd name="connsiteY1" fmla="*/ 1136 h 737118"/>
                  <a:gd name="connsiteX2" fmla="*/ 3123392 w 5670041"/>
                  <a:gd name="connsiteY2" fmla="*/ 697882 h 737118"/>
                  <a:gd name="connsiteX3" fmla="*/ 0 w 5670041"/>
                  <a:gd name="connsiteY3" fmla="*/ 737118 h 737118"/>
                  <a:gd name="connsiteX4" fmla="*/ 0 w 5670041"/>
                  <a:gd name="connsiteY4" fmla="*/ 0 h 737118"/>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35116"/>
                  <a:gd name="connsiteY0" fmla="*/ 0 h 745507"/>
                  <a:gd name="connsiteX1" fmla="*/ 5635116 w 5635116"/>
                  <a:gd name="connsiteY1" fmla="*/ 1136 h 745507"/>
                  <a:gd name="connsiteX2" fmla="*/ 2909080 w 5635116"/>
                  <a:gd name="connsiteY2" fmla="*/ 745507 h 745507"/>
                  <a:gd name="connsiteX3" fmla="*/ 0 w 5635116"/>
                  <a:gd name="connsiteY3" fmla="*/ 737118 h 745507"/>
                  <a:gd name="connsiteX4" fmla="*/ 0 w 56351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316" h="745507">
                    <a:moveTo>
                      <a:pt x="0" y="0"/>
                    </a:moveTo>
                    <a:lnTo>
                      <a:pt x="5584316" y="1136"/>
                    </a:lnTo>
                    <a:cubicBezTo>
                      <a:pt x="4639389" y="206397"/>
                      <a:pt x="4335018" y="251321"/>
                      <a:pt x="2909080" y="745507"/>
                    </a:cubicBezTo>
                    <a:lnTo>
                      <a:pt x="0" y="737118"/>
                    </a:lnTo>
                    <a:lnTo>
                      <a:pt x="0" y="0"/>
                    </a:lnTo>
                    <a:close/>
                  </a:path>
                </a:pathLst>
              </a:custGeom>
              <a:solidFill>
                <a:srgbClr val="31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5">
                <a:extLst>
                  <a:ext uri="{FF2B5EF4-FFF2-40B4-BE49-F238E27FC236}">
                    <a16:creationId xmlns:a16="http://schemas.microsoft.com/office/drawing/2014/main" id="{C6BC483D-038C-C10A-9A4D-09260DE8FA78}"/>
                  </a:ext>
                </a:extLst>
              </p:cNvPr>
              <p:cNvSpPr/>
              <p:nvPr/>
            </p:nvSpPr>
            <p:spPr>
              <a:xfrm rot="10800000">
                <a:off x="3164680" y="-1138"/>
                <a:ext cx="9027305" cy="744088"/>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2896 h 743641"/>
                  <a:gd name="connsiteX1" fmla="*/ 6329260 w 6329260"/>
                  <a:gd name="connsiteY1" fmla="*/ 0 h 743641"/>
                  <a:gd name="connsiteX2" fmla="*/ 3282050 w 6329260"/>
                  <a:gd name="connsiteY2" fmla="*/ 743641 h 743641"/>
                  <a:gd name="connsiteX3" fmla="*/ 0 w 6329260"/>
                  <a:gd name="connsiteY3" fmla="*/ 740014 h 743641"/>
                  <a:gd name="connsiteX4" fmla="*/ 0 w 6329260"/>
                  <a:gd name="connsiteY4" fmla="*/ 2896 h 743641"/>
                  <a:gd name="connsiteX0" fmla="*/ 0 w 9034767"/>
                  <a:gd name="connsiteY0" fmla="*/ 2896 h 743641"/>
                  <a:gd name="connsiteX1" fmla="*/ 9034767 w 9034767"/>
                  <a:gd name="connsiteY1" fmla="*/ 0 h 743641"/>
                  <a:gd name="connsiteX2" fmla="*/ 5987557 w 9034767"/>
                  <a:gd name="connsiteY2" fmla="*/ 743641 h 743641"/>
                  <a:gd name="connsiteX3" fmla="*/ 2705507 w 9034767"/>
                  <a:gd name="connsiteY3" fmla="*/ 740014 h 743641"/>
                  <a:gd name="connsiteX4" fmla="*/ 0 w 9034767"/>
                  <a:gd name="connsiteY4" fmla="*/ 2896 h 743641"/>
                  <a:gd name="connsiteX0" fmla="*/ 0 w 9034767"/>
                  <a:gd name="connsiteY0" fmla="*/ 2896 h 744781"/>
                  <a:gd name="connsiteX1" fmla="*/ 9034767 w 9034767"/>
                  <a:gd name="connsiteY1" fmla="*/ 0 h 744781"/>
                  <a:gd name="connsiteX2" fmla="*/ 5987557 w 9034767"/>
                  <a:gd name="connsiteY2" fmla="*/ 743641 h 744781"/>
                  <a:gd name="connsiteX3" fmla="*/ 11898 w 9034767"/>
                  <a:gd name="connsiteY3" fmla="*/ 744781 h 744781"/>
                  <a:gd name="connsiteX4" fmla="*/ 0 w 9034767"/>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2380 w 9025249"/>
                  <a:gd name="connsiteY3" fmla="*/ 744781 h 744781"/>
                  <a:gd name="connsiteX4" fmla="*/ 0 w 9025249"/>
                  <a:gd name="connsiteY4" fmla="*/ 2896 h 744781"/>
                  <a:gd name="connsiteX0" fmla="*/ 2484 w 9027733"/>
                  <a:gd name="connsiteY0" fmla="*/ 2896 h 744781"/>
                  <a:gd name="connsiteX1" fmla="*/ 9027733 w 9027733"/>
                  <a:gd name="connsiteY1" fmla="*/ 0 h 744781"/>
                  <a:gd name="connsiteX2" fmla="*/ 5980523 w 9027733"/>
                  <a:gd name="connsiteY2" fmla="*/ 743641 h 744781"/>
                  <a:gd name="connsiteX3" fmla="*/ 105 w 9027733"/>
                  <a:gd name="connsiteY3" fmla="*/ 744781 h 744781"/>
                  <a:gd name="connsiteX4" fmla="*/ 2484 w 9027733"/>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4760 w 9025249"/>
                  <a:gd name="connsiteY3" fmla="*/ 744781 h 744781"/>
                  <a:gd name="connsiteX4" fmla="*/ 0 w 9025249"/>
                  <a:gd name="connsiteY4" fmla="*/ 2896 h 744781"/>
                  <a:gd name="connsiteX0" fmla="*/ 229 w 9020719"/>
                  <a:gd name="connsiteY0" fmla="*/ 2896 h 744781"/>
                  <a:gd name="connsiteX1" fmla="*/ 9020719 w 9020719"/>
                  <a:gd name="connsiteY1" fmla="*/ 0 h 744781"/>
                  <a:gd name="connsiteX2" fmla="*/ 5973509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719" h="744781">
                    <a:moveTo>
                      <a:pt x="229" y="2896"/>
                    </a:moveTo>
                    <a:lnTo>
                      <a:pt x="9020719" y="0"/>
                    </a:lnTo>
                    <a:cubicBezTo>
                      <a:pt x="7756567" y="402216"/>
                      <a:pt x="7199096" y="557753"/>
                      <a:pt x="6125798" y="743641"/>
                    </a:cubicBezTo>
                    <a:lnTo>
                      <a:pt x="230" y="744781"/>
                    </a:lnTo>
                    <a:cubicBezTo>
                      <a:pt x="-563" y="497486"/>
                      <a:pt x="1022" y="250191"/>
                      <a:pt x="229" y="2896"/>
                    </a:cubicBezTo>
                    <a:close/>
                  </a:path>
                </a:pathLst>
              </a:custGeom>
              <a:solidFill>
                <a:srgbClr val="72BA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2BAE3"/>
                  </a:solidFill>
                </a:endParaRPr>
              </a:p>
            </p:txBody>
          </p:sp>
          <p:sp>
            <p:nvSpPr>
              <p:cNvPr id="26" name="Triângulo isósceles 9">
                <a:extLst>
                  <a:ext uri="{FF2B5EF4-FFF2-40B4-BE49-F238E27FC236}">
                    <a16:creationId xmlns:a16="http://schemas.microsoft.com/office/drawing/2014/main" id="{2A876E56-7E86-0C75-B878-9CC3B435BCDE}"/>
                  </a:ext>
                </a:extLst>
              </p:cNvPr>
              <p:cNvSpPr/>
              <p:nvPr/>
            </p:nvSpPr>
            <p:spPr>
              <a:xfrm>
                <a:off x="8892540" y="-6349"/>
                <a:ext cx="3299459"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88C6E8">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7" name="Triângulo isósceles 9">
                <a:extLst>
                  <a:ext uri="{FF2B5EF4-FFF2-40B4-BE49-F238E27FC236}">
                    <a16:creationId xmlns:a16="http://schemas.microsoft.com/office/drawing/2014/main" id="{F3F05B3C-B811-9A0C-7FA1-AD5692AEBA89}"/>
                  </a:ext>
                </a:extLst>
              </p:cNvPr>
              <p:cNvSpPr/>
              <p:nvPr/>
            </p:nvSpPr>
            <p:spPr>
              <a:xfrm>
                <a:off x="4450080" y="-6349"/>
                <a:ext cx="7741920"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65B5E1">
                  <a:alpha val="6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8" name="Triângulo isósceles 9">
                <a:extLst>
                  <a:ext uri="{FF2B5EF4-FFF2-40B4-BE49-F238E27FC236}">
                    <a16:creationId xmlns:a16="http://schemas.microsoft.com/office/drawing/2014/main" id="{AFF2833C-5BE2-8F3A-3CFE-6AA6F916E145}"/>
                  </a:ext>
                </a:extLst>
              </p:cNvPr>
              <p:cNvSpPr/>
              <p:nvPr/>
            </p:nvSpPr>
            <p:spPr>
              <a:xfrm>
                <a:off x="83820" y="-6349"/>
                <a:ext cx="5500495"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283B4C">
                  <a:alpha val="23137"/>
                </a:srgbClr>
              </a:solidFill>
              <a:ln w="28575">
                <a:solidFill>
                  <a:srgbClr val="39536B"/>
                </a:solidFill>
              </a:ln>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grpSp>
        <p:sp>
          <p:nvSpPr>
            <p:cNvPr id="21" name="Retângulo 7">
              <a:extLst>
                <a:ext uri="{FF2B5EF4-FFF2-40B4-BE49-F238E27FC236}">
                  <a16:creationId xmlns:a16="http://schemas.microsoft.com/office/drawing/2014/main" id="{8DD2479D-498F-9EEF-498C-04362F2B9AFB}"/>
                </a:ext>
              </a:extLst>
            </p:cNvPr>
            <p:cNvSpPr/>
            <p:nvPr/>
          </p:nvSpPr>
          <p:spPr>
            <a:xfrm>
              <a:off x="-2921" y="742951"/>
              <a:ext cx="2924660" cy="1183141"/>
            </a:xfrm>
            <a:custGeom>
              <a:avLst/>
              <a:gdLst>
                <a:gd name="connsiteX0" fmla="*/ 0 w 2893163"/>
                <a:gd name="connsiteY0" fmla="*/ 0 h 1535567"/>
                <a:gd name="connsiteX1" fmla="*/ 2893163 w 2893163"/>
                <a:gd name="connsiteY1" fmla="*/ 0 h 1535567"/>
                <a:gd name="connsiteX2" fmla="*/ 2893163 w 2893163"/>
                <a:gd name="connsiteY2" fmla="*/ 1535567 h 1535567"/>
                <a:gd name="connsiteX3" fmla="*/ 0 w 2893163"/>
                <a:gd name="connsiteY3" fmla="*/ 1535567 h 1535567"/>
                <a:gd name="connsiteX4" fmla="*/ 0 w 2893163"/>
                <a:gd name="connsiteY4" fmla="*/ 0 h 1535567"/>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Lst>
              <a:ahLst/>
              <a:cxnLst>
                <a:cxn ang="0">
                  <a:pos x="connsiteX0" y="connsiteY0"/>
                </a:cxn>
                <a:cxn ang="0">
                  <a:pos x="connsiteX1" y="connsiteY1"/>
                </a:cxn>
                <a:cxn ang="0">
                  <a:pos x="connsiteX2" y="connsiteY2"/>
                </a:cxn>
                <a:cxn ang="0">
                  <a:pos x="connsiteX3" y="connsiteY3"/>
                </a:cxn>
              </a:cxnLst>
              <a:rect l="l" t="t" r="r" b="b"/>
              <a:pathLst>
                <a:path w="2924660" h="1183141">
                  <a:moveTo>
                    <a:pt x="2922" y="0"/>
                  </a:moveTo>
                  <a:lnTo>
                    <a:pt x="2924660" y="0"/>
                  </a:lnTo>
                  <a:cubicBezTo>
                    <a:pt x="1795949" y="316593"/>
                    <a:pt x="1153009" y="661761"/>
                    <a:pt x="485" y="1183141"/>
                  </a:cubicBezTo>
                  <a:cubicBezTo>
                    <a:pt x="-1878" y="666523"/>
                    <a:pt x="5285" y="516618"/>
                    <a:pt x="292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0" name="Agrupar 29">
            <a:extLst>
              <a:ext uri="{FF2B5EF4-FFF2-40B4-BE49-F238E27FC236}">
                <a16:creationId xmlns:a16="http://schemas.microsoft.com/office/drawing/2014/main" id="{71D71C92-2D0B-6873-3086-F15EDB2B772B}"/>
              </a:ext>
            </a:extLst>
          </p:cNvPr>
          <p:cNvGrpSpPr/>
          <p:nvPr/>
        </p:nvGrpSpPr>
        <p:grpSpPr>
          <a:xfrm>
            <a:off x="-17" y="6320304"/>
            <a:ext cx="12192002" cy="537695"/>
            <a:chOff x="-17" y="6320304"/>
            <a:chExt cx="12192002" cy="537695"/>
          </a:xfrm>
        </p:grpSpPr>
        <p:sp>
          <p:nvSpPr>
            <p:cNvPr id="17" name="Retângulo 16">
              <a:extLst>
                <a:ext uri="{FF2B5EF4-FFF2-40B4-BE49-F238E27FC236}">
                  <a16:creationId xmlns:a16="http://schemas.microsoft.com/office/drawing/2014/main" id="{89804CB3-775E-CD59-3830-9B3CD1B8F5AF}"/>
                </a:ext>
              </a:extLst>
            </p:cNvPr>
            <p:cNvSpPr/>
            <p:nvPr/>
          </p:nvSpPr>
          <p:spPr>
            <a:xfrm>
              <a:off x="-16" y="6320304"/>
              <a:ext cx="12192001" cy="464820"/>
            </a:xfrm>
            <a:prstGeom prst="rect">
              <a:avLst/>
            </a:prstGeom>
            <a:solidFill>
              <a:srgbClr val="72B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651C0196-7C03-AF35-737A-56FEBE7AADCA}"/>
                </a:ext>
              </a:extLst>
            </p:cNvPr>
            <p:cNvSpPr/>
            <p:nvPr/>
          </p:nvSpPr>
          <p:spPr>
            <a:xfrm>
              <a:off x="-17" y="6393179"/>
              <a:ext cx="12192001" cy="464820"/>
            </a:xfrm>
            <a:prstGeom prst="rect">
              <a:avLst/>
            </a:prstGeom>
            <a:solidFill>
              <a:srgbClr val="28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4" name="Imagem 23" descr="Uma imagem contendo desenho, texto&#10;&#10;Descrição gerada automaticamente">
            <a:extLst>
              <a:ext uri="{FF2B5EF4-FFF2-40B4-BE49-F238E27FC236}">
                <a16:creationId xmlns:a16="http://schemas.microsoft.com/office/drawing/2014/main" id="{6CD114E3-53DA-B3B0-1415-ADC9D70B1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89" y="103124"/>
            <a:ext cx="1633731" cy="530353"/>
          </a:xfrm>
          <a:prstGeom prst="rect">
            <a:avLst/>
          </a:prstGeom>
        </p:spPr>
      </p:pic>
      <p:sp>
        <p:nvSpPr>
          <p:cNvPr id="33" name="CaixaDeTexto 32">
            <a:extLst>
              <a:ext uri="{FF2B5EF4-FFF2-40B4-BE49-F238E27FC236}">
                <a16:creationId xmlns:a16="http://schemas.microsoft.com/office/drawing/2014/main" id="{CD06CA89-F491-73E6-3466-089D6BDD6F2B}"/>
              </a:ext>
            </a:extLst>
          </p:cNvPr>
          <p:cNvSpPr txBox="1"/>
          <p:nvPr/>
        </p:nvSpPr>
        <p:spPr>
          <a:xfrm>
            <a:off x="-129734" y="6463250"/>
            <a:ext cx="2543175" cy="338554"/>
          </a:xfrm>
          <a:prstGeom prst="rect">
            <a:avLst/>
          </a:prstGeom>
          <a:noFill/>
        </p:spPr>
        <p:txBody>
          <a:bodyPr wrap="square" rtlCol="0">
            <a:spAutoFit/>
          </a:bodyPr>
          <a:lstStyle/>
          <a:p>
            <a:pPr algn="ctr"/>
            <a:r>
              <a:rPr lang="pt-BR" sz="1600" dirty="0">
                <a:solidFill>
                  <a:schemeClr val="bg1"/>
                </a:solidFill>
              </a:rPr>
              <a:t>www.gov.br/antaq</a:t>
            </a:r>
          </a:p>
        </p:txBody>
      </p:sp>
      <p:sp>
        <p:nvSpPr>
          <p:cNvPr id="2" name="Espaço Reservado para Número de Slide 1">
            <a:extLst>
              <a:ext uri="{FF2B5EF4-FFF2-40B4-BE49-F238E27FC236}">
                <a16:creationId xmlns:a16="http://schemas.microsoft.com/office/drawing/2014/main" id="{7ACDF6DC-14EE-0744-CC6F-8BA4089D1C7E}"/>
              </a:ext>
            </a:extLst>
          </p:cNvPr>
          <p:cNvSpPr>
            <a:spLocks noGrp="1"/>
          </p:cNvSpPr>
          <p:nvPr>
            <p:ph type="sldNum" sz="quarter" idx="12"/>
          </p:nvPr>
        </p:nvSpPr>
        <p:spPr>
          <a:xfrm>
            <a:off x="9172370" y="6416959"/>
            <a:ext cx="2743200" cy="365125"/>
          </a:xfrm>
        </p:spPr>
        <p:txBody>
          <a:bodyPr/>
          <a:lstStyle/>
          <a:p>
            <a:fld id="{AEC640CB-5D74-47DA-BBFA-9586DA51BF8B}" type="slidenum">
              <a:rPr lang="pt-BR" sz="1600" smtClean="0">
                <a:solidFill>
                  <a:schemeClr val="bg1"/>
                </a:solidFill>
              </a:rPr>
              <a:t>12</a:t>
            </a:fld>
            <a:endParaRPr lang="pt-BR" sz="1600" dirty="0">
              <a:solidFill>
                <a:schemeClr val="bg1"/>
              </a:solidFill>
            </a:endParaRPr>
          </a:p>
        </p:txBody>
      </p:sp>
      <p:sp>
        <p:nvSpPr>
          <p:cNvPr id="4" name="CaixaDeTexto 3">
            <a:extLst>
              <a:ext uri="{FF2B5EF4-FFF2-40B4-BE49-F238E27FC236}">
                <a16:creationId xmlns:a16="http://schemas.microsoft.com/office/drawing/2014/main" id="{D7011875-0AEA-5D83-AB51-AB2710E54413}"/>
              </a:ext>
            </a:extLst>
          </p:cNvPr>
          <p:cNvSpPr txBox="1"/>
          <p:nvPr/>
        </p:nvSpPr>
        <p:spPr>
          <a:xfrm>
            <a:off x="4596189" y="145343"/>
            <a:ext cx="7535836" cy="461665"/>
          </a:xfrm>
          <a:prstGeom prst="rect">
            <a:avLst/>
          </a:prstGeom>
          <a:noFill/>
        </p:spPr>
        <p:txBody>
          <a:bodyPr wrap="square">
            <a:spAutoFit/>
          </a:bodyPr>
          <a:lstStyle/>
          <a:p>
            <a:pPr algn="r"/>
            <a:r>
              <a:rPr lang="en-US" sz="2400" b="1" dirty="0">
                <a:solidFill>
                  <a:schemeClr val="accent5">
                    <a:lumMod val="50000"/>
                  </a:schemeClr>
                </a:solidFill>
                <a:latin typeface="Aptos" panose="020B0004020202020204" pitchFamily="34" charset="0"/>
              </a:rPr>
              <a:t>Energy Transition Framework</a:t>
            </a:r>
          </a:p>
        </p:txBody>
      </p:sp>
      <p:sp>
        <p:nvSpPr>
          <p:cNvPr id="11" name="CaixaDeTexto 10">
            <a:extLst>
              <a:ext uri="{FF2B5EF4-FFF2-40B4-BE49-F238E27FC236}">
                <a16:creationId xmlns:a16="http://schemas.microsoft.com/office/drawing/2014/main" id="{395E2DCE-E9C8-0E63-9272-15044141B082}"/>
              </a:ext>
            </a:extLst>
          </p:cNvPr>
          <p:cNvSpPr txBox="1"/>
          <p:nvPr/>
        </p:nvSpPr>
        <p:spPr>
          <a:xfrm>
            <a:off x="1780111" y="883979"/>
            <a:ext cx="10135459" cy="4154984"/>
          </a:xfrm>
          <a:prstGeom prst="rect">
            <a:avLst/>
          </a:prstGeom>
          <a:noFill/>
        </p:spPr>
        <p:txBody>
          <a:bodyPr wrap="square">
            <a:spAutoFit/>
          </a:bodyPr>
          <a:lstStyle>
            <a:defPPr>
              <a:defRPr lang="pt-BR"/>
            </a:defPPr>
            <a:lvl1pPr fontAlgn="base">
              <a:defRPr sz="2000"/>
            </a:lvl1pPr>
          </a:lstStyle>
          <a:p>
            <a:pPr algn="just"/>
            <a:r>
              <a:rPr lang="en-US" sz="2200" b="1" dirty="0">
                <a:hlinkClick r:id="rId4"/>
              </a:rPr>
              <a:t>2025: Institutional Strategic Plan (PEI 2025-2028) of </a:t>
            </a:r>
            <a:r>
              <a:rPr lang="en-US" sz="2200" b="1" dirty="0" err="1">
                <a:hlinkClick r:id="rId4"/>
              </a:rPr>
              <a:t>Antaq</a:t>
            </a:r>
            <a:endParaRPr lang="en-US" sz="2200" b="1" dirty="0"/>
          </a:p>
          <a:p>
            <a:pPr algn="just"/>
            <a:endParaRPr lang="en-US" sz="2200" dirty="0"/>
          </a:p>
          <a:p>
            <a:pPr algn="just"/>
            <a:r>
              <a:rPr lang="en-US" sz="2200" b="1" dirty="0"/>
              <a:t>Strategic Objective 1: Promote the transition to a more sustainable and resilient waterway sector</a:t>
            </a:r>
          </a:p>
          <a:p>
            <a:pPr algn="just"/>
            <a:endParaRPr lang="en-US" sz="2200" dirty="0"/>
          </a:p>
          <a:p>
            <a:pPr algn="just"/>
            <a:r>
              <a:rPr lang="en-US" sz="2200" dirty="0"/>
              <a:t>Key Strategic Results (KR) of note:</a:t>
            </a:r>
          </a:p>
          <a:p>
            <a:pPr algn="just"/>
            <a:endParaRPr lang="en-US" sz="2200" dirty="0"/>
          </a:p>
          <a:p>
            <a:pPr marL="342900" indent="-342900" algn="just">
              <a:buFont typeface="Arial" panose="020B0604020202020204" pitchFamily="34" charset="0"/>
              <a:buChar char="•"/>
            </a:pPr>
            <a:r>
              <a:rPr lang="en-US" sz="2200" dirty="0"/>
              <a:t>KR 1.1. By 2028, implement the annual collection of carbon inventory data for the port sector.</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en-US" sz="2200" dirty="0"/>
              <a:t>KR 1.3. From 2028 onwards, include sustainability and resilience clauses in 100% of new waterway </a:t>
            </a:r>
            <a:r>
              <a:rPr lang="en-US" sz="2200" b="1" dirty="0"/>
              <a:t>lease and concession contracts</a:t>
            </a:r>
            <a:r>
              <a:rPr lang="en-US" sz="2200" dirty="0"/>
              <a:t>.</a:t>
            </a:r>
            <a:endParaRPr lang="pt-BR" sz="2200" dirty="0"/>
          </a:p>
        </p:txBody>
      </p:sp>
      <p:pic>
        <p:nvPicPr>
          <p:cNvPr id="3" name="Imagem 2" descr="Logotipo&#10;&#10;Descrição gerada automaticamente">
            <a:extLst>
              <a:ext uri="{FF2B5EF4-FFF2-40B4-BE49-F238E27FC236}">
                <a16:creationId xmlns:a16="http://schemas.microsoft.com/office/drawing/2014/main" id="{FBC78FA2-C037-BBB6-5A98-53AA9F7ABE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480" y="983643"/>
            <a:ext cx="1440000" cy="1051923"/>
          </a:xfrm>
          <a:prstGeom prst="rect">
            <a:avLst/>
          </a:prstGeom>
        </p:spPr>
      </p:pic>
    </p:spTree>
    <p:extLst>
      <p:ext uri="{BB962C8B-B14F-4D97-AF65-F5344CB8AC3E}">
        <p14:creationId xmlns:p14="http://schemas.microsoft.com/office/powerpoint/2010/main" val="1709265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D98C0-578E-1793-C974-44D51F95D604}"/>
            </a:ext>
          </a:extLst>
        </p:cNvPr>
        <p:cNvGrpSpPr/>
        <p:nvPr/>
      </p:nvGrpSpPr>
      <p:grpSpPr>
        <a:xfrm>
          <a:off x="0" y="0"/>
          <a:ext cx="0" cy="0"/>
          <a:chOff x="0" y="0"/>
          <a:chExt cx="0" cy="0"/>
        </a:xfrm>
      </p:grpSpPr>
      <p:grpSp>
        <p:nvGrpSpPr>
          <p:cNvPr id="19" name="Agrupar 18">
            <a:extLst>
              <a:ext uri="{FF2B5EF4-FFF2-40B4-BE49-F238E27FC236}">
                <a16:creationId xmlns:a16="http://schemas.microsoft.com/office/drawing/2014/main" id="{45C60CFD-9D91-4FEB-1DB8-7FBB23DDF543}"/>
              </a:ext>
            </a:extLst>
          </p:cNvPr>
          <p:cNvGrpSpPr/>
          <p:nvPr/>
        </p:nvGrpSpPr>
        <p:grpSpPr>
          <a:xfrm>
            <a:off x="-2921" y="-6349"/>
            <a:ext cx="12194921" cy="1932441"/>
            <a:chOff x="-2921" y="-6349"/>
            <a:chExt cx="12194921" cy="1932441"/>
          </a:xfrm>
        </p:grpSpPr>
        <p:grpSp>
          <p:nvGrpSpPr>
            <p:cNvPr id="20" name="Agrupar 19">
              <a:extLst>
                <a:ext uri="{FF2B5EF4-FFF2-40B4-BE49-F238E27FC236}">
                  <a16:creationId xmlns:a16="http://schemas.microsoft.com/office/drawing/2014/main" id="{B1CA8A11-A27C-4098-30B3-1BFEEC7494F4}"/>
                </a:ext>
              </a:extLst>
            </p:cNvPr>
            <p:cNvGrpSpPr/>
            <p:nvPr/>
          </p:nvGrpSpPr>
          <p:grpSpPr>
            <a:xfrm>
              <a:off x="-1" y="-6349"/>
              <a:ext cx="12192001" cy="821689"/>
              <a:chOff x="-1" y="-6349"/>
              <a:chExt cx="12192001" cy="821689"/>
            </a:xfrm>
          </p:grpSpPr>
          <p:sp>
            <p:nvSpPr>
              <p:cNvPr id="22" name="Retângulo 21">
                <a:extLst>
                  <a:ext uri="{FF2B5EF4-FFF2-40B4-BE49-F238E27FC236}">
                    <a16:creationId xmlns:a16="http://schemas.microsoft.com/office/drawing/2014/main" id="{95CB3637-235C-A681-6E86-F7FF71EE1F47}"/>
                  </a:ext>
                </a:extLst>
              </p:cNvPr>
              <p:cNvSpPr/>
              <p:nvPr/>
            </p:nvSpPr>
            <p:spPr>
              <a:xfrm>
                <a:off x="-1" y="1"/>
                <a:ext cx="12191986" cy="8153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5">
                <a:extLst>
                  <a:ext uri="{FF2B5EF4-FFF2-40B4-BE49-F238E27FC236}">
                    <a16:creationId xmlns:a16="http://schemas.microsoft.com/office/drawing/2014/main" id="{9FAF5222-B205-4E2C-D052-FD3E694BC5F5}"/>
                  </a:ext>
                </a:extLst>
              </p:cNvPr>
              <p:cNvSpPr/>
              <p:nvPr/>
            </p:nvSpPr>
            <p:spPr>
              <a:xfrm>
                <a:off x="-1" y="0"/>
                <a:ext cx="5584316" cy="745507"/>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37118"/>
                  <a:gd name="connsiteX1" fmla="*/ 5670041 w 5670041"/>
                  <a:gd name="connsiteY1" fmla="*/ 1136 h 737118"/>
                  <a:gd name="connsiteX2" fmla="*/ 3123392 w 5670041"/>
                  <a:gd name="connsiteY2" fmla="*/ 697882 h 737118"/>
                  <a:gd name="connsiteX3" fmla="*/ 0 w 5670041"/>
                  <a:gd name="connsiteY3" fmla="*/ 737118 h 737118"/>
                  <a:gd name="connsiteX4" fmla="*/ 0 w 5670041"/>
                  <a:gd name="connsiteY4" fmla="*/ 0 h 737118"/>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35116"/>
                  <a:gd name="connsiteY0" fmla="*/ 0 h 745507"/>
                  <a:gd name="connsiteX1" fmla="*/ 5635116 w 5635116"/>
                  <a:gd name="connsiteY1" fmla="*/ 1136 h 745507"/>
                  <a:gd name="connsiteX2" fmla="*/ 2909080 w 5635116"/>
                  <a:gd name="connsiteY2" fmla="*/ 745507 h 745507"/>
                  <a:gd name="connsiteX3" fmla="*/ 0 w 5635116"/>
                  <a:gd name="connsiteY3" fmla="*/ 737118 h 745507"/>
                  <a:gd name="connsiteX4" fmla="*/ 0 w 56351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316" h="745507">
                    <a:moveTo>
                      <a:pt x="0" y="0"/>
                    </a:moveTo>
                    <a:lnTo>
                      <a:pt x="5584316" y="1136"/>
                    </a:lnTo>
                    <a:cubicBezTo>
                      <a:pt x="4639389" y="206397"/>
                      <a:pt x="4335018" y="251321"/>
                      <a:pt x="2909080" y="745507"/>
                    </a:cubicBezTo>
                    <a:lnTo>
                      <a:pt x="0" y="737118"/>
                    </a:lnTo>
                    <a:lnTo>
                      <a:pt x="0" y="0"/>
                    </a:lnTo>
                    <a:close/>
                  </a:path>
                </a:pathLst>
              </a:custGeom>
              <a:solidFill>
                <a:srgbClr val="31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5">
                <a:extLst>
                  <a:ext uri="{FF2B5EF4-FFF2-40B4-BE49-F238E27FC236}">
                    <a16:creationId xmlns:a16="http://schemas.microsoft.com/office/drawing/2014/main" id="{6D745475-CFA3-A043-4D0A-2609F0E066B6}"/>
                  </a:ext>
                </a:extLst>
              </p:cNvPr>
              <p:cNvSpPr/>
              <p:nvPr/>
            </p:nvSpPr>
            <p:spPr>
              <a:xfrm rot="10800000">
                <a:off x="3164680" y="-1138"/>
                <a:ext cx="9027305" cy="744088"/>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2896 h 743641"/>
                  <a:gd name="connsiteX1" fmla="*/ 6329260 w 6329260"/>
                  <a:gd name="connsiteY1" fmla="*/ 0 h 743641"/>
                  <a:gd name="connsiteX2" fmla="*/ 3282050 w 6329260"/>
                  <a:gd name="connsiteY2" fmla="*/ 743641 h 743641"/>
                  <a:gd name="connsiteX3" fmla="*/ 0 w 6329260"/>
                  <a:gd name="connsiteY3" fmla="*/ 740014 h 743641"/>
                  <a:gd name="connsiteX4" fmla="*/ 0 w 6329260"/>
                  <a:gd name="connsiteY4" fmla="*/ 2896 h 743641"/>
                  <a:gd name="connsiteX0" fmla="*/ 0 w 9034767"/>
                  <a:gd name="connsiteY0" fmla="*/ 2896 h 743641"/>
                  <a:gd name="connsiteX1" fmla="*/ 9034767 w 9034767"/>
                  <a:gd name="connsiteY1" fmla="*/ 0 h 743641"/>
                  <a:gd name="connsiteX2" fmla="*/ 5987557 w 9034767"/>
                  <a:gd name="connsiteY2" fmla="*/ 743641 h 743641"/>
                  <a:gd name="connsiteX3" fmla="*/ 2705507 w 9034767"/>
                  <a:gd name="connsiteY3" fmla="*/ 740014 h 743641"/>
                  <a:gd name="connsiteX4" fmla="*/ 0 w 9034767"/>
                  <a:gd name="connsiteY4" fmla="*/ 2896 h 743641"/>
                  <a:gd name="connsiteX0" fmla="*/ 0 w 9034767"/>
                  <a:gd name="connsiteY0" fmla="*/ 2896 h 744781"/>
                  <a:gd name="connsiteX1" fmla="*/ 9034767 w 9034767"/>
                  <a:gd name="connsiteY1" fmla="*/ 0 h 744781"/>
                  <a:gd name="connsiteX2" fmla="*/ 5987557 w 9034767"/>
                  <a:gd name="connsiteY2" fmla="*/ 743641 h 744781"/>
                  <a:gd name="connsiteX3" fmla="*/ 11898 w 9034767"/>
                  <a:gd name="connsiteY3" fmla="*/ 744781 h 744781"/>
                  <a:gd name="connsiteX4" fmla="*/ 0 w 9034767"/>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2380 w 9025249"/>
                  <a:gd name="connsiteY3" fmla="*/ 744781 h 744781"/>
                  <a:gd name="connsiteX4" fmla="*/ 0 w 9025249"/>
                  <a:gd name="connsiteY4" fmla="*/ 2896 h 744781"/>
                  <a:gd name="connsiteX0" fmla="*/ 2484 w 9027733"/>
                  <a:gd name="connsiteY0" fmla="*/ 2896 h 744781"/>
                  <a:gd name="connsiteX1" fmla="*/ 9027733 w 9027733"/>
                  <a:gd name="connsiteY1" fmla="*/ 0 h 744781"/>
                  <a:gd name="connsiteX2" fmla="*/ 5980523 w 9027733"/>
                  <a:gd name="connsiteY2" fmla="*/ 743641 h 744781"/>
                  <a:gd name="connsiteX3" fmla="*/ 105 w 9027733"/>
                  <a:gd name="connsiteY3" fmla="*/ 744781 h 744781"/>
                  <a:gd name="connsiteX4" fmla="*/ 2484 w 9027733"/>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4760 w 9025249"/>
                  <a:gd name="connsiteY3" fmla="*/ 744781 h 744781"/>
                  <a:gd name="connsiteX4" fmla="*/ 0 w 9025249"/>
                  <a:gd name="connsiteY4" fmla="*/ 2896 h 744781"/>
                  <a:gd name="connsiteX0" fmla="*/ 229 w 9020719"/>
                  <a:gd name="connsiteY0" fmla="*/ 2896 h 744781"/>
                  <a:gd name="connsiteX1" fmla="*/ 9020719 w 9020719"/>
                  <a:gd name="connsiteY1" fmla="*/ 0 h 744781"/>
                  <a:gd name="connsiteX2" fmla="*/ 5973509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719" h="744781">
                    <a:moveTo>
                      <a:pt x="229" y="2896"/>
                    </a:moveTo>
                    <a:lnTo>
                      <a:pt x="9020719" y="0"/>
                    </a:lnTo>
                    <a:cubicBezTo>
                      <a:pt x="7756567" y="402216"/>
                      <a:pt x="7199096" y="557753"/>
                      <a:pt x="6125798" y="743641"/>
                    </a:cubicBezTo>
                    <a:lnTo>
                      <a:pt x="230" y="744781"/>
                    </a:lnTo>
                    <a:cubicBezTo>
                      <a:pt x="-563" y="497486"/>
                      <a:pt x="1022" y="250191"/>
                      <a:pt x="229" y="2896"/>
                    </a:cubicBezTo>
                    <a:close/>
                  </a:path>
                </a:pathLst>
              </a:custGeom>
              <a:solidFill>
                <a:srgbClr val="72BA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2BAE3"/>
                  </a:solidFill>
                </a:endParaRPr>
              </a:p>
            </p:txBody>
          </p:sp>
          <p:sp>
            <p:nvSpPr>
              <p:cNvPr id="26" name="Triângulo isósceles 9">
                <a:extLst>
                  <a:ext uri="{FF2B5EF4-FFF2-40B4-BE49-F238E27FC236}">
                    <a16:creationId xmlns:a16="http://schemas.microsoft.com/office/drawing/2014/main" id="{6750D7BC-D361-CDF5-DB32-B813E4E0C899}"/>
                  </a:ext>
                </a:extLst>
              </p:cNvPr>
              <p:cNvSpPr/>
              <p:nvPr/>
            </p:nvSpPr>
            <p:spPr>
              <a:xfrm>
                <a:off x="8892540" y="-6349"/>
                <a:ext cx="3299459"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88C6E8">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7" name="Triângulo isósceles 9">
                <a:extLst>
                  <a:ext uri="{FF2B5EF4-FFF2-40B4-BE49-F238E27FC236}">
                    <a16:creationId xmlns:a16="http://schemas.microsoft.com/office/drawing/2014/main" id="{B13F7007-1CAD-9BBC-1B6C-05720F9853B7}"/>
                  </a:ext>
                </a:extLst>
              </p:cNvPr>
              <p:cNvSpPr/>
              <p:nvPr/>
            </p:nvSpPr>
            <p:spPr>
              <a:xfrm>
                <a:off x="4450080" y="-6349"/>
                <a:ext cx="7741920"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65B5E1">
                  <a:alpha val="6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8" name="Triângulo isósceles 9">
                <a:extLst>
                  <a:ext uri="{FF2B5EF4-FFF2-40B4-BE49-F238E27FC236}">
                    <a16:creationId xmlns:a16="http://schemas.microsoft.com/office/drawing/2014/main" id="{8CE00E6D-1685-4A7D-B689-3734FF4E97B1}"/>
                  </a:ext>
                </a:extLst>
              </p:cNvPr>
              <p:cNvSpPr/>
              <p:nvPr/>
            </p:nvSpPr>
            <p:spPr>
              <a:xfrm>
                <a:off x="83820" y="-6349"/>
                <a:ext cx="5500495"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283B4C">
                  <a:alpha val="23137"/>
                </a:srgbClr>
              </a:solidFill>
              <a:ln w="28575">
                <a:solidFill>
                  <a:srgbClr val="39536B"/>
                </a:solidFill>
              </a:ln>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grpSp>
        <p:sp>
          <p:nvSpPr>
            <p:cNvPr id="21" name="Retângulo 7">
              <a:extLst>
                <a:ext uri="{FF2B5EF4-FFF2-40B4-BE49-F238E27FC236}">
                  <a16:creationId xmlns:a16="http://schemas.microsoft.com/office/drawing/2014/main" id="{9F2516D1-CEC2-7AC0-292B-5FA34D075A13}"/>
                </a:ext>
              </a:extLst>
            </p:cNvPr>
            <p:cNvSpPr/>
            <p:nvPr/>
          </p:nvSpPr>
          <p:spPr>
            <a:xfrm>
              <a:off x="-2921" y="742951"/>
              <a:ext cx="2924660" cy="1183141"/>
            </a:xfrm>
            <a:custGeom>
              <a:avLst/>
              <a:gdLst>
                <a:gd name="connsiteX0" fmla="*/ 0 w 2893163"/>
                <a:gd name="connsiteY0" fmla="*/ 0 h 1535567"/>
                <a:gd name="connsiteX1" fmla="*/ 2893163 w 2893163"/>
                <a:gd name="connsiteY1" fmla="*/ 0 h 1535567"/>
                <a:gd name="connsiteX2" fmla="*/ 2893163 w 2893163"/>
                <a:gd name="connsiteY2" fmla="*/ 1535567 h 1535567"/>
                <a:gd name="connsiteX3" fmla="*/ 0 w 2893163"/>
                <a:gd name="connsiteY3" fmla="*/ 1535567 h 1535567"/>
                <a:gd name="connsiteX4" fmla="*/ 0 w 2893163"/>
                <a:gd name="connsiteY4" fmla="*/ 0 h 1535567"/>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Lst>
              <a:ahLst/>
              <a:cxnLst>
                <a:cxn ang="0">
                  <a:pos x="connsiteX0" y="connsiteY0"/>
                </a:cxn>
                <a:cxn ang="0">
                  <a:pos x="connsiteX1" y="connsiteY1"/>
                </a:cxn>
                <a:cxn ang="0">
                  <a:pos x="connsiteX2" y="connsiteY2"/>
                </a:cxn>
                <a:cxn ang="0">
                  <a:pos x="connsiteX3" y="connsiteY3"/>
                </a:cxn>
              </a:cxnLst>
              <a:rect l="l" t="t" r="r" b="b"/>
              <a:pathLst>
                <a:path w="2924660" h="1183141">
                  <a:moveTo>
                    <a:pt x="2922" y="0"/>
                  </a:moveTo>
                  <a:lnTo>
                    <a:pt x="2924660" y="0"/>
                  </a:lnTo>
                  <a:cubicBezTo>
                    <a:pt x="1795949" y="316593"/>
                    <a:pt x="1153009" y="661761"/>
                    <a:pt x="485" y="1183141"/>
                  </a:cubicBezTo>
                  <a:cubicBezTo>
                    <a:pt x="-1878" y="666523"/>
                    <a:pt x="5285" y="516618"/>
                    <a:pt x="292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0" name="Agrupar 29">
            <a:extLst>
              <a:ext uri="{FF2B5EF4-FFF2-40B4-BE49-F238E27FC236}">
                <a16:creationId xmlns:a16="http://schemas.microsoft.com/office/drawing/2014/main" id="{DAFA2CF6-AC5C-8A94-5FFA-F394B52C76D7}"/>
              </a:ext>
            </a:extLst>
          </p:cNvPr>
          <p:cNvGrpSpPr/>
          <p:nvPr/>
        </p:nvGrpSpPr>
        <p:grpSpPr>
          <a:xfrm>
            <a:off x="-17" y="6320304"/>
            <a:ext cx="12192002" cy="537695"/>
            <a:chOff x="-17" y="6320304"/>
            <a:chExt cx="12192002" cy="537695"/>
          </a:xfrm>
        </p:grpSpPr>
        <p:sp>
          <p:nvSpPr>
            <p:cNvPr id="17" name="Retângulo 16">
              <a:extLst>
                <a:ext uri="{FF2B5EF4-FFF2-40B4-BE49-F238E27FC236}">
                  <a16:creationId xmlns:a16="http://schemas.microsoft.com/office/drawing/2014/main" id="{0F7000F7-CA7C-2E28-0123-0A72EBBA6E3E}"/>
                </a:ext>
              </a:extLst>
            </p:cNvPr>
            <p:cNvSpPr/>
            <p:nvPr/>
          </p:nvSpPr>
          <p:spPr>
            <a:xfrm>
              <a:off x="-16" y="6320304"/>
              <a:ext cx="12192001" cy="464820"/>
            </a:xfrm>
            <a:prstGeom prst="rect">
              <a:avLst/>
            </a:prstGeom>
            <a:solidFill>
              <a:srgbClr val="72B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F2239842-6E97-CA32-1123-46A906BFC110}"/>
                </a:ext>
              </a:extLst>
            </p:cNvPr>
            <p:cNvSpPr/>
            <p:nvPr/>
          </p:nvSpPr>
          <p:spPr>
            <a:xfrm>
              <a:off x="-17" y="6393179"/>
              <a:ext cx="12192001" cy="464820"/>
            </a:xfrm>
            <a:prstGeom prst="rect">
              <a:avLst/>
            </a:prstGeom>
            <a:solidFill>
              <a:srgbClr val="28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4" name="Imagem 23" descr="Uma imagem contendo desenho, texto&#10;&#10;Descrição gerada automaticamente">
            <a:extLst>
              <a:ext uri="{FF2B5EF4-FFF2-40B4-BE49-F238E27FC236}">
                <a16:creationId xmlns:a16="http://schemas.microsoft.com/office/drawing/2014/main" id="{1A80969C-2DC5-B86E-A023-D67BAB4EFB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89" y="103124"/>
            <a:ext cx="1633731" cy="530353"/>
          </a:xfrm>
          <a:prstGeom prst="rect">
            <a:avLst/>
          </a:prstGeom>
        </p:spPr>
      </p:pic>
      <p:sp>
        <p:nvSpPr>
          <p:cNvPr id="33" name="CaixaDeTexto 32">
            <a:extLst>
              <a:ext uri="{FF2B5EF4-FFF2-40B4-BE49-F238E27FC236}">
                <a16:creationId xmlns:a16="http://schemas.microsoft.com/office/drawing/2014/main" id="{392AAC6F-F664-B88A-9A31-753F4DEB1012}"/>
              </a:ext>
            </a:extLst>
          </p:cNvPr>
          <p:cNvSpPr txBox="1"/>
          <p:nvPr/>
        </p:nvSpPr>
        <p:spPr>
          <a:xfrm>
            <a:off x="-129734" y="6463250"/>
            <a:ext cx="2543175" cy="338554"/>
          </a:xfrm>
          <a:prstGeom prst="rect">
            <a:avLst/>
          </a:prstGeom>
          <a:noFill/>
        </p:spPr>
        <p:txBody>
          <a:bodyPr wrap="square" rtlCol="0">
            <a:spAutoFit/>
          </a:bodyPr>
          <a:lstStyle/>
          <a:p>
            <a:pPr algn="ctr"/>
            <a:r>
              <a:rPr lang="pt-BR" sz="1600" dirty="0">
                <a:solidFill>
                  <a:schemeClr val="bg1"/>
                </a:solidFill>
              </a:rPr>
              <a:t>www.gov.br/antaq</a:t>
            </a:r>
          </a:p>
        </p:txBody>
      </p:sp>
      <p:sp>
        <p:nvSpPr>
          <p:cNvPr id="2" name="Espaço Reservado para Número de Slide 1">
            <a:extLst>
              <a:ext uri="{FF2B5EF4-FFF2-40B4-BE49-F238E27FC236}">
                <a16:creationId xmlns:a16="http://schemas.microsoft.com/office/drawing/2014/main" id="{860F0460-64F9-1E50-2C51-99FF63EC6066}"/>
              </a:ext>
            </a:extLst>
          </p:cNvPr>
          <p:cNvSpPr>
            <a:spLocks noGrp="1"/>
          </p:cNvSpPr>
          <p:nvPr>
            <p:ph type="sldNum" sz="quarter" idx="12"/>
          </p:nvPr>
        </p:nvSpPr>
        <p:spPr>
          <a:xfrm>
            <a:off x="9172370" y="6416959"/>
            <a:ext cx="2743200" cy="365125"/>
          </a:xfrm>
        </p:spPr>
        <p:txBody>
          <a:bodyPr/>
          <a:lstStyle/>
          <a:p>
            <a:fld id="{AEC640CB-5D74-47DA-BBFA-9586DA51BF8B}" type="slidenum">
              <a:rPr lang="pt-BR" sz="1600" smtClean="0">
                <a:solidFill>
                  <a:schemeClr val="bg1"/>
                </a:solidFill>
              </a:rPr>
              <a:t>13</a:t>
            </a:fld>
            <a:endParaRPr lang="pt-BR" sz="1600" dirty="0">
              <a:solidFill>
                <a:schemeClr val="bg1"/>
              </a:solidFill>
            </a:endParaRPr>
          </a:p>
        </p:txBody>
      </p:sp>
      <p:sp>
        <p:nvSpPr>
          <p:cNvPr id="4" name="CaixaDeTexto 3">
            <a:extLst>
              <a:ext uri="{FF2B5EF4-FFF2-40B4-BE49-F238E27FC236}">
                <a16:creationId xmlns:a16="http://schemas.microsoft.com/office/drawing/2014/main" id="{D14E5E9A-2421-1E58-CF4B-181E580F5D8C}"/>
              </a:ext>
            </a:extLst>
          </p:cNvPr>
          <p:cNvSpPr txBox="1"/>
          <p:nvPr/>
        </p:nvSpPr>
        <p:spPr>
          <a:xfrm>
            <a:off x="4596189" y="145343"/>
            <a:ext cx="7535836" cy="461665"/>
          </a:xfrm>
          <a:prstGeom prst="rect">
            <a:avLst/>
          </a:prstGeom>
          <a:noFill/>
        </p:spPr>
        <p:txBody>
          <a:bodyPr wrap="square">
            <a:spAutoFit/>
          </a:bodyPr>
          <a:lstStyle/>
          <a:p>
            <a:pPr algn="r"/>
            <a:r>
              <a:rPr lang="en-US" sz="2400" b="1" dirty="0">
                <a:solidFill>
                  <a:schemeClr val="accent5">
                    <a:lumMod val="50000"/>
                  </a:schemeClr>
                </a:solidFill>
                <a:latin typeface="Aptos" panose="020B0004020202020204" pitchFamily="34" charset="0"/>
              </a:rPr>
              <a:t>Energy Transition Framework</a:t>
            </a:r>
          </a:p>
        </p:txBody>
      </p:sp>
      <p:sp>
        <p:nvSpPr>
          <p:cNvPr id="11" name="CaixaDeTexto 10">
            <a:extLst>
              <a:ext uri="{FF2B5EF4-FFF2-40B4-BE49-F238E27FC236}">
                <a16:creationId xmlns:a16="http://schemas.microsoft.com/office/drawing/2014/main" id="{F303431F-18C7-CA50-21EE-B5363DB0E282}"/>
              </a:ext>
            </a:extLst>
          </p:cNvPr>
          <p:cNvSpPr txBox="1"/>
          <p:nvPr/>
        </p:nvSpPr>
        <p:spPr>
          <a:xfrm>
            <a:off x="2886905" y="982499"/>
            <a:ext cx="8993831" cy="5170646"/>
          </a:xfrm>
          <a:prstGeom prst="rect">
            <a:avLst/>
          </a:prstGeom>
          <a:noFill/>
        </p:spPr>
        <p:txBody>
          <a:bodyPr wrap="square">
            <a:spAutoFit/>
          </a:bodyPr>
          <a:lstStyle>
            <a:defPPr>
              <a:defRPr lang="pt-BR"/>
            </a:defPPr>
            <a:lvl1pPr fontAlgn="base">
              <a:defRPr sz="2000"/>
            </a:lvl1pPr>
          </a:lstStyle>
          <a:p>
            <a:pPr algn="just"/>
            <a:r>
              <a:rPr lang="en-US" sz="2200" b="1" dirty="0">
                <a:hlinkClick r:id="rId4"/>
              </a:rPr>
              <a:t>National Inventory Report | 1990-2022</a:t>
            </a:r>
            <a:endParaRPr lang="en-US" sz="2200" b="1" dirty="0"/>
          </a:p>
          <a:p>
            <a:pPr algn="just"/>
            <a:r>
              <a:rPr lang="en-US" sz="2200" dirty="0"/>
              <a:t>Ministry of Science, Technology and Innovation</a:t>
            </a:r>
          </a:p>
          <a:p>
            <a:pPr algn="just"/>
            <a:endParaRPr lang="en-US" sz="2200" dirty="0"/>
          </a:p>
          <a:p>
            <a:pPr algn="just"/>
            <a:r>
              <a:rPr lang="en-US" sz="2200" dirty="0"/>
              <a:t>The Transportation category was responsible for the largest share of GHG emissions (54.9%). Within the Transportation Category:</a:t>
            </a:r>
          </a:p>
          <a:p>
            <a:pPr algn="just"/>
            <a:endParaRPr lang="en-US" sz="2200" dirty="0"/>
          </a:p>
          <a:p>
            <a:pPr marL="342900" indent="-342900" algn="just">
              <a:buFont typeface="Arial" panose="020B0604020202020204" pitchFamily="34" charset="0"/>
              <a:buChar char="•"/>
            </a:pPr>
            <a:r>
              <a:rPr lang="en-US" sz="2200" dirty="0"/>
              <a:t>trucks and buses 57%</a:t>
            </a:r>
          </a:p>
          <a:p>
            <a:pPr marL="342900" indent="-342900" algn="just">
              <a:buFont typeface="Arial" panose="020B0604020202020204" pitchFamily="34" charset="0"/>
              <a:buChar char="•"/>
            </a:pPr>
            <a:r>
              <a:rPr lang="en-US" sz="2200" dirty="0"/>
              <a:t>automobiles 34%</a:t>
            </a:r>
          </a:p>
          <a:p>
            <a:pPr marL="342900" indent="-342900" algn="just">
              <a:buFont typeface="Arial" panose="020B0604020202020204" pitchFamily="34" charset="0"/>
              <a:buChar char="•"/>
            </a:pPr>
            <a:r>
              <a:rPr lang="en-US" sz="2200" dirty="0"/>
              <a:t>air transport 4% </a:t>
            </a:r>
          </a:p>
          <a:p>
            <a:pPr marL="342900" indent="-342900" algn="just">
              <a:buFont typeface="Arial" panose="020B0604020202020204" pitchFamily="34" charset="0"/>
              <a:buChar char="•"/>
            </a:pPr>
            <a:r>
              <a:rPr lang="en-US" sz="2200" b="1" dirty="0"/>
              <a:t>Cabotage and inland navigation 1.6%</a:t>
            </a:r>
          </a:p>
          <a:p>
            <a:pPr marL="342900" indent="-342900" algn="just">
              <a:buFont typeface="Arial" panose="020B0604020202020204" pitchFamily="34" charset="0"/>
              <a:buChar char="•"/>
            </a:pPr>
            <a:r>
              <a:rPr lang="en-US" sz="2200" dirty="0"/>
              <a:t>rail transport contributed 1.5%</a:t>
            </a:r>
          </a:p>
          <a:p>
            <a:pPr algn="just"/>
            <a:endParaRPr lang="en-US" sz="2200" dirty="0"/>
          </a:p>
          <a:p>
            <a:pPr algn="just"/>
            <a:r>
              <a:rPr lang="en-US" sz="2200" dirty="0"/>
              <a:t>Coastal shipping and inland navigation have become more energy efficient, partly justifying the continuous decrease in GHG emissions from these modes (port traffic data vs. fuel oil consumption in waterborne transport).</a:t>
            </a:r>
          </a:p>
        </p:txBody>
      </p:sp>
      <p:pic>
        <p:nvPicPr>
          <p:cNvPr id="6" name="Imagem 5">
            <a:hlinkClick r:id="rId4"/>
            <a:extLst>
              <a:ext uri="{FF2B5EF4-FFF2-40B4-BE49-F238E27FC236}">
                <a16:creationId xmlns:a16="http://schemas.microsoft.com/office/drawing/2014/main" id="{AEDB40DD-BFFA-26F4-3AAF-E05E42AFDA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283708" y="3257509"/>
            <a:ext cx="3348000" cy="2367081"/>
          </a:xfrm>
          <a:prstGeom prst="rect">
            <a:avLst/>
          </a:prstGeom>
          <a:ln>
            <a:noFill/>
          </a:ln>
          <a:effectLst>
            <a:outerShdw blurRad="292100" dist="139700" dir="2700000" algn="tl" rotWithShape="0">
              <a:srgbClr val="333333">
                <a:alpha val="65000"/>
              </a:srgbClr>
            </a:outerShdw>
          </a:effectLst>
        </p:spPr>
      </p:pic>
      <p:pic>
        <p:nvPicPr>
          <p:cNvPr id="8" name="Imagem 7">
            <a:extLst>
              <a:ext uri="{FF2B5EF4-FFF2-40B4-BE49-F238E27FC236}">
                <a16:creationId xmlns:a16="http://schemas.microsoft.com/office/drawing/2014/main" id="{57611E83-B7AF-B955-2F0C-601A9B348E4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62081" y="987268"/>
            <a:ext cx="1440000" cy="1455585"/>
          </a:xfrm>
          <a:prstGeom prst="rect">
            <a:avLst/>
          </a:prstGeom>
        </p:spPr>
      </p:pic>
    </p:spTree>
    <p:extLst>
      <p:ext uri="{BB962C8B-B14F-4D97-AF65-F5344CB8AC3E}">
        <p14:creationId xmlns:p14="http://schemas.microsoft.com/office/powerpoint/2010/main" val="859368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1A77C-2ADC-8FC6-C1DC-10A27A452E6E}"/>
            </a:ext>
          </a:extLst>
        </p:cNvPr>
        <p:cNvGrpSpPr/>
        <p:nvPr/>
      </p:nvGrpSpPr>
      <p:grpSpPr>
        <a:xfrm>
          <a:off x="0" y="0"/>
          <a:ext cx="0" cy="0"/>
          <a:chOff x="0" y="0"/>
          <a:chExt cx="0" cy="0"/>
        </a:xfrm>
      </p:grpSpPr>
      <p:grpSp>
        <p:nvGrpSpPr>
          <p:cNvPr id="19" name="Agrupar 18">
            <a:extLst>
              <a:ext uri="{FF2B5EF4-FFF2-40B4-BE49-F238E27FC236}">
                <a16:creationId xmlns:a16="http://schemas.microsoft.com/office/drawing/2014/main" id="{07A2034D-95BB-3AEB-0D8B-0E00BE814CD6}"/>
              </a:ext>
            </a:extLst>
          </p:cNvPr>
          <p:cNvGrpSpPr/>
          <p:nvPr/>
        </p:nvGrpSpPr>
        <p:grpSpPr>
          <a:xfrm>
            <a:off x="-2921" y="-6349"/>
            <a:ext cx="12194921" cy="1932441"/>
            <a:chOff x="-2921" y="-6349"/>
            <a:chExt cx="12194921" cy="1932441"/>
          </a:xfrm>
        </p:grpSpPr>
        <p:grpSp>
          <p:nvGrpSpPr>
            <p:cNvPr id="20" name="Agrupar 19">
              <a:extLst>
                <a:ext uri="{FF2B5EF4-FFF2-40B4-BE49-F238E27FC236}">
                  <a16:creationId xmlns:a16="http://schemas.microsoft.com/office/drawing/2014/main" id="{2531084D-5682-781D-87B0-18F20B38D505}"/>
                </a:ext>
              </a:extLst>
            </p:cNvPr>
            <p:cNvGrpSpPr/>
            <p:nvPr/>
          </p:nvGrpSpPr>
          <p:grpSpPr>
            <a:xfrm>
              <a:off x="-1" y="-6349"/>
              <a:ext cx="12192001" cy="821689"/>
              <a:chOff x="-1" y="-6349"/>
              <a:chExt cx="12192001" cy="821689"/>
            </a:xfrm>
          </p:grpSpPr>
          <p:sp>
            <p:nvSpPr>
              <p:cNvPr id="22" name="Retângulo 21">
                <a:extLst>
                  <a:ext uri="{FF2B5EF4-FFF2-40B4-BE49-F238E27FC236}">
                    <a16:creationId xmlns:a16="http://schemas.microsoft.com/office/drawing/2014/main" id="{F09B33A6-5F7A-1B09-D4FE-85B8FAC3ECEA}"/>
                  </a:ext>
                </a:extLst>
              </p:cNvPr>
              <p:cNvSpPr/>
              <p:nvPr/>
            </p:nvSpPr>
            <p:spPr>
              <a:xfrm>
                <a:off x="-1" y="1"/>
                <a:ext cx="12191986" cy="8153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5">
                <a:extLst>
                  <a:ext uri="{FF2B5EF4-FFF2-40B4-BE49-F238E27FC236}">
                    <a16:creationId xmlns:a16="http://schemas.microsoft.com/office/drawing/2014/main" id="{D3500461-680F-F753-4A69-184B35626B77}"/>
                  </a:ext>
                </a:extLst>
              </p:cNvPr>
              <p:cNvSpPr/>
              <p:nvPr/>
            </p:nvSpPr>
            <p:spPr>
              <a:xfrm>
                <a:off x="-1" y="0"/>
                <a:ext cx="5584316" cy="745507"/>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37118"/>
                  <a:gd name="connsiteX1" fmla="*/ 5670041 w 5670041"/>
                  <a:gd name="connsiteY1" fmla="*/ 1136 h 737118"/>
                  <a:gd name="connsiteX2" fmla="*/ 3123392 w 5670041"/>
                  <a:gd name="connsiteY2" fmla="*/ 697882 h 737118"/>
                  <a:gd name="connsiteX3" fmla="*/ 0 w 5670041"/>
                  <a:gd name="connsiteY3" fmla="*/ 737118 h 737118"/>
                  <a:gd name="connsiteX4" fmla="*/ 0 w 5670041"/>
                  <a:gd name="connsiteY4" fmla="*/ 0 h 737118"/>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35116"/>
                  <a:gd name="connsiteY0" fmla="*/ 0 h 745507"/>
                  <a:gd name="connsiteX1" fmla="*/ 5635116 w 5635116"/>
                  <a:gd name="connsiteY1" fmla="*/ 1136 h 745507"/>
                  <a:gd name="connsiteX2" fmla="*/ 2909080 w 5635116"/>
                  <a:gd name="connsiteY2" fmla="*/ 745507 h 745507"/>
                  <a:gd name="connsiteX3" fmla="*/ 0 w 5635116"/>
                  <a:gd name="connsiteY3" fmla="*/ 737118 h 745507"/>
                  <a:gd name="connsiteX4" fmla="*/ 0 w 56351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316" h="745507">
                    <a:moveTo>
                      <a:pt x="0" y="0"/>
                    </a:moveTo>
                    <a:lnTo>
                      <a:pt x="5584316" y="1136"/>
                    </a:lnTo>
                    <a:cubicBezTo>
                      <a:pt x="4639389" y="206397"/>
                      <a:pt x="4335018" y="251321"/>
                      <a:pt x="2909080" y="745507"/>
                    </a:cubicBezTo>
                    <a:lnTo>
                      <a:pt x="0" y="737118"/>
                    </a:lnTo>
                    <a:lnTo>
                      <a:pt x="0" y="0"/>
                    </a:lnTo>
                    <a:close/>
                  </a:path>
                </a:pathLst>
              </a:custGeom>
              <a:solidFill>
                <a:srgbClr val="31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5">
                <a:extLst>
                  <a:ext uri="{FF2B5EF4-FFF2-40B4-BE49-F238E27FC236}">
                    <a16:creationId xmlns:a16="http://schemas.microsoft.com/office/drawing/2014/main" id="{A1530E84-1D5F-2D81-CDF1-34E4BA28EF52}"/>
                  </a:ext>
                </a:extLst>
              </p:cNvPr>
              <p:cNvSpPr/>
              <p:nvPr/>
            </p:nvSpPr>
            <p:spPr>
              <a:xfrm rot="10800000">
                <a:off x="3164680" y="-1138"/>
                <a:ext cx="9027305" cy="744088"/>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2896 h 743641"/>
                  <a:gd name="connsiteX1" fmla="*/ 6329260 w 6329260"/>
                  <a:gd name="connsiteY1" fmla="*/ 0 h 743641"/>
                  <a:gd name="connsiteX2" fmla="*/ 3282050 w 6329260"/>
                  <a:gd name="connsiteY2" fmla="*/ 743641 h 743641"/>
                  <a:gd name="connsiteX3" fmla="*/ 0 w 6329260"/>
                  <a:gd name="connsiteY3" fmla="*/ 740014 h 743641"/>
                  <a:gd name="connsiteX4" fmla="*/ 0 w 6329260"/>
                  <a:gd name="connsiteY4" fmla="*/ 2896 h 743641"/>
                  <a:gd name="connsiteX0" fmla="*/ 0 w 9034767"/>
                  <a:gd name="connsiteY0" fmla="*/ 2896 h 743641"/>
                  <a:gd name="connsiteX1" fmla="*/ 9034767 w 9034767"/>
                  <a:gd name="connsiteY1" fmla="*/ 0 h 743641"/>
                  <a:gd name="connsiteX2" fmla="*/ 5987557 w 9034767"/>
                  <a:gd name="connsiteY2" fmla="*/ 743641 h 743641"/>
                  <a:gd name="connsiteX3" fmla="*/ 2705507 w 9034767"/>
                  <a:gd name="connsiteY3" fmla="*/ 740014 h 743641"/>
                  <a:gd name="connsiteX4" fmla="*/ 0 w 9034767"/>
                  <a:gd name="connsiteY4" fmla="*/ 2896 h 743641"/>
                  <a:gd name="connsiteX0" fmla="*/ 0 w 9034767"/>
                  <a:gd name="connsiteY0" fmla="*/ 2896 h 744781"/>
                  <a:gd name="connsiteX1" fmla="*/ 9034767 w 9034767"/>
                  <a:gd name="connsiteY1" fmla="*/ 0 h 744781"/>
                  <a:gd name="connsiteX2" fmla="*/ 5987557 w 9034767"/>
                  <a:gd name="connsiteY2" fmla="*/ 743641 h 744781"/>
                  <a:gd name="connsiteX3" fmla="*/ 11898 w 9034767"/>
                  <a:gd name="connsiteY3" fmla="*/ 744781 h 744781"/>
                  <a:gd name="connsiteX4" fmla="*/ 0 w 9034767"/>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2380 w 9025249"/>
                  <a:gd name="connsiteY3" fmla="*/ 744781 h 744781"/>
                  <a:gd name="connsiteX4" fmla="*/ 0 w 9025249"/>
                  <a:gd name="connsiteY4" fmla="*/ 2896 h 744781"/>
                  <a:gd name="connsiteX0" fmla="*/ 2484 w 9027733"/>
                  <a:gd name="connsiteY0" fmla="*/ 2896 h 744781"/>
                  <a:gd name="connsiteX1" fmla="*/ 9027733 w 9027733"/>
                  <a:gd name="connsiteY1" fmla="*/ 0 h 744781"/>
                  <a:gd name="connsiteX2" fmla="*/ 5980523 w 9027733"/>
                  <a:gd name="connsiteY2" fmla="*/ 743641 h 744781"/>
                  <a:gd name="connsiteX3" fmla="*/ 105 w 9027733"/>
                  <a:gd name="connsiteY3" fmla="*/ 744781 h 744781"/>
                  <a:gd name="connsiteX4" fmla="*/ 2484 w 9027733"/>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4760 w 9025249"/>
                  <a:gd name="connsiteY3" fmla="*/ 744781 h 744781"/>
                  <a:gd name="connsiteX4" fmla="*/ 0 w 9025249"/>
                  <a:gd name="connsiteY4" fmla="*/ 2896 h 744781"/>
                  <a:gd name="connsiteX0" fmla="*/ 229 w 9020719"/>
                  <a:gd name="connsiteY0" fmla="*/ 2896 h 744781"/>
                  <a:gd name="connsiteX1" fmla="*/ 9020719 w 9020719"/>
                  <a:gd name="connsiteY1" fmla="*/ 0 h 744781"/>
                  <a:gd name="connsiteX2" fmla="*/ 5973509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719" h="744781">
                    <a:moveTo>
                      <a:pt x="229" y="2896"/>
                    </a:moveTo>
                    <a:lnTo>
                      <a:pt x="9020719" y="0"/>
                    </a:lnTo>
                    <a:cubicBezTo>
                      <a:pt x="7756567" y="402216"/>
                      <a:pt x="7199096" y="557753"/>
                      <a:pt x="6125798" y="743641"/>
                    </a:cubicBezTo>
                    <a:lnTo>
                      <a:pt x="230" y="744781"/>
                    </a:lnTo>
                    <a:cubicBezTo>
                      <a:pt x="-563" y="497486"/>
                      <a:pt x="1022" y="250191"/>
                      <a:pt x="229" y="2896"/>
                    </a:cubicBezTo>
                    <a:close/>
                  </a:path>
                </a:pathLst>
              </a:custGeom>
              <a:solidFill>
                <a:srgbClr val="72BA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2BAE3"/>
                  </a:solidFill>
                </a:endParaRPr>
              </a:p>
            </p:txBody>
          </p:sp>
          <p:sp>
            <p:nvSpPr>
              <p:cNvPr id="26" name="Triângulo isósceles 9">
                <a:extLst>
                  <a:ext uri="{FF2B5EF4-FFF2-40B4-BE49-F238E27FC236}">
                    <a16:creationId xmlns:a16="http://schemas.microsoft.com/office/drawing/2014/main" id="{562F6C3A-6C60-2302-00FC-FE01C575D81E}"/>
                  </a:ext>
                </a:extLst>
              </p:cNvPr>
              <p:cNvSpPr/>
              <p:nvPr/>
            </p:nvSpPr>
            <p:spPr>
              <a:xfrm>
                <a:off x="8892540" y="-6349"/>
                <a:ext cx="3299459"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88C6E8">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7" name="Triângulo isósceles 9">
                <a:extLst>
                  <a:ext uri="{FF2B5EF4-FFF2-40B4-BE49-F238E27FC236}">
                    <a16:creationId xmlns:a16="http://schemas.microsoft.com/office/drawing/2014/main" id="{466F3A52-8EB3-C16D-C3FD-6670A83FE321}"/>
                  </a:ext>
                </a:extLst>
              </p:cNvPr>
              <p:cNvSpPr/>
              <p:nvPr/>
            </p:nvSpPr>
            <p:spPr>
              <a:xfrm>
                <a:off x="4450080" y="-6349"/>
                <a:ext cx="7741920"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65B5E1">
                  <a:alpha val="6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8" name="Triângulo isósceles 9">
                <a:extLst>
                  <a:ext uri="{FF2B5EF4-FFF2-40B4-BE49-F238E27FC236}">
                    <a16:creationId xmlns:a16="http://schemas.microsoft.com/office/drawing/2014/main" id="{23D8E626-62A7-BA73-932C-B34768B4ADF3}"/>
                  </a:ext>
                </a:extLst>
              </p:cNvPr>
              <p:cNvSpPr/>
              <p:nvPr/>
            </p:nvSpPr>
            <p:spPr>
              <a:xfrm>
                <a:off x="83820" y="-6349"/>
                <a:ext cx="5500495"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283B4C">
                  <a:alpha val="23137"/>
                </a:srgbClr>
              </a:solidFill>
              <a:ln w="28575">
                <a:solidFill>
                  <a:srgbClr val="39536B"/>
                </a:solidFill>
              </a:ln>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grpSp>
        <p:sp>
          <p:nvSpPr>
            <p:cNvPr id="21" name="Retângulo 7">
              <a:extLst>
                <a:ext uri="{FF2B5EF4-FFF2-40B4-BE49-F238E27FC236}">
                  <a16:creationId xmlns:a16="http://schemas.microsoft.com/office/drawing/2014/main" id="{4ABBC3C8-8AA6-7325-EDE6-DCD347154FC0}"/>
                </a:ext>
              </a:extLst>
            </p:cNvPr>
            <p:cNvSpPr/>
            <p:nvPr/>
          </p:nvSpPr>
          <p:spPr>
            <a:xfrm>
              <a:off x="-2921" y="742951"/>
              <a:ext cx="2924660" cy="1183141"/>
            </a:xfrm>
            <a:custGeom>
              <a:avLst/>
              <a:gdLst>
                <a:gd name="connsiteX0" fmla="*/ 0 w 2893163"/>
                <a:gd name="connsiteY0" fmla="*/ 0 h 1535567"/>
                <a:gd name="connsiteX1" fmla="*/ 2893163 w 2893163"/>
                <a:gd name="connsiteY1" fmla="*/ 0 h 1535567"/>
                <a:gd name="connsiteX2" fmla="*/ 2893163 w 2893163"/>
                <a:gd name="connsiteY2" fmla="*/ 1535567 h 1535567"/>
                <a:gd name="connsiteX3" fmla="*/ 0 w 2893163"/>
                <a:gd name="connsiteY3" fmla="*/ 1535567 h 1535567"/>
                <a:gd name="connsiteX4" fmla="*/ 0 w 2893163"/>
                <a:gd name="connsiteY4" fmla="*/ 0 h 1535567"/>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Lst>
              <a:ahLst/>
              <a:cxnLst>
                <a:cxn ang="0">
                  <a:pos x="connsiteX0" y="connsiteY0"/>
                </a:cxn>
                <a:cxn ang="0">
                  <a:pos x="connsiteX1" y="connsiteY1"/>
                </a:cxn>
                <a:cxn ang="0">
                  <a:pos x="connsiteX2" y="connsiteY2"/>
                </a:cxn>
                <a:cxn ang="0">
                  <a:pos x="connsiteX3" y="connsiteY3"/>
                </a:cxn>
              </a:cxnLst>
              <a:rect l="l" t="t" r="r" b="b"/>
              <a:pathLst>
                <a:path w="2924660" h="1183141">
                  <a:moveTo>
                    <a:pt x="2922" y="0"/>
                  </a:moveTo>
                  <a:lnTo>
                    <a:pt x="2924660" y="0"/>
                  </a:lnTo>
                  <a:cubicBezTo>
                    <a:pt x="1795949" y="316593"/>
                    <a:pt x="1153009" y="661761"/>
                    <a:pt x="485" y="1183141"/>
                  </a:cubicBezTo>
                  <a:cubicBezTo>
                    <a:pt x="-1878" y="666523"/>
                    <a:pt x="5285" y="516618"/>
                    <a:pt x="292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0" name="Agrupar 29">
            <a:extLst>
              <a:ext uri="{FF2B5EF4-FFF2-40B4-BE49-F238E27FC236}">
                <a16:creationId xmlns:a16="http://schemas.microsoft.com/office/drawing/2014/main" id="{801989E5-B581-6EA2-E8C5-9C82B8FA75ED}"/>
              </a:ext>
            </a:extLst>
          </p:cNvPr>
          <p:cNvGrpSpPr/>
          <p:nvPr/>
        </p:nvGrpSpPr>
        <p:grpSpPr>
          <a:xfrm>
            <a:off x="-17" y="6320304"/>
            <a:ext cx="12192002" cy="537695"/>
            <a:chOff x="-17" y="6320304"/>
            <a:chExt cx="12192002" cy="537695"/>
          </a:xfrm>
        </p:grpSpPr>
        <p:sp>
          <p:nvSpPr>
            <p:cNvPr id="17" name="Retângulo 16">
              <a:extLst>
                <a:ext uri="{FF2B5EF4-FFF2-40B4-BE49-F238E27FC236}">
                  <a16:creationId xmlns:a16="http://schemas.microsoft.com/office/drawing/2014/main" id="{5F996213-0A4B-10B3-2D35-0303DABC0BBE}"/>
                </a:ext>
              </a:extLst>
            </p:cNvPr>
            <p:cNvSpPr/>
            <p:nvPr/>
          </p:nvSpPr>
          <p:spPr>
            <a:xfrm>
              <a:off x="-16" y="6320304"/>
              <a:ext cx="12192001" cy="464820"/>
            </a:xfrm>
            <a:prstGeom prst="rect">
              <a:avLst/>
            </a:prstGeom>
            <a:solidFill>
              <a:srgbClr val="72B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077C55D5-7D77-B8EC-2C15-945519B9F26F}"/>
                </a:ext>
              </a:extLst>
            </p:cNvPr>
            <p:cNvSpPr/>
            <p:nvPr/>
          </p:nvSpPr>
          <p:spPr>
            <a:xfrm>
              <a:off x="-17" y="6393179"/>
              <a:ext cx="12192001" cy="464820"/>
            </a:xfrm>
            <a:prstGeom prst="rect">
              <a:avLst/>
            </a:prstGeom>
            <a:solidFill>
              <a:srgbClr val="28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4" name="Imagem 23" descr="Uma imagem contendo desenho, texto&#10;&#10;Descrição gerada automaticamente">
            <a:extLst>
              <a:ext uri="{FF2B5EF4-FFF2-40B4-BE49-F238E27FC236}">
                <a16:creationId xmlns:a16="http://schemas.microsoft.com/office/drawing/2014/main" id="{C070BF66-C415-4E6F-CA0D-97D59D54E0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89" y="103124"/>
            <a:ext cx="1633731" cy="530353"/>
          </a:xfrm>
          <a:prstGeom prst="rect">
            <a:avLst/>
          </a:prstGeom>
        </p:spPr>
      </p:pic>
      <p:sp>
        <p:nvSpPr>
          <p:cNvPr id="33" name="CaixaDeTexto 32">
            <a:extLst>
              <a:ext uri="{FF2B5EF4-FFF2-40B4-BE49-F238E27FC236}">
                <a16:creationId xmlns:a16="http://schemas.microsoft.com/office/drawing/2014/main" id="{F91B50E5-FC0F-26FA-9F3C-B0BB95406ADB}"/>
              </a:ext>
            </a:extLst>
          </p:cNvPr>
          <p:cNvSpPr txBox="1"/>
          <p:nvPr/>
        </p:nvSpPr>
        <p:spPr>
          <a:xfrm>
            <a:off x="-129734" y="6463250"/>
            <a:ext cx="2543175" cy="338554"/>
          </a:xfrm>
          <a:prstGeom prst="rect">
            <a:avLst/>
          </a:prstGeom>
          <a:noFill/>
        </p:spPr>
        <p:txBody>
          <a:bodyPr wrap="square" rtlCol="0">
            <a:spAutoFit/>
          </a:bodyPr>
          <a:lstStyle/>
          <a:p>
            <a:pPr algn="ctr"/>
            <a:r>
              <a:rPr lang="pt-BR" sz="1600" dirty="0">
                <a:solidFill>
                  <a:schemeClr val="bg1"/>
                </a:solidFill>
              </a:rPr>
              <a:t>www.gov.br/antaq</a:t>
            </a:r>
          </a:p>
        </p:txBody>
      </p:sp>
      <p:sp>
        <p:nvSpPr>
          <p:cNvPr id="2" name="Espaço Reservado para Número de Slide 1">
            <a:extLst>
              <a:ext uri="{FF2B5EF4-FFF2-40B4-BE49-F238E27FC236}">
                <a16:creationId xmlns:a16="http://schemas.microsoft.com/office/drawing/2014/main" id="{F7DD75DB-B901-326A-AE94-62823967C72F}"/>
              </a:ext>
            </a:extLst>
          </p:cNvPr>
          <p:cNvSpPr>
            <a:spLocks noGrp="1"/>
          </p:cNvSpPr>
          <p:nvPr>
            <p:ph type="sldNum" sz="quarter" idx="12"/>
          </p:nvPr>
        </p:nvSpPr>
        <p:spPr>
          <a:xfrm>
            <a:off x="9172370" y="6416959"/>
            <a:ext cx="2743200" cy="365125"/>
          </a:xfrm>
        </p:spPr>
        <p:txBody>
          <a:bodyPr/>
          <a:lstStyle/>
          <a:p>
            <a:fld id="{AEC640CB-5D74-47DA-BBFA-9586DA51BF8B}" type="slidenum">
              <a:rPr lang="pt-BR" sz="1600" smtClean="0">
                <a:solidFill>
                  <a:schemeClr val="bg1"/>
                </a:solidFill>
              </a:rPr>
              <a:t>14</a:t>
            </a:fld>
            <a:endParaRPr lang="pt-BR" sz="1600" dirty="0">
              <a:solidFill>
                <a:schemeClr val="bg1"/>
              </a:solidFill>
            </a:endParaRPr>
          </a:p>
        </p:txBody>
      </p:sp>
      <p:sp>
        <p:nvSpPr>
          <p:cNvPr id="4" name="CaixaDeTexto 3">
            <a:extLst>
              <a:ext uri="{FF2B5EF4-FFF2-40B4-BE49-F238E27FC236}">
                <a16:creationId xmlns:a16="http://schemas.microsoft.com/office/drawing/2014/main" id="{0A755313-8A48-3457-7C3C-C557AF5E4610}"/>
              </a:ext>
            </a:extLst>
          </p:cNvPr>
          <p:cNvSpPr txBox="1"/>
          <p:nvPr/>
        </p:nvSpPr>
        <p:spPr>
          <a:xfrm>
            <a:off x="4596189" y="145343"/>
            <a:ext cx="7535836" cy="461665"/>
          </a:xfrm>
          <a:prstGeom prst="rect">
            <a:avLst/>
          </a:prstGeom>
          <a:noFill/>
        </p:spPr>
        <p:txBody>
          <a:bodyPr wrap="square">
            <a:spAutoFit/>
          </a:bodyPr>
          <a:lstStyle/>
          <a:p>
            <a:pPr algn="r"/>
            <a:r>
              <a:rPr lang="en-US" sz="2400" b="1" dirty="0">
                <a:solidFill>
                  <a:schemeClr val="accent5">
                    <a:lumMod val="50000"/>
                  </a:schemeClr>
                </a:solidFill>
                <a:latin typeface="Aptos" panose="020B0004020202020204" pitchFamily="34" charset="0"/>
              </a:rPr>
              <a:t>Energy Transition Framework</a:t>
            </a:r>
          </a:p>
        </p:txBody>
      </p:sp>
      <p:sp>
        <p:nvSpPr>
          <p:cNvPr id="11" name="CaixaDeTexto 10">
            <a:extLst>
              <a:ext uri="{FF2B5EF4-FFF2-40B4-BE49-F238E27FC236}">
                <a16:creationId xmlns:a16="http://schemas.microsoft.com/office/drawing/2014/main" id="{941A67E2-2832-6DB7-6EFC-D5A239A670F4}"/>
              </a:ext>
            </a:extLst>
          </p:cNvPr>
          <p:cNvSpPr txBox="1"/>
          <p:nvPr/>
        </p:nvSpPr>
        <p:spPr>
          <a:xfrm>
            <a:off x="2886905" y="982499"/>
            <a:ext cx="8993831" cy="4832092"/>
          </a:xfrm>
          <a:prstGeom prst="rect">
            <a:avLst/>
          </a:prstGeom>
          <a:noFill/>
        </p:spPr>
        <p:txBody>
          <a:bodyPr wrap="square">
            <a:spAutoFit/>
          </a:bodyPr>
          <a:lstStyle>
            <a:defPPr>
              <a:defRPr lang="pt-BR"/>
            </a:defPPr>
            <a:lvl1pPr fontAlgn="base">
              <a:defRPr sz="2000"/>
            </a:lvl1pPr>
          </a:lstStyle>
          <a:p>
            <a:pPr algn="just"/>
            <a:r>
              <a:rPr lang="en-US" sz="2200" b="1" dirty="0">
                <a:hlinkClick r:id="rId4"/>
              </a:rPr>
              <a:t>National Climate Change Plan (Climate Plan)</a:t>
            </a:r>
            <a:endParaRPr lang="en-US" sz="2200" b="1" dirty="0"/>
          </a:p>
          <a:p>
            <a:pPr algn="just"/>
            <a:endParaRPr lang="en-US" sz="2200" dirty="0"/>
          </a:p>
          <a:p>
            <a:pPr algn="just"/>
            <a:r>
              <a:rPr lang="en-US" sz="2200" dirty="0"/>
              <a:t>Articulates federal climate action and guides the country towards the commitment to achieve net-zero greenhouse gas emissions by </a:t>
            </a:r>
            <a:r>
              <a:rPr lang="en-US" sz="2200" b="1" dirty="0"/>
              <a:t>2050</a:t>
            </a:r>
            <a:r>
              <a:rPr lang="en-US" sz="2200" dirty="0"/>
              <a:t>.</a:t>
            </a:r>
          </a:p>
          <a:p>
            <a:pPr algn="just"/>
            <a:endParaRPr lang="en-US" sz="2200" dirty="0"/>
          </a:p>
          <a:p>
            <a:pPr algn="just"/>
            <a:r>
              <a:rPr lang="en-US" sz="2200" b="1" dirty="0">
                <a:hlinkClick r:id="rId5"/>
              </a:rPr>
              <a:t>2026 - Climate Mitigation Plan - Transportation Sectoral Plan</a:t>
            </a:r>
            <a:endParaRPr lang="en-US" sz="2200" b="1" dirty="0"/>
          </a:p>
          <a:p>
            <a:pPr algn="just"/>
            <a:endParaRPr lang="en-US" sz="2200" dirty="0"/>
          </a:p>
          <a:p>
            <a:pPr algn="just"/>
            <a:r>
              <a:rPr lang="en-US" sz="2200" b="1" dirty="0"/>
              <a:t>Priority Levers:</a:t>
            </a:r>
          </a:p>
          <a:p>
            <a:pPr marL="342900" indent="-342900" algn="just">
              <a:buFont typeface="Arial" panose="020B0604020202020204" pitchFamily="34" charset="0"/>
              <a:buChar char="•"/>
            </a:pPr>
            <a:r>
              <a:rPr lang="en-US" sz="2200" dirty="0"/>
              <a:t>Use of low-carbon sustainable fuels</a:t>
            </a:r>
          </a:p>
          <a:p>
            <a:pPr marL="342900" indent="-342900" algn="just">
              <a:buFont typeface="Arial" panose="020B0604020202020204" pitchFamily="34" charset="0"/>
              <a:buChar char="•"/>
            </a:pPr>
            <a:r>
              <a:rPr lang="en-US" sz="2200" dirty="0"/>
              <a:t>Improvement of the quality of Transport Infrastructure</a:t>
            </a:r>
          </a:p>
          <a:p>
            <a:pPr marL="342900" indent="-342900" algn="just">
              <a:buFont typeface="Arial" panose="020B0604020202020204" pitchFamily="34" charset="0"/>
              <a:buChar char="•"/>
            </a:pPr>
            <a:r>
              <a:rPr lang="en-US" sz="2200" dirty="0"/>
              <a:t>Increase operational efficiency</a:t>
            </a:r>
          </a:p>
          <a:p>
            <a:pPr marL="342900" indent="-342900" algn="just">
              <a:buFont typeface="Arial" panose="020B0604020202020204" pitchFamily="34" charset="0"/>
              <a:buChar char="•"/>
            </a:pPr>
            <a:r>
              <a:rPr lang="en-US" sz="2200" dirty="0"/>
              <a:t>Balancing the cargo and passenger transport matrix</a:t>
            </a:r>
          </a:p>
          <a:p>
            <a:pPr marL="342900" indent="-342900" algn="just">
              <a:buFont typeface="Arial" panose="020B0604020202020204" pitchFamily="34" charset="0"/>
              <a:buChar char="•"/>
            </a:pPr>
            <a:r>
              <a:rPr lang="en-US" sz="2200" dirty="0"/>
              <a:t>Electrification</a:t>
            </a:r>
          </a:p>
          <a:p>
            <a:pPr algn="just"/>
            <a:endParaRPr lang="en-US" sz="2200" dirty="0"/>
          </a:p>
        </p:txBody>
      </p:sp>
      <p:pic>
        <p:nvPicPr>
          <p:cNvPr id="8" name="Imagem 7">
            <a:extLst>
              <a:ext uri="{FF2B5EF4-FFF2-40B4-BE49-F238E27FC236}">
                <a16:creationId xmlns:a16="http://schemas.microsoft.com/office/drawing/2014/main" id="{2F09F02E-52C1-0FAF-82D7-F8D45F6F03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62081" y="987268"/>
            <a:ext cx="1440000" cy="1455585"/>
          </a:xfrm>
          <a:prstGeom prst="rect">
            <a:avLst/>
          </a:prstGeom>
        </p:spPr>
      </p:pic>
      <p:pic>
        <p:nvPicPr>
          <p:cNvPr id="5" name="Imagem 4">
            <a:hlinkClick r:id="rId5"/>
            <a:extLst>
              <a:ext uri="{FF2B5EF4-FFF2-40B4-BE49-F238E27FC236}">
                <a16:creationId xmlns:a16="http://schemas.microsoft.com/office/drawing/2014/main" id="{CF7523DE-B7BB-BC95-778D-1DDDFADF0A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14591" y="3255956"/>
            <a:ext cx="3348000" cy="23701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1360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B3B9E-D53C-490B-7083-9A9BA2B4666C}"/>
            </a:ext>
          </a:extLst>
        </p:cNvPr>
        <p:cNvGrpSpPr/>
        <p:nvPr/>
      </p:nvGrpSpPr>
      <p:grpSpPr>
        <a:xfrm>
          <a:off x="0" y="0"/>
          <a:ext cx="0" cy="0"/>
          <a:chOff x="0" y="0"/>
          <a:chExt cx="0" cy="0"/>
        </a:xfrm>
      </p:grpSpPr>
      <p:grpSp>
        <p:nvGrpSpPr>
          <p:cNvPr id="19" name="Agrupar 18">
            <a:extLst>
              <a:ext uri="{FF2B5EF4-FFF2-40B4-BE49-F238E27FC236}">
                <a16:creationId xmlns:a16="http://schemas.microsoft.com/office/drawing/2014/main" id="{D6EF0218-DC5C-9696-65FD-1EE60FC17D45}"/>
              </a:ext>
            </a:extLst>
          </p:cNvPr>
          <p:cNvGrpSpPr/>
          <p:nvPr/>
        </p:nvGrpSpPr>
        <p:grpSpPr>
          <a:xfrm>
            <a:off x="-2921" y="-6349"/>
            <a:ext cx="12194921" cy="1932441"/>
            <a:chOff x="-2921" y="-6349"/>
            <a:chExt cx="12194921" cy="1932441"/>
          </a:xfrm>
        </p:grpSpPr>
        <p:grpSp>
          <p:nvGrpSpPr>
            <p:cNvPr id="20" name="Agrupar 19">
              <a:extLst>
                <a:ext uri="{FF2B5EF4-FFF2-40B4-BE49-F238E27FC236}">
                  <a16:creationId xmlns:a16="http://schemas.microsoft.com/office/drawing/2014/main" id="{1CE34144-298A-DF11-27EB-7159634F5C8F}"/>
                </a:ext>
              </a:extLst>
            </p:cNvPr>
            <p:cNvGrpSpPr/>
            <p:nvPr/>
          </p:nvGrpSpPr>
          <p:grpSpPr>
            <a:xfrm>
              <a:off x="-1" y="-6349"/>
              <a:ext cx="12192001" cy="821689"/>
              <a:chOff x="-1" y="-6349"/>
              <a:chExt cx="12192001" cy="821689"/>
            </a:xfrm>
          </p:grpSpPr>
          <p:sp>
            <p:nvSpPr>
              <p:cNvPr id="22" name="Retângulo 21">
                <a:extLst>
                  <a:ext uri="{FF2B5EF4-FFF2-40B4-BE49-F238E27FC236}">
                    <a16:creationId xmlns:a16="http://schemas.microsoft.com/office/drawing/2014/main" id="{DAC5DF51-B3E4-B830-398D-26BD9314329F}"/>
                  </a:ext>
                </a:extLst>
              </p:cNvPr>
              <p:cNvSpPr/>
              <p:nvPr/>
            </p:nvSpPr>
            <p:spPr>
              <a:xfrm>
                <a:off x="-1" y="1"/>
                <a:ext cx="12191986" cy="8153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5">
                <a:extLst>
                  <a:ext uri="{FF2B5EF4-FFF2-40B4-BE49-F238E27FC236}">
                    <a16:creationId xmlns:a16="http://schemas.microsoft.com/office/drawing/2014/main" id="{1C84EDA2-BBC7-6576-88C9-3AAAA765557F}"/>
                  </a:ext>
                </a:extLst>
              </p:cNvPr>
              <p:cNvSpPr/>
              <p:nvPr/>
            </p:nvSpPr>
            <p:spPr>
              <a:xfrm>
                <a:off x="-1" y="0"/>
                <a:ext cx="5584316" cy="745507"/>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37118"/>
                  <a:gd name="connsiteX1" fmla="*/ 5670041 w 5670041"/>
                  <a:gd name="connsiteY1" fmla="*/ 1136 h 737118"/>
                  <a:gd name="connsiteX2" fmla="*/ 3123392 w 5670041"/>
                  <a:gd name="connsiteY2" fmla="*/ 697882 h 737118"/>
                  <a:gd name="connsiteX3" fmla="*/ 0 w 5670041"/>
                  <a:gd name="connsiteY3" fmla="*/ 737118 h 737118"/>
                  <a:gd name="connsiteX4" fmla="*/ 0 w 5670041"/>
                  <a:gd name="connsiteY4" fmla="*/ 0 h 737118"/>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35116"/>
                  <a:gd name="connsiteY0" fmla="*/ 0 h 745507"/>
                  <a:gd name="connsiteX1" fmla="*/ 5635116 w 5635116"/>
                  <a:gd name="connsiteY1" fmla="*/ 1136 h 745507"/>
                  <a:gd name="connsiteX2" fmla="*/ 2909080 w 5635116"/>
                  <a:gd name="connsiteY2" fmla="*/ 745507 h 745507"/>
                  <a:gd name="connsiteX3" fmla="*/ 0 w 5635116"/>
                  <a:gd name="connsiteY3" fmla="*/ 737118 h 745507"/>
                  <a:gd name="connsiteX4" fmla="*/ 0 w 56351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316" h="745507">
                    <a:moveTo>
                      <a:pt x="0" y="0"/>
                    </a:moveTo>
                    <a:lnTo>
                      <a:pt x="5584316" y="1136"/>
                    </a:lnTo>
                    <a:cubicBezTo>
                      <a:pt x="4639389" y="206397"/>
                      <a:pt x="4335018" y="251321"/>
                      <a:pt x="2909080" y="745507"/>
                    </a:cubicBezTo>
                    <a:lnTo>
                      <a:pt x="0" y="737118"/>
                    </a:lnTo>
                    <a:lnTo>
                      <a:pt x="0" y="0"/>
                    </a:lnTo>
                    <a:close/>
                  </a:path>
                </a:pathLst>
              </a:custGeom>
              <a:solidFill>
                <a:srgbClr val="31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5">
                <a:extLst>
                  <a:ext uri="{FF2B5EF4-FFF2-40B4-BE49-F238E27FC236}">
                    <a16:creationId xmlns:a16="http://schemas.microsoft.com/office/drawing/2014/main" id="{200C157B-F99F-D8D7-C019-E42F10E5C4FA}"/>
                  </a:ext>
                </a:extLst>
              </p:cNvPr>
              <p:cNvSpPr/>
              <p:nvPr/>
            </p:nvSpPr>
            <p:spPr>
              <a:xfrm rot="10800000">
                <a:off x="3164680" y="-1138"/>
                <a:ext cx="9027305" cy="744088"/>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2896 h 743641"/>
                  <a:gd name="connsiteX1" fmla="*/ 6329260 w 6329260"/>
                  <a:gd name="connsiteY1" fmla="*/ 0 h 743641"/>
                  <a:gd name="connsiteX2" fmla="*/ 3282050 w 6329260"/>
                  <a:gd name="connsiteY2" fmla="*/ 743641 h 743641"/>
                  <a:gd name="connsiteX3" fmla="*/ 0 w 6329260"/>
                  <a:gd name="connsiteY3" fmla="*/ 740014 h 743641"/>
                  <a:gd name="connsiteX4" fmla="*/ 0 w 6329260"/>
                  <a:gd name="connsiteY4" fmla="*/ 2896 h 743641"/>
                  <a:gd name="connsiteX0" fmla="*/ 0 w 9034767"/>
                  <a:gd name="connsiteY0" fmla="*/ 2896 h 743641"/>
                  <a:gd name="connsiteX1" fmla="*/ 9034767 w 9034767"/>
                  <a:gd name="connsiteY1" fmla="*/ 0 h 743641"/>
                  <a:gd name="connsiteX2" fmla="*/ 5987557 w 9034767"/>
                  <a:gd name="connsiteY2" fmla="*/ 743641 h 743641"/>
                  <a:gd name="connsiteX3" fmla="*/ 2705507 w 9034767"/>
                  <a:gd name="connsiteY3" fmla="*/ 740014 h 743641"/>
                  <a:gd name="connsiteX4" fmla="*/ 0 w 9034767"/>
                  <a:gd name="connsiteY4" fmla="*/ 2896 h 743641"/>
                  <a:gd name="connsiteX0" fmla="*/ 0 w 9034767"/>
                  <a:gd name="connsiteY0" fmla="*/ 2896 h 744781"/>
                  <a:gd name="connsiteX1" fmla="*/ 9034767 w 9034767"/>
                  <a:gd name="connsiteY1" fmla="*/ 0 h 744781"/>
                  <a:gd name="connsiteX2" fmla="*/ 5987557 w 9034767"/>
                  <a:gd name="connsiteY2" fmla="*/ 743641 h 744781"/>
                  <a:gd name="connsiteX3" fmla="*/ 11898 w 9034767"/>
                  <a:gd name="connsiteY3" fmla="*/ 744781 h 744781"/>
                  <a:gd name="connsiteX4" fmla="*/ 0 w 9034767"/>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2380 w 9025249"/>
                  <a:gd name="connsiteY3" fmla="*/ 744781 h 744781"/>
                  <a:gd name="connsiteX4" fmla="*/ 0 w 9025249"/>
                  <a:gd name="connsiteY4" fmla="*/ 2896 h 744781"/>
                  <a:gd name="connsiteX0" fmla="*/ 2484 w 9027733"/>
                  <a:gd name="connsiteY0" fmla="*/ 2896 h 744781"/>
                  <a:gd name="connsiteX1" fmla="*/ 9027733 w 9027733"/>
                  <a:gd name="connsiteY1" fmla="*/ 0 h 744781"/>
                  <a:gd name="connsiteX2" fmla="*/ 5980523 w 9027733"/>
                  <a:gd name="connsiteY2" fmla="*/ 743641 h 744781"/>
                  <a:gd name="connsiteX3" fmla="*/ 105 w 9027733"/>
                  <a:gd name="connsiteY3" fmla="*/ 744781 h 744781"/>
                  <a:gd name="connsiteX4" fmla="*/ 2484 w 9027733"/>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4760 w 9025249"/>
                  <a:gd name="connsiteY3" fmla="*/ 744781 h 744781"/>
                  <a:gd name="connsiteX4" fmla="*/ 0 w 9025249"/>
                  <a:gd name="connsiteY4" fmla="*/ 2896 h 744781"/>
                  <a:gd name="connsiteX0" fmla="*/ 229 w 9020719"/>
                  <a:gd name="connsiteY0" fmla="*/ 2896 h 744781"/>
                  <a:gd name="connsiteX1" fmla="*/ 9020719 w 9020719"/>
                  <a:gd name="connsiteY1" fmla="*/ 0 h 744781"/>
                  <a:gd name="connsiteX2" fmla="*/ 5973509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719" h="744781">
                    <a:moveTo>
                      <a:pt x="229" y="2896"/>
                    </a:moveTo>
                    <a:lnTo>
                      <a:pt x="9020719" y="0"/>
                    </a:lnTo>
                    <a:cubicBezTo>
                      <a:pt x="7756567" y="402216"/>
                      <a:pt x="7199096" y="557753"/>
                      <a:pt x="6125798" y="743641"/>
                    </a:cubicBezTo>
                    <a:lnTo>
                      <a:pt x="230" y="744781"/>
                    </a:lnTo>
                    <a:cubicBezTo>
                      <a:pt x="-563" y="497486"/>
                      <a:pt x="1022" y="250191"/>
                      <a:pt x="229" y="2896"/>
                    </a:cubicBezTo>
                    <a:close/>
                  </a:path>
                </a:pathLst>
              </a:custGeom>
              <a:solidFill>
                <a:srgbClr val="72BA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2BAE3"/>
                  </a:solidFill>
                </a:endParaRPr>
              </a:p>
            </p:txBody>
          </p:sp>
          <p:sp>
            <p:nvSpPr>
              <p:cNvPr id="26" name="Triângulo isósceles 9">
                <a:extLst>
                  <a:ext uri="{FF2B5EF4-FFF2-40B4-BE49-F238E27FC236}">
                    <a16:creationId xmlns:a16="http://schemas.microsoft.com/office/drawing/2014/main" id="{494DCB46-4CC4-C943-47BC-32B67E980E2C}"/>
                  </a:ext>
                </a:extLst>
              </p:cNvPr>
              <p:cNvSpPr/>
              <p:nvPr/>
            </p:nvSpPr>
            <p:spPr>
              <a:xfrm>
                <a:off x="8892540" y="-6349"/>
                <a:ext cx="3299459"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88C6E8">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7" name="Triângulo isósceles 9">
                <a:extLst>
                  <a:ext uri="{FF2B5EF4-FFF2-40B4-BE49-F238E27FC236}">
                    <a16:creationId xmlns:a16="http://schemas.microsoft.com/office/drawing/2014/main" id="{4169B75A-06D1-1BED-0EBB-3CD8B4E55238}"/>
                  </a:ext>
                </a:extLst>
              </p:cNvPr>
              <p:cNvSpPr/>
              <p:nvPr/>
            </p:nvSpPr>
            <p:spPr>
              <a:xfrm>
                <a:off x="4450080" y="-6349"/>
                <a:ext cx="7741920"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65B5E1">
                  <a:alpha val="6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8" name="Triângulo isósceles 9">
                <a:extLst>
                  <a:ext uri="{FF2B5EF4-FFF2-40B4-BE49-F238E27FC236}">
                    <a16:creationId xmlns:a16="http://schemas.microsoft.com/office/drawing/2014/main" id="{D4AC6370-E294-70BE-8BDE-A482B822F1E6}"/>
                  </a:ext>
                </a:extLst>
              </p:cNvPr>
              <p:cNvSpPr/>
              <p:nvPr/>
            </p:nvSpPr>
            <p:spPr>
              <a:xfrm>
                <a:off x="83820" y="-6349"/>
                <a:ext cx="5500495"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283B4C">
                  <a:alpha val="23137"/>
                </a:srgbClr>
              </a:solidFill>
              <a:ln w="28575">
                <a:solidFill>
                  <a:srgbClr val="39536B"/>
                </a:solidFill>
              </a:ln>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grpSp>
        <p:sp>
          <p:nvSpPr>
            <p:cNvPr id="21" name="Retângulo 7">
              <a:extLst>
                <a:ext uri="{FF2B5EF4-FFF2-40B4-BE49-F238E27FC236}">
                  <a16:creationId xmlns:a16="http://schemas.microsoft.com/office/drawing/2014/main" id="{83005D9B-C714-FBC4-ED48-5AF3E4DC8C33}"/>
                </a:ext>
              </a:extLst>
            </p:cNvPr>
            <p:cNvSpPr/>
            <p:nvPr/>
          </p:nvSpPr>
          <p:spPr>
            <a:xfrm>
              <a:off x="-2921" y="742951"/>
              <a:ext cx="2924660" cy="1183141"/>
            </a:xfrm>
            <a:custGeom>
              <a:avLst/>
              <a:gdLst>
                <a:gd name="connsiteX0" fmla="*/ 0 w 2893163"/>
                <a:gd name="connsiteY0" fmla="*/ 0 h 1535567"/>
                <a:gd name="connsiteX1" fmla="*/ 2893163 w 2893163"/>
                <a:gd name="connsiteY1" fmla="*/ 0 h 1535567"/>
                <a:gd name="connsiteX2" fmla="*/ 2893163 w 2893163"/>
                <a:gd name="connsiteY2" fmla="*/ 1535567 h 1535567"/>
                <a:gd name="connsiteX3" fmla="*/ 0 w 2893163"/>
                <a:gd name="connsiteY3" fmla="*/ 1535567 h 1535567"/>
                <a:gd name="connsiteX4" fmla="*/ 0 w 2893163"/>
                <a:gd name="connsiteY4" fmla="*/ 0 h 1535567"/>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Lst>
              <a:ahLst/>
              <a:cxnLst>
                <a:cxn ang="0">
                  <a:pos x="connsiteX0" y="connsiteY0"/>
                </a:cxn>
                <a:cxn ang="0">
                  <a:pos x="connsiteX1" y="connsiteY1"/>
                </a:cxn>
                <a:cxn ang="0">
                  <a:pos x="connsiteX2" y="connsiteY2"/>
                </a:cxn>
                <a:cxn ang="0">
                  <a:pos x="connsiteX3" y="connsiteY3"/>
                </a:cxn>
              </a:cxnLst>
              <a:rect l="l" t="t" r="r" b="b"/>
              <a:pathLst>
                <a:path w="2924660" h="1183141">
                  <a:moveTo>
                    <a:pt x="2922" y="0"/>
                  </a:moveTo>
                  <a:lnTo>
                    <a:pt x="2924660" y="0"/>
                  </a:lnTo>
                  <a:cubicBezTo>
                    <a:pt x="1795949" y="316593"/>
                    <a:pt x="1153009" y="661761"/>
                    <a:pt x="485" y="1183141"/>
                  </a:cubicBezTo>
                  <a:cubicBezTo>
                    <a:pt x="-1878" y="666523"/>
                    <a:pt x="5285" y="516618"/>
                    <a:pt x="292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0" name="Agrupar 29">
            <a:extLst>
              <a:ext uri="{FF2B5EF4-FFF2-40B4-BE49-F238E27FC236}">
                <a16:creationId xmlns:a16="http://schemas.microsoft.com/office/drawing/2014/main" id="{9696628F-8B28-7E99-BD9F-2E704CA307FF}"/>
              </a:ext>
            </a:extLst>
          </p:cNvPr>
          <p:cNvGrpSpPr/>
          <p:nvPr/>
        </p:nvGrpSpPr>
        <p:grpSpPr>
          <a:xfrm>
            <a:off x="-17" y="6320304"/>
            <a:ext cx="12192002" cy="537695"/>
            <a:chOff x="-17" y="6320304"/>
            <a:chExt cx="12192002" cy="537695"/>
          </a:xfrm>
        </p:grpSpPr>
        <p:sp>
          <p:nvSpPr>
            <p:cNvPr id="17" name="Retângulo 16">
              <a:extLst>
                <a:ext uri="{FF2B5EF4-FFF2-40B4-BE49-F238E27FC236}">
                  <a16:creationId xmlns:a16="http://schemas.microsoft.com/office/drawing/2014/main" id="{10272AA4-7DC7-6B84-CE37-9976B48CC638}"/>
                </a:ext>
              </a:extLst>
            </p:cNvPr>
            <p:cNvSpPr/>
            <p:nvPr/>
          </p:nvSpPr>
          <p:spPr>
            <a:xfrm>
              <a:off x="-16" y="6320304"/>
              <a:ext cx="12192001" cy="464820"/>
            </a:xfrm>
            <a:prstGeom prst="rect">
              <a:avLst/>
            </a:prstGeom>
            <a:solidFill>
              <a:srgbClr val="72B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C5EDB19F-7A0A-0505-F907-56E7FEC6DD59}"/>
                </a:ext>
              </a:extLst>
            </p:cNvPr>
            <p:cNvSpPr/>
            <p:nvPr/>
          </p:nvSpPr>
          <p:spPr>
            <a:xfrm>
              <a:off x="-17" y="6393179"/>
              <a:ext cx="12192001" cy="464820"/>
            </a:xfrm>
            <a:prstGeom prst="rect">
              <a:avLst/>
            </a:prstGeom>
            <a:solidFill>
              <a:srgbClr val="28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4" name="Imagem 23" descr="Uma imagem contendo desenho, texto&#10;&#10;Descrição gerada automaticamente">
            <a:extLst>
              <a:ext uri="{FF2B5EF4-FFF2-40B4-BE49-F238E27FC236}">
                <a16:creationId xmlns:a16="http://schemas.microsoft.com/office/drawing/2014/main" id="{3D27B7CB-5373-3985-A2F3-76408C700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89" y="103124"/>
            <a:ext cx="1633731" cy="530353"/>
          </a:xfrm>
          <a:prstGeom prst="rect">
            <a:avLst/>
          </a:prstGeom>
        </p:spPr>
      </p:pic>
      <p:sp>
        <p:nvSpPr>
          <p:cNvPr id="33" name="CaixaDeTexto 32">
            <a:extLst>
              <a:ext uri="{FF2B5EF4-FFF2-40B4-BE49-F238E27FC236}">
                <a16:creationId xmlns:a16="http://schemas.microsoft.com/office/drawing/2014/main" id="{5CC9F387-71DE-4063-273E-5073C3DBDAA4}"/>
              </a:ext>
            </a:extLst>
          </p:cNvPr>
          <p:cNvSpPr txBox="1"/>
          <p:nvPr/>
        </p:nvSpPr>
        <p:spPr>
          <a:xfrm>
            <a:off x="-129734" y="6463250"/>
            <a:ext cx="2543175" cy="338554"/>
          </a:xfrm>
          <a:prstGeom prst="rect">
            <a:avLst/>
          </a:prstGeom>
          <a:noFill/>
        </p:spPr>
        <p:txBody>
          <a:bodyPr wrap="square" rtlCol="0">
            <a:spAutoFit/>
          </a:bodyPr>
          <a:lstStyle/>
          <a:p>
            <a:pPr algn="ctr"/>
            <a:r>
              <a:rPr lang="pt-BR" sz="1600" dirty="0">
                <a:solidFill>
                  <a:schemeClr val="bg1"/>
                </a:solidFill>
              </a:rPr>
              <a:t>www.gov.br/antaq</a:t>
            </a:r>
          </a:p>
        </p:txBody>
      </p:sp>
      <p:sp>
        <p:nvSpPr>
          <p:cNvPr id="2" name="Espaço Reservado para Número de Slide 1">
            <a:extLst>
              <a:ext uri="{FF2B5EF4-FFF2-40B4-BE49-F238E27FC236}">
                <a16:creationId xmlns:a16="http://schemas.microsoft.com/office/drawing/2014/main" id="{65674085-1F8B-CC5F-9351-1A531FC3F339}"/>
              </a:ext>
            </a:extLst>
          </p:cNvPr>
          <p:cNvSpPr>
            <a:spLocks noGrp="1"/>
          </p:cNvSpPr>
          <p:nvPr>
            <p:ph type="sldNum" sz="quarter" idx="12"/>
          </p:nvPr>
        </p:nvSpPr>
        <p:spPr>
          <a:xfrm>
            <a:off x="9172370" y="6416959"/>
            <a:ext cx="2743200" cy="365125"/>
          </a:xfrm>
        </p:spPr>
        <p:txBody>
          <a:bodyPr/>
          <a:lstStyle/>
          <a:p>
            <a:fld id="{AEC640CB-5D74-47DA-BBFA-9586DA51BF8B}" type="slidenum">
              <a:rPr lang="pt-BR" sz="1600" smtClean="0">
                <a:solidFill>
                  <a:schemeClr val="bg1"/>
                </a:solidFill>
              </a:rPr>
              <a:t>15</a:t>
            </a:fld>
            <a:endParaRPr lang="pt-BR" sz="1600" dirty="0">
              <a:solidFill>
                <a:schemeClr val="bg1"/>
              </a:solidFill>
            </a:endParaRPr>
          </a:p>
        </p:txBody>
      </p:sp>
      <p:sp>
        <p:nvSpPr>
          <p:cNvPr id="4" name="CaixaDeTexto 3">
            <a:extLst>
              <a:ext uri="{FF2B5EF4-FFF2-40B4-BE49-F238E27FC236}">
                <a16:creationId xmlns:a16="http://schemas.microsoft.com/office/drawing/2014/main" id="{1C99854F-AAF2-C5B4-9AE3-BD852B98395B}"/>
              </a:ext>
            </a:extLst>
          </p:cNvPr>
          <p:cNvSpPr txBox="1"/>
          <p:nvPr/>
        </p:nvSpPr>
        <p:spPr>
          <a:xfrm>
            <a:off x="4596189" y="145343"/>
            <a:ext cx="7535836" cy="461665"/>
          </a:xfrm>
          <a:prstGeom prst="rect">
            <a:avLst/>
          </a:prstGeom>
          <a:noFill/>
        </p:spPr>
        <p:txBody>
          <a:bodyPr wrap="square">
            <a:spAutoFit/>
          </a:bodyPr>
          <a:lstStyle/>
          <a:p>
            <a:pPr algn="r"/>
            <a:r>
              <a:rPr lang="en-US" sz="2400" b="1" dirty="0">
                <a:solidFill>
                  <a:schemeClr val="accent5">
                    <a:lumMod val="50000"/>
                  </a:schemeClr>
                </a:solidFill>
                <a:latin typeface="Aptos" panose="020B0004020202020204" pitchFamily="34" charset="0"/>
              </a:rPr>
              <a:t>Energy Transition Framework</a:t>
            </a:r>
          </a:p>
        </p:txBody>
      </p:sp>
      <p:sp>
        <p:nvSpPr>
          <p:cNvPr id="11" name="CaixaDeTexto 10">
            <a:extLst>
              <a:ext uri="{FF2B5EF4-FFF2-40B4-BE49-F238E27FC236}">
                <a16:creationId xmlns:a16="http://schemas.microsoft.com/office/drawing/2014/main" id="{9EC22FAF-D401-A04F-A870-F7D2B12C246C}"/>
              </a:ext>
            </a:extLst>
          </p:cNvPr>
          <p:cNvSpPr txBox="1"/>
          <p:nvPr/>
        </p:nvSpPr>
        <p:spPr>
          <a:xfrm>
            <a:off x="2886905" y="982499"/>
            <a:ext cx="8993831" cy="5170646"/>
          </a:xfrm>
          <a:prstGeom prst="rect">
            <a:avLst/>
          </a:prstGeom>
          <a:noFill/>
        </p:spPr>
        <p:txBody>
          <a:bodyPr wrap="square">
            <a:spAutoFit/>
          </a:bodyPr>
          <a:lstStyle>
            <a:defPPr>
              <a:defRPr lang="pt-BR"/>
            </a:defPPr>
            <a:lvl1pPr fontAlgn="base">
              <a:defRPr sz="2000"/>
            </a:lvl1pPr>
          </a:lstStyle>
          <a:p>
            <a:pPr algn="just"/>
            <a:r>
              <a:rPr lang="en-US" sz="2200" b="1" dirty="0">
                <a:hlinkClick r:id="rId4"/>
              </a:rPr>
              <a:t>2026 - Climate Mitigation Plan - Transportation Sectoral Plan</a:t>
            </a:r>
            <a:endParaRPr lang="en-US" sz="2200" b="1" dirty="0"/>
          </a:p>
          <a:p>
            <a:pPr algn="just"/>
            <a:endParaRPr lang="en-US" sz="2200" dirty="0"/>
          </a:p>
          <a:p>
            <a:pPr algn="just"/>
            <a:r>
              <a:rPr lang="en-US" sz="2200" b="1" dirty="0"/>
              <a:t>Structural Actions </a:t>
            </a:r>
            <a:r>
              <a:rPr lang="en-US" sz="2200" dirty="0"/>
              <a:t>(establish the fundamental conditions for the execution and implementation of mitigation measures):</a:t>
            </a:r>
          </a:p>
          <a:p>
            <a:pPr algn="just"/>
            <a:endParaRPr lang="en-US" sz="2200" dirty="0"/>
          </a:p>
          <a:p>
            <a:pPr marL="342900" indent="-342900" algn="just">
              <a:buFont typeface="Arial" panose="020B0604020202020204" pitchFamily="34" charset="0"/>
              <a:buChar char="•"/>
            </a:pPr>
            <a:r>
              <a:rPr lang="en-US" sz="2200" dirty="0"/>
              <a:t>Financial and fiscal incentives</a:t>
            </a:r>
          </a:p>
          <a:p>
            <a:pPr marL="342900" indent="-342900" algn="just">
              <a:buFont typeface="Arial" panose="020B0604020202020204" pitchFamily="34" charset="0"/>
              <a:buChar char="•"/>
            </a:pPr>
            <a:r>
              <a:rPr lang="en-US" sz="2200" dirty="0"/>
              <a:t>Use of renewable energy in ports</a:t>
            </a:r>
          </a:p>
          <a:p>
            <a:pPr marL="342900" indent="-342900" algn="just">
              <a:buFont typeface="Arial" panose="020B0604020202020204" pitchFamily="34" charset="0"/>
              <a:buChar char="•"/>
            </a:pPr>
            <a:r>
              <a:rPr lang="en-US" sz="2200" dirty="0"/>
              <a:t>Use of low-carbon sustainable fuels</a:t>
            </a:r>
          </a:p>
          <a:p>
            <a:pPr marL="342900" indent="-342900" algn="just">
              <a:buFont typeface="Arial" panose="020B0604020202020204" pitchFamily="34" charset="0"/>
              <a:buChar char="•"/>
            </a:pPr>
            <a:r>
              <a:rPr lang="en-US" sz="2200" dirty="0"/>
              <a:t>GHG emission reduction targets for domestic shipping</a:t>
            </a:r>
          </a:p>
          <a:p>
            <a:pPr marL="342900" indent="-342900" algn="just">
              <a:buFont typeface="Arial" panose="020B0604020202020204" pitchFamily="34" charset="0"/>
              <a:buChar char="•"/>
            </a:pPr>
            <a:r>
              <a:rPr lang="en-US" sz="2200" dirty="0"/>
              <a:t>Expanding access to the carbon market</a:t>
            </a:r>
          </a:p>
          <a:p>
            <a:pPr marL="342900" indent="-342900" algn="just">
              <a:buFont typeface="Arial" panose="020B0604020202020204" pitchFamily="34" charset="0"/>
              <a:buChar char="•"/>
            </a:pPr>
            <a:r>
              <a:rPr lang="en-US" sz="2200" dirty="0"/>
              <a:t>Innovation in the transport sector</a:t>
            </a:r>
          </a:p>
          <a:p>
            <a:pPr marL="342900" indent="-342900" algn="just">
              <a:buFont typeface="Arial" panose="020B0604020202020204" pitchFamily="34" charset="0"/>
              <a:buChar char="•"/>
            </a:pPr>
            <a:r>
              <a:rPr lang="en-US" sz="2200" dirty="0"/>
              <a:t>Regulatory limits on air pollutant emissions from vessels</a:t>
            </a:r>
          </a:p>
          <a:p>
            <a:pPr marL="342900" indent="-342900" algn="just">
              <a:buFont typeface="Arial" panose="020B0604020202020204" pitchFamily="34" charset="0"/>
              <a:buChar char="•"/>
            </a:pPr>
            <a:r>
              <a:rPr lang="en-US" sz="2200" dirty="0"/>
              <a:t>Sustainable vessels in cabotage under the BR do Mar Program rule</a:t>
            </a:r>
          </a:p>
          <a:p>
            <a:pPr marL="342900" indent="-342900" algn="just">
              <a:buFont typeface="Arial" panose="020B0604020202020204" pitchFamily="34" charset="0"/>
              <a:buChar char="•"/>
            </a:pPr>
            <a:r>
              <a:rPr lang="en-US" sz="2200" dirty="0"/>
              <a:t>Promotion of inland navigation</a:t>
            </a:r>
          </a:p>
          <a:p>
            <a:pPr marL="342900" indent="-342900" algn="just">
              <a:buFont typeface="Arial" panose="020B0604020202020204" pitchFamily="34" charset="0"/>
              <a:buChar char="•"/>
            </a:pPr>
            <a:r>
              <a:rPr lang="en-US" sz="2200" dirty="0"/>
              <a:t>Concessions for waterway infrastructure</a:t>
            </a:r>
          </a:p>
        </p:txBody>
      </p:sp>
      <p:pic>
        <p:nvPicPr>
          <p:cNvPr id="8" name="Imagem 7">
            <a:extLst>
              <a:ext uri="{FF2B5EF4-FFF2-40B4-BE49-F238E27FC236}">
                <a16:creationId xmlns:a16="http://schemas.microsoft.com/office/drawing/2014/main" id="{9DF7C61D-04B0-AC50-EDA4-F31FCA21324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2081" y="987268"/>
            <a:ext cx="1440000" cy="1455585"/>
          </a:xfrm>
          <a:prstGeom prst="rect">
            <a:avLst/>
          </a:prstGeom>
        </p:spPr>
      </p:pic>
      <p:pic>
        <p:nvPicPr>
          <p:cNvPr id="5" name="Imagem 4">
            <a:hlinkClick r:id="rId4"/>
            <a:extLst>
              <a:ext uri="{FF2B5EF4-FFF2-40B4-BE49-F238E27FC236}">
                <a16:creationId xmlns:a16="http://schemas.microsoft.com/office/drawing/2014/main" id="{49A81CDB-F02C-7608-7600-C5A9BB3B68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214591" y="3255956"/>
            <a:ext cx="3348000" cy="23701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5229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D69A7-E81A-A45E-CE26-C08EB25F8B39}"/>
            </a:ext>
          </a:extLst>
        </p:cNvPr>
        <p:cNvGrpSpPr/>
        <p:nvPr/>
      </p:nvGrpSpPr>
      <p:grpSpPr>
        <a:xfrm>
          <a:off x="0" y="0"/>
          <a:ext cx="0" cy="0"/>
          <a:chOff x="0" y="0"/>
          <a:chExt cx="0" cy="0"/>
        </a:xfrm>
      </p:grpSpPr>
      <p:grpSp>
        <p:nvGrpSpPr>
          <p:cNvPr id="19" name="Agrupar 18">
            <a:extLst>
              <a:ext uri="{FF2B5EF4-FFF2-40B4-BE49-F238E27FC236}">
                <a16:creationId xmlns:a16="http://schemas.microsoft.com/office/drawing/2014/main" id="{D09EC501-4636-2F94-43E0-53E498A83123}"/>
              </a:ext>
            </a:extLst>
          </p:cNvPr>
          <p:cNvGrpSpPr/>
          <p:nvPr/>
        </p:nvGrpSpPr>
        <p:grpSpPr>
          <a:xfrm>
            <a:off x="-2921" y="-6349"/>
            <a:ext cx="12194921" cy="1932441"/>
            <a:chOff x="-2921" y="-6349"/>
            <a:chExt cx="12194921" cy="1932441"/>
          </a:xfrm>
        </p:grpSpPr>
        <p:grpSp>
          <p:nvGrpSpPr>
            <p:cNvPr id="20" name="Agrupar 19">
              <a:extLst>
                <a:ext uri="{FF2B5EF4-FFF2-40B4-BE49-F238E27FC236}">
                  <a16:creationId xmlns:a16="http://schemas.microsoft.com/office/drawing/2014/main" id="{8FD7FAED-30D9-1E6E-0A85-5C373661F022}"/>
                </a:ext>
              </a:extLst>
            </p:cNvPr>
            <p:cNvGrpSpPr/>
            <p:nvPr/>
          </p:nvGrpSpPr>
          <p:grpSpPr>
            <a:xfrm>
              <a:off x="-1" y="-6349"/>
              <a:ext cx="12192001" cy="821689"/>
              <a:chOff x="-1" y="-6349"/>
              <a:chExt cx="12192001" cy="821689"/>
            </a:xfrm>
          </p:grpSpPr>
          <p:sp>
            <p:nvSpPr>
              <p:cNvPr id="22" name="Retângulo 21">
                <a:extLst>
                  <a:ext uri="{FF2B5EF4-FFF2-40B4-BE49-F238E27FC236}">
                    <a16:creationId xmlns:a16="http://schemas.microsoft.com/office/drawing/2014/main" id="{00A40407-BEFE-BFC7-C60E-752153D3518D}"/>
                  </a:ext>
                </a:extLst>
              </p:cNvPr>
              <p:cNvSpPr/>
              <p:nvPr/>
            </p:nvSpPr>
            <p:spPr>
              <a:xfrm>
                <a:off x="-1" y="1"/>
                <a:ext cx="12191986" cy="8153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5">
                <a:extLst>
                  <a:ext uri="{FF2B5EF4-FFF2-40B4-BE49-F238E27FC236}">
                    <a16:creationId xmlns:a16="http://schemas.microsoft.com/office/drawing/2014/main" id="{A75490DC-1F46-13E0-8ABE-C82AF621F0CE}"/>
                  </a:ext>
                </a:extLst>
              </p:cNvPr>
              <p:cNvSpPr/>
              <p:nvPr/>
            </p:nvSpPr>
            <p:spPr>
              <a:xfrm>
                <a:off x="-1" y="0"/>
                <a:ext cx="5584316" cy="745507"/>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37118"/>
                  <a:gd name="connsiteX1" fmla="*/ 5670041 w 5670041"/>
                  <a:gd name="connsiteY1" fmla="*/ 1136 h 737118"/>
                  <a:gd name="connsiteX2" fmla="*/ 3123392 w 5670041"/>
                  <a:gd name="connsiteY2" fmla="*/ 697882 h 737118"/>
                  <a:gd name="connsiteX3" fmla="*/ 0 w 5670041"/>
                  <a:gd name="connsiteY3" fmla="*/ 737118 h 737118"/>
                  <a:gd name="connsiteX4" fmla="*/ 0 w 5670041"/>
                  <a:gd name="connsiteY4" fmla="*/ 0 h 737118"/>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35116"/>
                  <a:gd name="connsiteY0" fmla="*/ 0 h 745507"/>
                  <a:gd name="connsiteX1" fmla="*/ 5635116 w 5635116"/>
                  <a:gd name="connsiteY1" fmla="*/ 1136 h 745507"/>
                  <a:gd name="connsiteX2" fmla="*/ 2909080 w 5635116"/>
                  <a:gd name="connsiteY2" fmla="*/ 745507 h 745507"/>
                  <a:gd name="connsiteX3" fmla="*/ 0 w 5635116"/>
                  <a:gd name="connsiteY3" fmla="*/ 737118 h 745507"/>
                  <a:gd name="connsiteX4" fmla="*/ 0 w 56351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316" h="745507">
                    <a:moveTo>
                      <a:pt x="0" y="0"/>
                    </a:moveTo>
                    <a:lnTo>
                      <a:pt x="5584316" y="1136"/>
                    </a:lnTo>
                    <a:cubicBezTo>
                      <a:pt x="4639389" y="206397"/>
                      <a:pt x="4335018" y="251321"/>
                      <a:pt x="2909080" y="745507"/>
                    </a:cubicBezTo>
                    <a:lnTo>
                      <a:pt x="0" y="737118"/>
                    </a:lnTo>
                    <a:lnTo>
                      <a:pt x="0" y="0"/>
                    </a:lnTo>
                    <a:close/>
                  </a:path>
                </a:pathLst>
              </a:custGeom>
              <a:solidFill>
                <a:srgbClr val="31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5">
                <a:extLst>
                  <a:ext uri="{FF2B5EF4-FFF2-40B4-BE49-F238E27FC236}">
                    <a16:creationId xmlns:a16="http://schemas.microsoft.com/office/drawing/2014/main" id="{81AC0D35-1BE2-09AC-4604-5743C664801C}"/>
                  </a:ext>
                </a:extLst>
              </p:cNvPr>
              <p:cNvSpPr/>
              <p:nvPr/>
            </p:nvSpPr>
            <p:spPr>
              <a:xfrm rot="10800000">
                <a:off x="3164680" y="-1138"/>
                <a:ext cx="9027305" cy="744088"/>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2896 h 743641"/>
                  <a:gd name="connsiteX1" fmla="*/ 6329260 w 6329260"/>
                  <a:gd name="connsiteY1" fmla="*/ 0 h 743641"/>
                  <a:gd name="connsiteX2" fmla="*/ 3282050 w 6329260"/>
                  <a:gd name="connsiteY2" fmla="*/ 743641 h 743641"/>
                  <a:gd name="connsiteX3" fmla="*/ 0 w 6329260"/>
                  <a:gd name="connsiteY3" fmla="*/ 740014 h 743641"/>
                  <a:gd name="connsiteX4" fmla="*/ 0 w 6329260"/>
                  <a:gd name="connsiteY4" fmla="*/ 2896 h 743641"/>
                  <a:gd name="connsiteX0" fmla="*/ 0 w 9034767"/>
                  <a:gd name="connsiteY0" fmla="*/ 2896 h 743641"/>
                  <a:gd name="connsiteX1" fmla="*/ 9034767 w 9034767"/>
                  <a:gd name="connsiteY1" fmla="*/ 0 h 743641"/>
                  <a:gd name="connsiteX2" fmla="*/ 5987557 w 9034767"/>
                  <a:gd name="connsiteY2" fmla="*/ 743641 h 743641"/>
                  <a:gd name="connsiteX3" fmla="*/ 2705507 w 9034767"/>
                  <a:gd name="connsiteY3" fmla="*/ 740014 h 743641"/>
                  <a:gd name="connsiteX4" fmla="*/ 0 w 9034767"/>
                  <a:gd name="connsiteY4" fmla="*/ 2896 h 743641"/>
                  <a:gd name="connsiteX0" fmla="*/ 0 w 9034767"/>
                  <a:gd name="connsiteY0" fmla="*/ 2896 h 744781"/>
                  <a:gd name="connsiteX1" fmla="*/ 9034767 w 9034767"/>
                  <a:gd name="connsiteY1" fmla="*/ 0 h 744781"/>
                  <a:gd name="connsiteX2" fmla="*/ 5987557 w 9034767"/>
                  <a:gd name="connsiteY2" fmla="*/ 743641 h 744781"/>
                  <a:gd name="connsiteX3" fmla="*/ 11898 w 9034767"/>
                  <a:gd name="connsiteY3" fmla="*/ 744781 h 744781"/>
                  <a:gd name="connsiteX4" fmla="*/ 0 w 9034767"/>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2380 w 9025249"/>
                  <a:gd name="connsiteY3" fmla="*/ 744781 h 744781"/>
                  <a:gd name="connsiteX4" fmla="*/ 0 w 9025249"/>
                  <a:gd name="connsiteY4" fmla="*/ 2896 h 744781"/>
                  <a:gd name="connsiteX0" fmla="*/ 2484 w 9027733"/>
                  <a:gd name="connsiteY0" fmla="*/ 2896 h 744781"/>
                  <a:gd name="connsiteX1" fmla="*/ 9027733 w 9027733"/>
                  <a:gd name="connsiteY1" fmla="*/ 0 h 744781"/>
                  <a:gd name="connsiteX2" fmla="*/ 5980523 w 9027733"/>
                  <a:gd name="connsiteY2" fmla="*/ 743641 h 744781"/>
                  <a:gd name="connsiteX3" fmla="*/ 105 w 9027733"/>
                  <a:gd name="connsiteY3" fmla="*/ 744781 h 744781"/>
                  <a:gd name="connsiteX4" fmla="*/ 2484 w 9027733"/>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4760 w 9025249"/>
                  <a:gd name="connsiteY3" fmla="*/ 744781 h 744781"/>
                  <a:gd name="connsiteX4" fmla="*/ 0 w 9025249"/>
                  <a:gd name="connsiteY4" fmla="*/ 2896 h 744781"/>
                  <a:gd name="connsiteX0" fmla="*/ 229 w 9020719"/>
                  <a:gd name="connsiteY0" fmla="*/ 2896 h 744781"/>
                  <a:gd name="connsiteX1" fmla="*/ 9020719 w 9020719"/>
                  <a:gd name="connsiteY1" fmla="*/ 0 h 744781"/>
                  <a:gd name="connsiteX2" fmla="*/ 5973509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719" h="744781">
                    <a:moveTo>
                      <a:pt x="229" y="2896"/>
                    </a:moveTo>
                    <a:lnTo>
                      <a:pt x="9020719" y="0"/>
                    </a:lnTo>
                    <a:cubicBezTo>
                      <a:pt x="7756567" y="402216"/>
                      <a:pt x="7199096" y="557753"/>
                      <a:pt x="6125798" y="743641"/>
                    </a:cubicBezTo>
                    <a:lnTo>
                      <a:pt x="230" y="744781"/>
                    </a:lnTo>
                    <a:cubicBezTo>
                      <a:pt x="-563" y="497486"/>
                      <a:pt x="1022" y="250191"/>
                      <a:pt x="229" y="2896"/>
                    </a:cubicBezTo>
                    <a:close/>
                  </a:path>
                </a:pathLst>
              </a:custGeom>
              <a:solidFill>
                <a:srgbClr val="72BA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2BAE3"/>
                  </a:solidFill>
                </a:endParaRPr>
              </a:p>
            </p:txBody>
          </p:sp>
          <p:sp>
            <p:nvSpPr>
              <p:cNvPr id="26" name="Triângulo isósceles 9">
                <a:extLst>
                  <a:ext uri="{FF2B5EF4-FFF2-40B4-BE49-F238E27FC236}">
                    <a16:creationId xmlns:a16="http://schemas.microsoft.com/office/drawing/2014/main" id="{149F3AB6-0407-8038-F1ED-50AA9BDE45E1}"/>
                  </a:ext>
                </a:extLst>
              </p:cNvPr>
              <p:cNvSpPr/>
              <p:nvPr/>
            </p:nvSpPr>
            <p:spPr>
              <a:xfrm>
                <a:off x="8892540" y="-6349"/>
                <a:ext cx="3299459"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88C6E8">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7" name="Triângulo isósceles 9">
                <a:extLst>
                  <a:ext uri="{FF2B5EF4-FFF2-40B4-BE49-F238E27FC236}">
                    <a16:creationId xmlns:a16="http://schemas.microsoft.com/office/drawing/2014/main" id="{EE39E6CF-F628-FF86-88D4-1D63F0D7D22A}"/>
                  </a:ext>
                </a:extLst>
              </p:cNvPr>
              <p:cNvSpPr/>
              <p:nvPr/>
            </p:nvSpPr>
            <p:spPr>
              <a:xfrm>
                <a:off x="4450080" y="-6349"/>
                <a:ext cx="7741920"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65B5E1">
                  <a:alpha val="6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8" name="Triângulo isósceles 9">
                <a:extLst>
                  <a:ext uri="{FF2B5EF4-FFF2-40B4-BE49-F238E27FC236}">
                    <a16:creationId xmlns:a16="http://schemas.microsoft.com/office/drawing/2014/main" id="{78463868-CFED-7442-2115-8F7C01B96B31}"/>
                  </a:ext>
                </a:extLst>
              </p:cNvPr>
              <p:cNvSpPr/>
              <p:nvPr/>
            </p:nvSpPr>
            <p:spPr>
              <a:xfrm>
                <a:off x="83820" y="-6349"/>
                <a:ext cx="5500495"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283B4C">
                  <a:alpha val="23137"/>
                </a:srgbClr>
              </a:solidFill>
              <a:ln w="28575">
                <a:solidFill>
                  <a:srgbClr val="39536B"/>
                </a:solidFill>
              </a:ln>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grpSp>
        <p:sp>
          <p:nvSpPr>
            <p:cNvPr id="21" name="Retângulo 7">
              <a:extLst>
                <a:ext uri="{FF2B5EF4-FFF2-40B4-BE49-F238E27FC236}">
                  <a16:creationId xmlns:a16="http://schemas.microsoft.com/office/drawing/2014/main" id="{53B1F948-7C31-28CE-2E1C-3349580C0C2B}"/>
                </a:ext>
              </a:extLst>
            </p:cNvPr>
            <p:cNvSpPr/>
            <p:nvPr/>
          </p:nvSpPr>
          <p:spPr>
            <a:xfrm>
              <a:off x="-2921" y="742951"/>
              <a:ext cx="2924660" cy="1183141"/>
            </a:xfrm>
            <a:custGeom>
              <a:avLst/>
              <a:gdLst>
                <a:gd name="connsiteX0" fmla="*/ 0 w 2893163"/>
                <a:gd name="connsiteY0" fmla="*/ 0 h 1535567"/>
                <a:gd name="connsiteX1" fmla="*/ 2893163 w 2893163"/>
                <a:gd name="connsiteY1" fmla="*/ 0 h 1535567"/>
                <a:gd name="connsiteX2" fmla="*/ 2893163 w 2893163"/>
                <a:gd name="connsiteY2" fmla="*/ 1535567 h 1535567"/>
                <a:gd name="connsiteX3" fmla="*/ 0 w 2893163"/>
                <a:gd name="connsiteY3" fmla="*/ 1535567 h 1535567"/>
                <a:gd name="connsiteX4" fmla="*/ 0 w 2893163"/>
                <a:gd name="connsiteY4" fmla="*/ 0 h 1535567"/>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Lst>
              <a:ahLst/>
              <a:cxnLst>
                <a:cxn ang="0">
                  <a:pos x="connsiteX0" y="connsiteY0"/>
                </a:cxn>
                <a:cxn ang="0">
                  <a:pos x="connsiteX1" y="connsiteY1"/>
                </a:cxn>
                <a:cxn ang="0">
                  <a:pos x="connsiteX2" y="connsiteY2"/>
                </a:cxn>
                <a:cxn ang="0">
                  <a:pos x="connsiteX3" y="connsiteY3"/>
                </a:cxn>
              </a:cxnLst>
              <a:rect l="l" t="t" r="r" b="b"/>
              <a:pathLst>
                <a:path w="2924660" h="1183141">
                  <a:moveTo>
                    <a:pt x="2922" y="0"/>
                  </a:moveTo>
                  <a:lnTo>
                    <a:pt x="2924660" y="0"/>
                  </a:lnTo>
                  <a:cubicBezTo>
                    <a:pt x="1795949" y="316593"/>
                    <a:pt x="1153009" y="661761"/>
                    <a:pt x="485" y="1183141"/>
                  </a:cubicBezTo>
                  <a:cubicBezTo>
                    <a:pt x="-1878" y="666523"/>
                    <a:pt x="5285" y="516618"/>
                    <a:pt x="292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0" name="Agrupar 29">
            <a:extLst>
              <a:ext uri="{FF2B5EF4-FFF2-40B4-BE49-F238E27FC236}">
                <a16:creationId xmlns:a16="http://schemas.microsoft.com/office/drawing/2014/main" id="{3CD60E88-D354-2345-A69D-7E994C35BDB0}"/>
              </a:ext>
            </a:extLst>
          </p:cNvPr>
          <p:cNvGrpSpPr/>
          <p:nvPr/>
        </p:nvGrpSpPr>
        <p:grpSpPr>
          <a:xfrm>
            <a:off x="-17" y="6320304"/>
            <a:ext cx="12192002" cy="537695"/>
            <a:chOff x="-17" y="6320304"/>
            <a:chExt cx="12192002" cy="537695"/>
          </a:xfrm>
        </p:grpSpPr>
        <p:sp>
          <p:nvSpPr>
            <p:cNvPr id="17" name="Retângulo 16">
              <a:extLst>
                <a:ext uri="{FF2B5EF4-FFF2-40B4-BE49-F238E27FC236}">
                  <a16:creationId xmlns:a16="http://schemas.microsoft.com/office/drawing/2014/main" id="{A8CD9CB6-5D25-77F8-CF64-871EC332452B}"/>
                </a:ext>
              </a:extLst>
            </p:cNvPr>
            <p:cNvSpPr/>
            <p:nvPr/>
          </p:nvSpPr>
          <p:spPr>
            <a:xfrm>
              <a:off x="-16" y="6320304"/>
              <a:ext cx="12192001" cy="464820"/>
            </a:xfrm>
            <a:prstGeom prst="rect">
              <a:avLst/>
            </a:prstGeom>
            <a:solidFill>
              <a:srgbClr val="72B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6D3992B0-EA5E-D419-B804-3D6E646C214C}"/>
                </a:ext>
              </a:extLst>
            </p:cNvPr>
            <p:cNvSpPr/>
            <p:nvPr/>
          </p:nvSpPr>
          <p:spPr>
            <a:xfrm>
              <a:off x="-17" y="6393179"/>
              <a:ext cx="12192001" cy="464820"/>
            </a:xfrm>
            <a:prstGeom prst="rect">
              <a:avLst/>
            </a:prstGeom>
            <a:solidFill>
              <a:srgbClr val="28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4" name="Imagem 23" descr="Uma imagem contendo desenho, texto&#10;&#10;Descrição gerada automaticamente">
            <a:extLst>
              <a:ext uri="{FF2B5EF4-FFF2-40B4-BE49-F238E27FC236}">
                <a16:creationId xmlns:a16="http://schemas.microsoft.com/office/drawing/2014/main" id="{D4B32F78-0EBA-0ABD-F0EF-A2DD0F96CC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89" y="103124"/>
            <a:ext cx="1633731" cy="530353"/>
          </a:xfrm>
          <a:prstGeom prst="rect">
            <a:avLst/>
          </a:prstGeom>
        </p:spPr>
      </p:pic>
      <p:sp>
        <p:nvSpPr>
          <p:cNvPr id="33" name="CaixaDeTexto 32">
            <a:extLst>
              <a:ext uri="{FF2B5EF4-FFF2-40B4-BE49-F238E27FC236}">
                <a16:creationId xmlns:a16="http://schemas.microsoft.com/office/drawing/2014/main" id="{638C3423-E967-8474-0CCF-A90AE6186231}"/>
              </a:ext>
            </a:extLst>
          </p:cNvPr>
          <p:cNvSpPr txBox="1"/>
          <p:nvPr/>
        </p:nvSpPr>
        <p:spPr>
          <a:xfrm>
            <a:off x="-129734" y="6463250"/>
            <a:ext cx="2543175" cy="338554"/>
          </a:xfrm>
          <a:prstGeom prst="rect">
            <a:avLst/>
          </a:prstGeom>
          <a:noFill/>
        </p:spPr>
        <p:txBody>
          <a:bodyPr wrap="square" rtlCol="0">
            <a:spAutoFit/>
          </a:bodyPr>
          <a:lstStyle/>
          <a:p>
            <a:pPr algn="ctr"/>
            <a:r>
              <a:rPr lang="pt-BR" sz="1600" dirty="0">
                <a:solidFill>
                  <a:schemeClr val="bg1"/>
                </a:solidFill>
              </a:rPr>
              <a:t>www.gov.br/antaq</a:t>
            </a:r>
          </a:p>
        </p:txBody>
      </p:sp>
      <p:sp>
        <p:nvSpPr>
          <p:cNvPr id="2" name="Espaço Reservado para Número de Slide 1">
            <a:extLst>
              <a:ext uri="{FF2B5EF4-FFF2-40B4-BE49-F238E27FC236}">
                <a16:creationId xmlns:a16="http://schemas.microsoft.com/office/drawing/2014/main" id="{4FF9B15C-5D43-F636-BE36-06D8CEDA7947}"/>
              </a:ext>
            </a:extLst>
          </p:cNvPr>
          <p:cNvSpPr>
            <a:spLocks noGrp="1"/>
          </p:cNvSpPr>
          <p:nvPr>
            <p:ph type="sldNum" sz="quarter" idx="12"/>
          </p:nvPr>
        </p:nvSpPr>
        <p:spPr>
          <a:xfrm>
            <a:off x="9172370" y="6416959"/>
            <a:ext cx="2743200" cy="365125"/>
          </a:xfrm>
        </p:spPr>
        <p:txBody>
          <a:bodyPr/>
          <a:lstStyle/>
          <a:p>
            <a:fld id="{AEC640CB-5D74-47DA-BBFA-9586DA51BF8B}" type="slidenum">
              <a:rPr lang="pt-BR" sz="1600" smtClean="0">
                <a:solidFill>
                  <a:schemeClr val="bg1"/>
                </a:solidFill>
              </a:rPr>
              <a:t>16</a:t>
            </a:fld>
            <a:endParaRPr lang="pt-BR" sz="1600" dirty="0">
              <a:solidFill>
                <a:schemeClr val="bg1"/>
              </a:solidFill>
            </a:endParaRPr>
          </a:p>
        </p:txBody>
      </p:sp>
      <p:sp>
        <p:nvSpPr>
          <p:cNvPr id="4" name="CaixaDeTexto 3">
            <a:extLst>
              <a:ext uri="{FF2B5EF4-FFF2-40B4-BE49-F238E27FC236}">
                <a16:creationId xmlns:a16="http://schemas.microsoft.com/office/drawing/2014/main" id="{03F5A1A6-1B05-BEBF-922C-C6AE70BBD1A5}"/>
              </a:ext>
            </a:extLst>
          </p:cNvPr>
          <p:cNvSpPr txBox="1"/>
          <p:nvPr/>
        </p:nvSpPr>
        <p:spPr>
          <a:xfrm>
            <a:off x="4596189" y="145343"/>
            <a:ext cx="7535836" cy="461665"/>
          </a:xfrm>
          <a:prstGeom prst="rect">
            <a:avLst/>
          </a:prstGeom>
          <a:noFill/>
        </p:spPr>
        <p:txBody>
          <a:bodyPr wrap="square">
            <a:spAutoFit/>
          </a:bodyPr>
          <a:lstStyle/>
          <a:p>
            <a:pPr algn="r"/>
            <a:r>
              <a:rPr lang="en-US" sz="2400" b="1" dirty="0">
                <a:solidFill>
                  <a:schemeClr val="accent5">
                    <a:lumMod val="50000"/>
                  </a:schemeClr>
                </a:solidFill>
                <a:latin typeface="Aptos" panose="020B0004020202020204" pitchFamily="34" charset="0"/>
              </a:rPr>
              <a:t>Energy Transition Framework</a:t>
            </a:r>
          </a:p>
        </p:txBody>
      </p:sp>
      <p:sp>
        <p:nvSpPr>
          <p:cNvPr id="11" name="CaixaDeTexto 10">
            <a:extLst>
              <a:ext uri="{FF2B5EF4-FFF2-40B4-BE49-F238E27FC236}">
                <a16:creationId xmlns:a16="http://schemas.microsoft.com/office/drawing/2014/main" id="{FDE6A632-1484-FF94-9329-6C46DAF1122F}"/>
              </a:ext>
            </a:extLst>
          </p:cNvPr>
          <p:cNvSpPr txBox="1"/>
          <p:nvPr/>
        </p:nvSpPr>
        <p:spPr>
          <a:xfrm>
            <a:off x="2886905" y="982499"/>
            <a:ext cx="8993831" cy="3139321"/>
          </a:xfrm>
          <a:prstGeom prst="rect">
            <a:avLst/>
          </a:prstGeom>
          <a:noFill/>
        </p:spPr>
        <p:txBody>
          <a:bodyPr wrap="square">
            <a:spAutoFit/>
          </a:bodyPr>
          <a:lstStyle>
            <a:defPPr>
              <a:defRPr lang="pt-BR"/>
            </a:defPPr>
            <a:lvl1pPr fontAlgn="base">
              <a:defRPr sz="2000"/>
            </a:lvl1pPr>
          </a:lstStyle>
          <a:p>
            <a:pPr algn="just"/>
            <a:r>
              <a:rPr lang="en-US" sz="2200" b="1" dirty="0">
                <a:hlinkClick r:id="rId4"/>
              </a:rPr>
              <a:t>2026 - Climate Mitigation Plan - Transportation Sectoral Plan</a:t>
            </a:r>
            <a:endParaRPr lang="en-US" sz="2200" b="1" dirty="0"/>
          </a:p>
          <a:p>
            <a:pPr algn="just"/>
            <a:endParaRPr lang="en-US" sz="2200" dirty="0"/>
          </a:p>
          <a:p>
            <a:pPr algn="just"/>
            <a:r>
              <a:rPr lang="en-US" sz="2200" b="1" dirty="0"/>
              <a:t>Impactful actions </a:t>
            </a:r>
            <a:r>
              <a:rPr lang="en-US" sz="2200" dirty="0"/>
              <a:t>(with a direct impact on reducing emissions or removing/capturing GHGs):</a:t>
            </a:r>
          </a:p>
          <a:p>
            <a:pPr algn="just"/>
            <a:endParaRPr lang="en-US" sz="2200" dirty="0"/>
          </a:p>
          <a:p>
            <a:pPr marL="342900" indent="-342900" algn="just">
              <a:buFont typeface="Arial" panose="020B0604020202020204" pitchFamily="34" charset="0"/>
              <a:buChar char="•"/>
            </a:pPr>
            <a:r>
              <a:rPr lang="en-US" sz="2200" dirty="0"/>
              <a:t>Increase the use of biofuels</a:t>
            </a:r>
          </a:p>
          <a:p>
            <a:pPr marL="342900" indent="-342900" algn="just">
              <a:buFont typeface="Arial" panose="020B0604020202020204" pitchFamily="34" charset="0"/>
              <a:buChar char="•"/>
            </a:pPr>
            <a:r>
              <a:rPr lang="en-US" sz="2200" dirty="0"/>
              <a:t>Increase the use of low-carbon fuels </a:t>
            </a:r>
          </a:p>
          <a:p>
            <a:pPr marL="342900" indent="-342900" algn="just">
              <a:buFont typeface="Arial" panose="020B0604020202020204" pitchFamily="34" charset="0"/>
              <a:buChar char="•"/>
            </a:pPr>
            <a:r>
              <a:rPr lang="en-US" sz="2200" dirty="0"/>
              <a:t>Increase the share of waterway transport in the cargo transport matrix</a:t>
            </a:r>
          </a:p>
          <a:p>
            <a:pPr marL="342900" indent="-342900" algn="just">
              <a:buFont typeface="Arial" panose="020B0604020202020204" pitchFamily="34" charset="0"/>
              <a:buChar char="•"/>
            </a:pPr>
            <a:r>
              <a:rPr lang="en-US" sz="2200" dirty="0"/>
              <a:t>Increase the use of green diesel (Hydrotreated Vegetable Oil - HVO)</a:t>
            </a:r>
          </a:p>
        </p:txBody>
      </p:sp>
      <p:pic>
        <p:nvPicPr>
          <p:cNvPr id="8" name="Imagem 7">
            <a:extLst>
              <a:ext uri="{FF2B5EF4-FFF2-40B4-BE49-F238E27FC236}">
                <a16:creationId xmlns:a16="http://schemas.microsoft.com/office/drawing/2014/main" id="{8D366112-DC75-4A87-BD29-59003142516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2081" y="987268"/>
            <a:ext cx="1440000" cy="1455585"/>
          </a:xfrm>
          <a:prstGeom prst="rect">
            <a:avLst/>
          </a:prstGeom>
        </p:spPr>
      </p:pic>
      <p:pic>
        <p:nvPicPr>
          <p:cNvPr id="5" name="Imagem 4">
            <a:hlinkClick r:id="rId4"/>
            <a:extLst>
              <a:ext uri="{FF2B5EF4-FFF2-40B4-BE49-F238E27FC236}">
                <a16:creationId xmlns:a16="http://schemas.microsoft.com/office/drawing/2014/main" id="{64ECFB60-55BF-E765-A4AA-DA484E857E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214591" y="3255956"/>
            <a:ext cx="3348000" cy="2370186"/>
          </a:xfrm>
          <a:prstGeom prst="rect">
            <a:avLst/>
          </a:prstGeom>
          <a:ln>
            <a:noFill/>
          </a:ln>
          <a:effectLst>
            <a:outerShdw blurRad="292100" dist="139700" dir="2700000" algn="tl" rotWithShape="0">
              <a:srgbClr val="333333">
                <a:alpha val="65000"/>
              </a:srgbClr>
            </a:outerShdw>
          </a:effectLst>
        </p:spPr>
      </p:pic>
      <p:pic>
        <p:nvPicPr>
          <p:cNvPr id="3" name="Imagem 2">
            <a:extLst>
              <a:ext uri="{FF2B5EF4-FFF2-40B4-BE49-F238E27FC236}">
                <a16:creationId xmlns:a16="http://schemas.microsoft.com/office/drawing/2014/main" id="{6AC8D778-7306-A250-28BF-91553CF0E1B2}"/>
              </a:ext>
            </a:extLst>
          </p:cNvPr>
          <p:cNvPicPr>
            <a:picLocks noChangeAspect="1"/>
          </p:cNvPicPr>
          <p:nvPr/>
        </p:nvPicPr>
        <p:blipFill>
          <a:blip r:embed="rId7"/>
          <a:stretch>
            <a:fillRect/>
          </a:stretch>
        </p:blipFill>
        <p:spPr>
          <a:xfrm>
            <a:off x="3074794" y="4369521"/>
            <a:ext cx="5019041" cy="1825812"/>
          </a:xfrm>
          <a:prstGeom prst="rect">
            <a:avLst/>
          </a:prstGeom>
          <a:ln>
            <a:noFill/>
          </a:ln>
          <a:effectLst>
            <a:softEdge rad="112500"/>
          </a:effectLst>
        </p:spPr>
      </p:pic>
    </p:spTree>
    <p:extLst>
      <p:ext uri="{BB962C8B-B14F-4D97-AF65-F5344CB8AC3E}">
        <p14:creationId xmlns:p14="http://schemas.microsoft.com/office/powerpoint/2010/main" val="2794710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2">
            <a:extLst>
              <a:ext uri="{FF2B5EF4-FFF2-40B4-BE49-F238E27FC236}">
                <a16:creationId xmlns:a16="http://schemas.microsoft.com/office/drawing/2014/main" id="{DED497E6-9BE1-7BA2-907A-26D3456E4021}"/>
              </a:ext>
              <a:ext uri="{C183D7F6-B498-43B3-948B-1728B52AA6E4}">
                <adec:decorative xmlns:adec="http://schemas.microsoft.com/office/drawing/2017/decorative" val="1"/>
              </a:ext>
            </a:extLst>
          </p:cNvPr>
          <p:cNvGrpSpPr>
            <a:grpSpLocks noGrp="1" noUngrp="1" noRot="1" noMove="1" noResize="1"/>
          </p:cNvGrpSpPr>
          <p:nvPr/>
        </p:nvGrpSpPr>
        <p:grpSpPr>
          <a:xfrm rot="10800000">
            <a:off x="85499" y="-15877"/>
            <a:ext cx="12106501" cy="6882265"/>
            <a:chOff x="-4601433" y="-8389"/>
            <a:chExt cx="8737467" cy="6882265"/>
          </a:xfrm>
        </p:grpSpPr>
        <p:sp>
          <p:nvSpPr>
            <p:cNvPr id="22" name="Forma livre: Forma 21">
              <a:extLst>
                <a:ext uri="{FF2B5EF4-FFF2-40B4-BE49-F238E27FC236}">
                  <a16:creationId xmlns:a16="http://schemas.microsoft.com/office/drawing/2014/main" id="{09B6BABD-FE31-F4F0-69AA-2CE0E368B1DD}"/>
                </a:ext>
              </a:extLst>
            </p:cNvPr>
            <p:cNvSpPr>
              <a:spLocks noGrp="1" noRot="1" noMove="1" noResize="1" noEditPoints="1" noAdjustHandles="1" noChangeArrowheads="1" noChangeShapeType="1"/>
            </p:cNvSpPr>
            <p:nvPr/>
          </p:nvSpPr>
          <p:spPr>
            <a:xfrm>
              <a:off x="-596" y="-8389"/>
              <a:ext cx="4136630" cy="6874778"/>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 name="connsiteX0" fmla="*/ 0 w 4750604"/>
                <a:gd name="connsiteY0" fmla="*/ 0 h 6866389"/>
                <a:gd name="connsiteX1" fmla="*/ 4750604 w 4750604"/>
                <a:gd name="connsiteY1" fmla="*/ 0 h 6866389"/>
                <a:gd name="connsiteX2" fmla="*/ 3101407 w 4750604"/>
                <a:gd name="connsiteY2" fmla="*/ 6858000 h 6866389"/>
                <a:gd name="connsiteX3" fmla="*/ 613974 w 4750604"/>
                <a:gd name="connsiteY3" fmla="*/ 6866389 h 6866389"/>
                <a:gd name="connsiteX4" fmla="*/ 0 w 4750604"/>
                <a:gd name="connsiteY4" fmla="*/ 0 h 6866389"/>
                <a:gd name="connsiteX0" fmla="*/ 0 w 4136630"/>
                <a:gd name="connsiteY0" fmla="*/ 0 h 6874778"/>
                <a:gd name="connsiteX1" fmla="*/ 4136630 w 4136630"/>
                <a:gd name="connsiteY1" fmla="*/ 8389 h 6874778"/>
                <a:gd name="connsiteX2" fmla="*/ 2487433 w 4136630"/>
                <a:gd name="connsiteY2" fmla="*/ 6866389 h 6874778"/>
                <a:gd name="connsiteX3" fmla="*/ 0 w 4136630"/>
                <a:gd name="connsiteY3" fmla="*/ 6874778 h 6874778"/>
                <a:gd name="connsiteX4" fmla="*/ 0 w 4136630"/>
                <a:gd name="connsiteY4" fmla="*/ 0 h 687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630" h="6874778">
                  <a:moveTo>
                    <a:pt x="0" y="0"/>
                  </a:moveTo>
                  <a:lnTo>
                    <a:pt x="4136630" y="8389"/>
                  </a:lnTo>
                  <a:lnTo>
                    <a:pt x="2487433" y="6866389"/>
                  </a:lnTo>
                  <a:lnTo>
                    <a:pt x="0" y="6874778"/>
                  </a:lnTo>
                  <a:lnTo>
                    <a:pt x="0" y="0"/>
                  </a:lnTo>
                  <a:close/>
                </a:path>
              </a:pathLst>
            </a:custGeom>
            <a:solidFill>
              <a:srgbClr val="72BA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sp>
          <p:nvSpPr>
            <p:cNvPr id="24" name="Forma livre: Forma 17">
              <a:extLst>
                <a:ext uri="{FF2B5EF4-FFF2-40B4-BE49-F238E27FC236}">
                  <a16:creationId xmlns:a16="http://schemas.microsoft.com/office/drawing/2014/main" id="{3872E014-3E9E-296E-9B65-03D179DC5B47}"/>
                </a:ext>
              </a:extLst>
            </p:cNvPr>
            <p:cNvSpPr>
              <a:spLocks noGrp="1" noRot="1" noMove="1" noResize="1" noEditPoints="1" noAdjustHandles="1" noChangeArrowheads="1" noChangeShapeType="1"/>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rgbClr val="72B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26" name="Forma livre: Forma 15">
              <a:extLst>
                <a:ext uri="{FF2B5EF4-FFF2-40B4-BE49-F238E27FC236}">
                  <a16:creationId xmlns:a16="http://schemas.microsoft.com/office/drawing/2014/main" id="{DF6427A0-9A78-4716-F51E-DEEE3AFB9840}"/>
                </a:ext>
              </a:extLst>
            </p:cNvPr>
            <p:cNvSpPr>
              <a:spLocks noGrp="1" noRot="1" noMove="1" noResize="1" noEditPoints="1" noAdjustHandles="1" noChangeArrowheads="1" noChangeShapeType="1"/>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rgbClr val="31485D">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sp>
          <p:nvSpPr>
            <p:cNvPr id="28" name="Forma livre: Forma 13">
              <a:extLst>
                <a:ext uri="{FF2B5EF4-FFF2-40B4-BE49-F238E27FC236}">
                  <a16:creationId xmlns:a16="http://schemas.microsoft.com/office/drawing/2014/main" id="{0958D462-3C3C-47A1-C195-F5B49B69D18E}"/>
                </a:ext>
              </a:extLst>
            </p:cNvPr>
            <p:cNvSpPr>
              <a:spLocks noGrp="1" noRot="1" noMove="1" noResize="1" noEditPoints="1" noAdjustHandles="1" noChangeArrowheads="1" noChangeShapeType="1"/>
            </p:cNvSpPr>
            <p:nvPr/>
          </p:nvSpPr>
          <p:spPr>
            <a:xfrm>
              <a:off x="-4601433" y="1"/>
              <a:ext cx="7975440" cy="6873875"/>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 name="connsiteX0" fmla="*/ 4602388 w 7976395"/>
                <a:gd name="connsiteY0" fmla="*/ 0 h 6867525"/>
                <a:gd name="connsiteX1" fmla="*/ 7976395 w 7976395"/>
                <a:gd name="connsiteY1" fmla="*/ 0 h 6867525"/>
                <a:gd name="connsiteX2" fmla="*/ 6261895 w 7976395"/>
                <a:gd name="connsiteY2" fmla="*/ 6858000 h 6867525"/>
                <a:gd name="connsiteX3" fmla="*/ 0 w 7976395"/>
                <a:gd name="connsiteY3" fmla="*/ 6867525 h 6867525"/>
                <a:gd name="connsiteX4" fmla="*/ 4602388 w 7976395"/>
                <a:gd name="connsiteY4" fmla="*/ 0 h 6867525"/>
                <a:gd name="connsiteX0" fmla="*/ 21340 w 7976395"/>
                <a:gd name="connsiteY0" fmla="*/ 0 h 6886575"/>
                <a:gd name="connsiteX1" fmla="*/ 7976395 w 7976395"/>
                <a:gd name="connsiteY1" fmla="*/ 19050 h 6886575"/>
                <a:gd name="connsiteX2" fmla="*/ 6261895 w 7976395"/>
                <a:gd name="connsiteY2" fmla="*/ 6877050 h 6886575"/>
                <a:gd name="connsiteX3" fmla="*/ 0 w 7976395"/>
                <a:gd name="connsiteY3" fmla="*/ 6886575 h 6886575"/>
                <a:gd name="connsiteX4" fmla="*/ 21340 w 7976395"/>
                <a:gd name="connsiteY4" fmla="*/ 0 h 6886575"/>
                <a:gd name="connsiteX0" fmla="*/ 14227 w 7969282"/>
                <a:gd name="connsiteY0" fmla="*/ 0 h 6886575"/>
                <a:gd name="connsiteX1" fmla="*/ 7969282 w 7969282"/>
                <a:gd name="connsiteY1" fmla="*/ 19050 h 6886575"/>
                <a:gd name="connsiteX2" fmla="*/ 6254782 w 7969282"/>
                <a:gd name="connsiteY2" fmla="*/ 6877050 h 6886575"/>
                <a:gd name="connsiteX3" fmla="*/ 0 w 7969282"/>
                <a:gd name="connsiteY3" fmla="*/ 6886575 h 6886575"/>
                <a:gd name="connsiteX4" fmla="*/ 14227 w 7969282"/>
                <a:gd name="connsiteY4" fmla="*/ 0 h 6886575"/>
                <a:gd name="connsiteX0" fmla="*/ 0 w 7955055"/>
                <a:gd name="connsiteY0" fmla="*/ 0 h 6886575"/>
                <a:gd name="connsiteX1" fmla="*/ 7955055 w 7955055"/>
                <a:gd name="connsiteY1" fmla="*/ 19050 h 6886575"/>
                <a:gd name="connsiteX2" fmla="*/ 6240555 w 7955055"/>
                <a:gd name="connsiteY2" fmla="*/ 6877050 h 6886575"/>
                <a:gd name="connsiteX3" fmla="*/ 7113 w 7955055"/>
                <a:gd name="connsiteY3" fmla="*/ 6886575 h 6886575"/>
                <a:gd name="connsiteX4" fmla="*/ 0 w 7955055"/>
                <a:gd name="connsiteY4" fmla="*/ 0 h 6886575"/>
                <a:gd name="connsiteX0" fmla="*/ 6635 w 7961690"/>
                <a:gd name="connsiteY0" fmla="*/ 0 h 6886575"/>
                <a:gd name="connsiteX1" fmla="*/ 7961690 w 7961690"/>
                <a:gd name="connsiteY1" fmla="*/ 19050 h 6886575"/>
                <a:gd name="connsiteX2" fmla="*/ 6247190 w 7961690"/>
                <a:gd name="connsiteY2" fmla="*/ 6877050 h 6886575"/>
                <a:gd name="connsiteX3" fmla="*/ 0 w 7961690"/>
                <a:gd name="connsiteY3" fmla="*/ 6886575 h 6886575"/>
                <a:gd name="connsiteX4" fmla="*/ 6635 w 7961690"/>
                <a:gd name="connsiteY4" fmla="*/ 0 h 6886575"/>
                <a:gd name="connsiteX0" fmla="*/ 20384 w 7975439"/>
                <a:gd name="connsiteY0" fmla="*/ 0 h 6892925"/>
                <a:gd name="connsiteX1" fmla="*/ 7975439 w 7975439"/>
                <a:gd name="connsiteY1" fmla="*/ 19050 h 6892925"/>
                <a:gd name="connsiteX2" fmla="*/ 6260939 w 7975439"/>
                <a:gd name="connsiteY2" fmla="*/ 6877050 h 6892925"/>
                <a:gd name="connsiteX3" fmla="*/ 0 w 7975439"/>
                <a:gd name="connsiteY3" fmla="*/ 6892925 h 6892925"/>
                <a:gd name="connsiteX4" fmla="*/ 20384 w 7975439"/>
                <a:gd name="connsiteY4" fmla="*/ 0 h 6892925"/>
                <a:gd name="connsiteX0" fmla="*/ 6635 w 7975439"/>
                <a:gd name="connsiteY0" fmla="*/ 0 h 6886575"/>
                <a:gd name="connsiteX1" fmla="*/ 7975439 w 7975439"/>
                <a:gd name="connsiteY1" fmla="*/ 12700 h 6886575"/>
                <a:gd name="connsiteX2" fmla="*/ 6260939 w 7975439"/>
                <a:gd name="connsiteY2" fmla="*/ 6870700 h 6886575"/>
                <a:gd name="connsiteX3" fmla="*/ 0 w 7975439"/>
                <a:gd name="connsiteY3" fmla="*/ 6886575 h 6886575"/>
                <a:gd name="connsiteX4" fmla="*/ 6635 w 7975439"/>
                <a:gd name="connsiteY4" fmla="*/ 0 h 6886575"/>
                <a:gd name="connsiteX0" fmla="*/ 2052 w 7975439"/>
                <a:gd name="connsiteY0" fmla="*/ 0 h 6873875"/>
                <a:gd name="connsiteX1" fmla="*/ 7975439 w 7975439"/>
                <a:gd name="connsiteY1" fmla="*/ 0 h 6873875"/>
                <a:gd name="connsiteX2" fmla="*/ 6260939 w 7975439"/>
                <a:gd name="connsiteY2" fmla="*/ 6858000 h 6873875"/>
                <a:gd name="connsiteX3" fmla="*/ 0 w 7975439"/>
                <a:gd name="connsiteY3" fmla="*/ 6873875 h 6873875"/>
                <a:gd name="connsiteX4" fmla="*/ 2052 w 7975439"/>
                <a:gd name="connsiteY4" fmla="*/ 0 h 687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5439" h="6873875">
                  <a:moveTo>
                    <a:pt x="2052" y="0"/>
                  </a:moveTo>
                  <a:lnTo>
                    <a:pt x="7975439" y="0"/>
                  </a:lnTo>
                  <a:lnTo>
                    <a:pt x="6260939" y="6858000"/>
                  </a:lnTo>
                  <a:lnTo>
                    <a:pt x="0" y="6873875"/>
                  </a:lnTo>
                  <a:cubicBezTo>
                    <a:pt x="0" y="4587875"/>
                    <a:pt x="2052" y="2286000"/>
                    <a:pt x="2052" y="0"/>
                  </a:cubicBez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grpSp>
      <p:sp>
        <p:nvSpPr>
          <p:cNvPr id="10" name="CaixaDeTexto 9">
            <a:extLst>
              <a:ext uri="{FF2B5EF4-FFF2-40B4-BE49-F238E27FC236}">
                <a16:creationId xmlns:a16="http://schemas.microsoft.com/office/drawing/2014/main" id="{2B907C27-669A-F609-8769-D5BEDD42BB91}"/>
              </a:ext>
            </a:extLst>
          </p:cNvPr>
          <p:cNvSpPr txBox="1"/>
          <p:nvPr/>
        </p:nvSpPr>
        <p:spPr>
          <a:xfrm>
            <a:off x="4763414" y="1642434"/>
            <a:ext cx="4486275" cy="830997"/>
          </a:xfrm>
          <a:prstGeom prst="rect">
            <a:avLst/>
          </a:prstGeom>
          <a:noFill/>
        </p:spPr>
        <p:txBody>
          <a:bodyPr wrap="square" rtlCol="0">
            <a:spAutoFit/>
          </a:bodyPr>
          <a:lstStyle/>
          <a:p>
            <a:pPr algn="ctr"/>
            <a:r>
              <a:rPr lang="pt-BR" sz="4800" b="1" dirty="0">
                <a:solidFill>
                  <a:schemeClr val="bg1"/>
                </a:solidFill>
                <a:latin typeface="Calibri" panose="020F0502020204030204" pitchFamily="34" charset="0"/>
                <a:cs typeface="Calibri" panose="020F0502020204030204" pitchFamily="34" charset="0"/>
              </a:rPr>
              <a:t>THANK YOU!</a:t>
            </a:r>
          </a:p>
        </p:txBody>
      </p:sp>
      <p:grpSp>
        <p:nvGrpSpPr>
          <p:cNvPr id="3" name="Agrupar 2">
            <a:extLst>
              <a:ext uri="{FF2B5EF4-FFF2-40B4-BE49-F238E27FC236}">
                <a16:creationId xmlns:a16="http://schemas.microsoft.com/office/drawing/2014/main" id="{A4DD22C3-92A0-A010-E2C8-753A444DB427}"/>
              </a:ext>
            </a:extLst>
          </p:cNvPr>
          <p:cNvGrpSpPr/>
          <p:nvPr/>
        </p:nvGrpSpPr>
        <p:grpSpPr>
          <a:xfrm>
            <a:off x="3765298" y="6129320"/>
            <a:ext cx="6673343" cy="276129"/>
            <a:chOff x="760201" y="6430490"/>
            <a:chExt cx="8566028" cy="387580"/>
          </a:xfrm>
        </p:grpSpPr>
        <p:grpSp>
          <p:nvGrpSpPr>
            <p:cNvPr id="5" name="Agrupar 4">
              <a:extLst>
                <a:ext uri="{FF2B5EF4-FFF2-40B4-BE49-F238E27FC236}">
                  <a16:creationId xmlns:a16="http://schemas.microsoft.com/office/drawing/2014/main" id="{9570FAAC-4118-E108-738A-94A65A2145CC}"/>
                </a:ext>
              </a:extLst>
            </p:cNvPr>
            <p:cNvGrpSpPr/>
            <p:nvPr/>
          </p:nvGrpSpPr>
          <p:grpSpPr>
            <a:xfrm>
              <a:off x="926564" y="6430490"/>
              <a:ext cx="8399665" cy="387580"/>
              <a:chOff x="5589624" y="6295275"/>
              <a:chExt cx="6729908" cy="426338"/>
            </a:xfrm>
          </p:grpSpPr>
          <p:sp>
            <p:nvSpPr>
              <p:cNvPr id="13" name="CaixaDeTexto 12">
                <a:extLst>
                  <a:ext uri="{FF2B5EF4-FFF2-40B4-BE49-F238E27FC236}">
                    <a16:creationId xmlns:a16="http://schemas.microsoft.com/office/drawing/2014/main" id="{0C17899B-7708-1672-5E58-59F115CF0C4C}"/>
                  </a:ext>
                </a:extLst>
              </p:cNvPr>
              <p:cNvSpPr txBox="1"/>
              <p:nvPr/>
            </p:nvSpPr>
            <p:spPr>
              <a:xfrm>
                <a:off x="11073460" y="6309128"/>
                <a:ext cx="1246072" cy="392041"/>
              </a:xfrm>
              <a:prstGeom prst="rect">
                <a:avLst/>
              </a:prstGeom>
              <a:noFill/>
            </p:spPr>
            <p:txBody>
              <a:bodyPr wrap="square" rtlCol="0" anchor="ctr">
                <a:spAutoFit/>
              </a:bodyPr>
              <a:lstStyle/>
              <a:p>
                <a:r>
                  <a:rPr lang="pt-BR" sz="1050" dirty="0">
                    <a:solidFill>
                      <a:schemeClr val="bg1"/>
                    </a:solidFill>
                    <a:latin typeface="+mn-lt"/>
                  </a:rPr>
                  <a:t>@ANTAQ_oficial</a:t>
                </a:r>
              </a:p>
            </p:txBody>
          </p:sp>
          <p:sp>
            <p:nvSpPr>
              <p:cNvPr id="15" name="CaixaDeTexto 14">
                <a:extLst>
                  <a:ext uri="{FF2B5EF4-FFF2-40B4-BE49-F238E27FC236}">
                    <a16:creationId xmlns:a16="http://schemas.microsoft.com/office/drawing/2014/main" id="{A4D055BE-A595-7A81-2190-941183DBCF31}"/>
                  </a:ext>
                </a:extLst>
              </p:cNvPr>
              <p:cNvSpPr txBox="1"/>
              <p:nvPr/>
            </p:nvSpPr>
            <p:spPr>
              <a:xfrm>
                <a:off x="9003957" y="6329571"/>
                <a:ext cx="1875004" cy="392042"/>
              </a:xfrm>
              <a:prstGeom prst="rect">
                <a:avLst/>
              </a:prstGeom>
              <a:noFill/>
            </p:spPr>
            <p:txBody>
              <a:bodyPr wrap="square" rtlCol="0" anchor="ctr">
                <a:spAutoFit/>
              </a:bodyPr>
              <a:lstStyle/>
              <a:p>
                <a:r>
                  <a:rPr lang="pt-BR" sz="1050" dirty="0">
                    <a:solidFill>
                      <a:schemeClr val="bg1"/>
                    </a:solidFill>
                    <a:latin typeface="+mn-lt"/>
                  </a:rPr>
                  <a:t>Linkedin.com/</a:t>
                </a:r>
                <a:r>
                  <a:rPr lang="pt-BR" sz="1050" dirty="0" err="1">
                    <a:solidFill>
                      <a:schemeClr val="bg1"/>
                    </a:solidFill>
                    <a:latin typeface="+mn-lt"/>
                  </a:rPr>
                  <a:t>company</a:t>
                </a:r>
                <a:r>
                  <a:rPr lang="pt-BR" sz="1050" dirty="0">
                    <a:solidFill>
                      <a:schemeClr val="bg1"/>
                    </a:solidFill>
                    <a:latin typeface="+mn-lt"/>
                  </a:rPr>
                  <a:t>/</a:t>
                </a:r>
                <a:r>
                  <a:rPr lang="pt-BR" sz="1050" dirty="0" err="1">
                    <a:solidFill>
                      <a:schemeClr val="bg1"/>
                    </a:solidFill>
                    <a:latin typeface="+mn-lt"/>
                  </a:rPr>
                  <a:t>antaq</a:t>
                </a:r>
                <a:endParaRPr lang="pt-BR" sz="1050" dirty="0">
                  <a:solidFill>
                    <a:schemeClr val="bg1"/>
                  </a:solidFill>
                  <a:latin typeface="+mn-lt"/>
                </a:endParaRPr>
              </a:p>
            </p:txBody>
          </p:sp>
          <p:sp>
            <p:nvSpPr>
              <p:cNvPr id="16" name="CaixaDeTexto 15">
                <a:extLst>
                  <a:ext uri="{FF2B5EF4-FFF2-40B4-BE49-F238E27FC236}">
                    <a16:creationId xmlns:a16="http://schemas.microsoft.com/office/drawing/2014/main" id="{D6A9948D-3B29-F5EC-B633-062E6F6DED01}"/>
                  </a:ext>
                </a:extLst>
              </p:cNvPr>
              <p:cNvSpPr txBox="1"/>
              <p:nvPr/>
            </p:nvSpPr>
            <p:spPr>
              <a:xfrm>
                <a:off x="5589624" y="6295275"/>
                <a:ext cx="964356" cy="392041"/>
              </a:xfrm>
              <a:prstGeom prst="rect">
                <a:avLst/>
              </a:prstGeom>
              <a:noFill/>
            </p:spPr>
            <p:txBody>
              <a:bodyPr wrap="square" rtlCol="0" anchor="ctr">
                <a:spAutoFit/>
              </a:bodyPr>
              <a:lstStyle/>
              <a:p>
                <a:r>
                  <a:rPr lang="pt-BR" sz="1050" dirty="0" err="1">
                    <a:solidFill>
                      <a:schemeClr val="bg1"/>
                    </a:solidFill>
                    <a:latin typeface="+mn-lt"/>
                  </a:rPr>
                  <a:t>ANTAQ.oficial</a:t>
                </a:r>
                <a:endParaRPr lang="pt-BR" sz="1050" dirty="0">
                  <a:solidFill>
                    <a:schemeClr val="bg1"/>
                  </a:solidFill>
                  <a:latin typeface="+mn-lt"/>
                </a:endParaRPr>
              </a:p>
            </p:txBody>
          </p:sp>
          <p:sp>
            <p:nvSpPr>
              <p:cNvPr id="17" name="CaixaDeTexto 16">
                <a:extLst>
                  <a:ext uri="{FF2B5EF4-FFF2-40B4-BE49-F238E27FC236}">
                    <a16:creationId xmlns:a16="http://schemas.microsoft.com/office/drawing/2014/main" id="{E22FB275-77DC-3103-6ED3-970892A94BCD}"/>
                  </a:ext>
                </a:extLst>
              </p:cNvPr>
              <p:cNvSpPr txBox="1"/>
              <p:nvPr/>
            </p:nvSpPr>
            <p:spPr>
              <a:xfrm>
                <a:off x="6709304" y="6316414"/>
                <a:ext cx="1050597" cy="392041"/>
              </a:xfrm>
              <a:prstGeom prst="rect">
                <a:avLst/>
              </a:prstGeom>
              <a:noFill/>
            </p:spPr>
            <p:txBody>
              <a:bodyPr wrap="square" rtlCol="0" anchor="ctr">
                <a:spAutoFit/>
              </a:bodyPr>
              <a:lstStyle/>
              <a:p>
                <a:r>
                  <a:rPr lang="pt-BR" sz="1050" dirty="0">
                    <a:solidFill>
                      <a:schemeClr val="bg1"/>
                    </a:solidFill>
                    <a:latin typeface="+mn-lt"/>
                  </a:rPr>
                  <a:t>@antaq_oficial</a:t>
                </a:r>
              </a:p>
            </p:txBody>
          </p:sp>
          <p:sp>
            <p:nvSpPr>
              <p:cNvPr id="18" name="CaixaDeTexto 17">
                <a:extLst>
                  <a:ext uri="{FF2B5EF4-FFF2-40B4-BE49-F238E27FC236}">
                    <a16:creationId xmlns:a16="http://schemas.microsoft.com/office/drawing/2014/main" id="{2F39F822-56AC-13A0-E8E7-7CDA80673DF9}"/>
                  </a:ext>
                </a:extLst>
              </p:cNvPr>
              <p:cNvSpPr txBox="1"/>
              <p:nvPr/>
            </p:nvSpPr>
            <p:spPr>
              <a:xfrm>
                <a:off x="7909189" y="6313644"/>
                <a:ext cx="977160" cy="392042"/>
              </a:xfrm>
              <a:prstGeom prst="rect">
                <a:avLst/>
              </a:prstGeom>
              <a:noFill/>
            </p:spPr>
            <p:txBody>
              <a:bodyPr wrap="square" rtlCol="0" anchor="ctr">
                <a:spAutoFit/>
              </a:bodyPr>
              <a:lstStyle/>
              <a:p>
                <a:r>
                  <a:rPr lang="pt-BR" sz="1050" dirty="0" err="1">
                    <a:solidFill>
                      <a:schemeClr val="bg1"/>
                    </a:solidFill>
                    <a:latin typeface="+mn-lt"/>
                  </a:rPr>
                  <a:t>CanalANTAQ</a:t>
                </a:r>
                <a:endParaRPr lang="pt-BR" sz="1050" dirty="0">
                  <a:solidFill>
                    <a:schemeClr val="bg1"/>
                  </a:solidFill>
                  <a:latin typeface="+mn-lt"/>
                </a:endParaRPr>
              </a:p>
            </p:txBody>
          </p:sp>
        </p:grpSp>
        <p:pic>
          <p:nvPicPr>
            <p:cNvPr id="6" name="Picture 4" descr="png do logotipo do linkedin, png transparente do ícone do linkedin 18930550  PNG">
              <a:extLst>
                <a:ext uri="{FF2B5EF4-FFF2-40B4-BE49-F238E27FC236}">
                  <a16:creationId xmlns:a16="http://schemas.microsoft.com/office/drawing/2014/main" id="{66A5BF09-0329-DB2A-F431-6100A030485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94" r="43840"/>
            <a:stretch/>
          </p:blipFill>
          <p:spPr bwMode="auto">
            <a:xfrm>
              <a:off x="4923482" y="6491425"/>
              <a:ext cx="323999" cy="3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youtube logo icon transparent | Youtube logo png, Youtube logo, Logo icons">
              <a:extLst>
                <a:ext uri="{FF2B5EF4-FFF2-40B4-BE49-F238E27FC236}">
                  <a16:creationId xmlns:a16="http://schemas.microsoft.com/office/drawing/2014/main" id="{16F89DE0-78E8-D133-B2A9-7FAE73A191C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29" r="16555"/>
            <a:stretch/>
          </p:blipFill>
          <p:spPr bwMode="auto">
            <a:xfrm>
              <a:off x="3630038" y="6499379"/>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Facebook Logo – PNG e Vetor – Download de Logo">
              <a:extLst>
                <a:ext uri="{FF2B5EF4-FFF2-40B4-BE49-F238E27FC236}">
                  <a16:creationId xmlns:a16="http://schemas.microsoft.com/office/drawing/2014/main" id="{1EF01103-6200-F6B1-81A7-10EE7BDEE2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201" y="6508509"/>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logotipo do instagram png, ícone do instagram transparente 18930624 PNG">
              <a:extLst>
                <a:ext uri="{FF2B5EF4-FFF2-40B4-BE49-F238E27FC236}">
                  <a16:creationId xmlns:a16="http://schemas.microsoft.com/office/drawing/2014/main" id="{19DD88F9-BC08-82DF-8E5B-B29B64AF792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670" t="15534" r="52489" b="15282"/>
            <a:stretch/>
          </p:blipFill>
          <p:spPr bwMode="auto">
            <a:xfrm>
              <a:off x="2137719" y="6491273"/>
              <a:ext cx="252000" cy="2502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ogotipo do twitter png, ícone do twitter transparente png grátis 18930528  PNG">
              <a:extLst>
                <a:ext uri="{FF2B5EF4-FFF2-40B4-BE49-F238E27FC236}">
                  <a16:creationId xmlns:a16="http://schemas.microsoft.com/office/drawing/2014/main" id="{D0BE7124-E46E-1E81-5B58-6678B03553A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390" t="16535" r="49763" b="13354"/>
            <a:stretch/>
          </p:blipFill>
          <p:spPr bwMode="auto">
            <a:xfrm>
              <a:off x="7528319" y="6499091"/>
              <a:ext cx="288000" cy="28154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CaixaDeTexto 10">
            <a:extLst>
              <a:ext uri="{FF2B5EF4-FFF2-40B4-BE49-F238E27FC236}">
                <a16:creationId xmlns:a16="http://schemas.microsoft.com/office/drawing/2014/main" id="{FA322769-171F-4AAD-FB08-74DEFD632D9C}"/>
              </a:ext>
            </a:extLst>
          </p:cNvPr>
          <p:cNvSpPr txBox="1"/>
          <p:nvPr/>
        </p:nvSpPr>
        <p:spPr>
          <a:xfrm>
            <a:off x="2647927" y="3395202"/>
            <a:ext cx="8908087" cy="1015663"/>
          </a:xfrm>
          <a:prstGeom prst="rect">
            <a:avLst/>
          </a:prstGeom>
          <a:noFill/>
        </p:spPr>
        <p:txBody>
          <a:bodyPr wrap="square" rtlCol="0">
            <a:spAutoFit/>
          </a:bodyPr>
          <a:lstStyle/>
          <a:p>
            <a:pPr algn="ctr"/>
            <a:r>
              <a:rPr lang="en-US" sz="2400" dirty="0">
                <a:solidFill>
                  <a:schemeClr val="accent6">
                    <a:lumMod val="40000"/>
                    <a:lumOff val="60000"/>
                  </a:schemeClr>
                </a:solidFill>
                <a:effectLst>
                  <a:outerShdw blurRad="38100" dist="38100" dir="2700000" algn="tl">
                    <a:srgbClr val="000000">
                      <a:alpha val="43137"/>
                    </a:srgbClr>
                  </a:outerShdw>
                </a:effectLst>
                <a:latin typeface="Trebuchet MS" panose="020B0603020202020204" pitchFamily="34" charset="0"/>
              </a:rPr>
              <a:t> Superintendence of ESG and Innovation (SESGI)</a:t>
            </a:r>
          </a:p>
          <a:p>
            <a:pPr algn="ctr"/>
            <a:r>
              <a:rPr lang="pt-BR" dirty="0">
                <a:solidFill>
                  <a:srgbClr val="65B2FF"/>
                </a:solidFill>
                <a:latin typeface="Trebuchet MS" panose="020B0603020202020204" pitchFamily="34" charset="0"/>
                <a:hlinkClick r:id="rId7">
                  <a:extLst>
                    <a:ext uri="{A12FA001-AC4F-418D-AE19-62706E023703}">
                      <ahyp:hlinkClr xmlns:ahyp="http://schemas.microsoft.com/office/drawing/2018/hyperlinkcolor" val="tx"/>
                    </a:ext>
                  </a:extLst>
                </a:hlinkClick>
              </a:rPr>
              <a:t>sesgi@antaq.gov.br</a:t>
            </a:r>
            <a:endParaRPr lang="pt-BR" dirty="0">
              <a:solidFill>
                <a:srgbClr val="65B2FF"/>
              </a:solidFill>
              <a:latin typeface="Trebuchet MS" panose="020B0603020202020204" pitchFamily="34" charset="0"/>
            </a:endParaRPr>
          </a:p>
          <a:p>
            <a:pPr algn="ctr"/>
            <a:r>
              <a:rPr lang="pt-BR" dirty="0">
                <a:solidFill>
                  <a:schemeClr val="accent6">
                    <a:lumMod val="40000"/>
                    <a:lumOff val="60000"/>
                  </a:schemeClr>
                </a:solidFill>
                <a:latin typeface="Trebuchet MS" panose="020B0603020202020204" pitchFamily="34" charset="0"/>
              </a:rPr>
              <a:t>+55 (61) 2029-6660</a:t>
            </a:r>
          </a:p>
        </p:txBody>
      </p:sp>
    </p:spTree>
    <p:extLst>
      <p:ext uri="{BB962C8B-B14F-4D97-AF65-F5344CB8AC3E}">
        <p14:creationId xmlns:p14="http://schemas.microsoft.com/office/powerpoint/2010/main" val="97318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Agrupar 18">
            <a:extLst>
              <a:ext uri="{FF2B5EF4-FFF2-40B4-BE49-F238E27FC236}">
                <a16:creationId xmlns:a16="http://schemas.microsoft.com/office/drawing/2014/main" id="{61E2A80C-E0DC-2408-F8B3-C2C5DACFBEA1}"/>
              </a:ext>
            </a:extLst>
          </p:cNvPr>
          <p:cNvGrpSpPr/>
          <p:nvPr/>
        </p:nvGrpSpPr>
        <p:grpSpPr>
          <a:xfrm>
            <a:off x="-2921" y="-6349"/>
            <a:ext cx="12194921" cy="1932441"/>
            <a:chOff x="-2921" y="-6349"/>
            <a:chExt cx="12194921" cy="1932441"/>
          </a:xfrm>
        </p:grpSpPr>
        <p:grpSp>
          <p:nvGrpSpPr>
            <p:cNvPr id="20" name="Agrupar 19">
              <a:extLst>
                <a:ext uri="{FF2B5EF4-FFF2-40B4-BE49-F238E27FC236}">
                  <a16:creationId xmlns:a16="http://schemas.microsoft.com/office/drawing/2014/main" id="{E01EF4C5-7DB1-E244-91C9-9C61266C8430}"/>
                </a:ext>
              </a:extLst>
            </p:cNvPr>
            <p:cNvGrpSpPr/>
            <p:nvPr/>
          </p:nvGrpSpPr>
          <p:grpSpPr>
            <a:xfrm>
              <a:off x="-1" y="-6349"/>
              <a:ext cx="12192001" cy="821689"/>
              <a:chOff x="-1" y="-6349"/>
              <a:chExt cx="12192001" cy="821689"/>
            </a:xfrm>
          </p:grpSpPr>
          <p:sp>
            <p:nvSpPr>
              <p:cNvPr id="22" name="Retângulo 21">
                <a:extLst>
                  <a:ext uri="{FF2B5EF4-FFF2-40B4-BE49-F238E27FC236}">
                    <a16:creationId xmlns:a16="http://schemas.microsoft.com/office/drawing/2014/main" id="{50B3BBED-0CAB-ADDF-BE4F-DFCEBD4B153B}"/>
                  </a:ext>
                </a:extLst>
              </p:cNvPr>
              <p:cNvSpPr/>
              <p:nvPr/>
            </p:nvSpPr>
            <p:spPr>
              <a:xfrm>
                <a:off x="-1" y="1"/>
                <a:ext cx="12191986" cy="8153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5">
                <a:extLst>
                  <a:ext uri="{FF2B5EF4-FFF2-40B4-BE49-F238E27FC236}">
                    <a16:creationId xmlns:a16="http://schemas.microsoft.com/office/drawing/2014/main" id="{EC40374A-1C79-36E5-19B5-074E12857A72}"/>
                  </a:ext>
                </a:extLst>
              </p:cNvPr>
              <p:cNvSpPr/>
              <p:nvPr/>
            </p:nvSpPr>
            <p:spPr>
              <a:xfrm>
                <a:off x="-1" y="0"/>
                <a:ext cx="5584316" cy="745507"/>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37118"/>
                  <a:gd name="connsiteX1" fmla="*/ 5670041 w 5670041"/>
                  <a:gd name="connsiteY1" fmla="*/ 1136 h 737118"/>
                  <a:gd name="connsiteX2" fmla="*/ 3123392 w 5670041"/>
                  <a:gd name="connsiteY2" fmla="*/ 697882 h 737118"/>
                  <a:gd name="connsiteX3" fmla="*/ 0 w 5670041"/>
                  <a:gd name="connsiteY3" fmla="*/ 737118 h 737118"/>
                  <a:gd name="connsiteX4" fmla="*/ 0 w 5670041"/>
                  <a:gd name="connsiteY4" fmla="*/ 0 h 737118"/>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35116"/>
                  <a:gd name="connsiteY0" fmla="*/ 0 h 745507"/>
                  <a:gd name="connsiteX1" fmla="*/ 5635116 w 5635116"/>
                  <a:gd name="connsiteY1" fmla="*/ 1136 h 745507"/>
                  <a:gd name="connsiteX2" fmla="*/ 2909080 w 5635116"/>
                  <a:gd name="connsiteY2" fmla="*/ 745507 h 745507"/>
                  <a:gd name="connsiteX3" fmla="*/ 0 w 5635116"/>
                  <a:gd name="connsiteY3" fmla="*/ 737118 h 745507"/>
                  <a:gd name="connsiteX4" fmla="*/ 0 w 56351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316" h="745507">
                    <a:moveTo>
                      <a:pt x="0" y="0"/>
                    </a:moveTo>
                    <a:lnTo>
                      <a:pt x="5584316" y="1136"/>
                    </a:lnTo>
                    <a:cubicBezTo>
                      <a:pt x="4639389" y="206397"/>
                      <a:pt x="4335018" y="251321"/>
                      <a:pt x="2909080" y="745507"/>
                    </a:cubicBezTo>
                    <a:lnTo>
                      <a:pt x="0" y="737118"/>
                    </a:lnTo>
                    <a:lnTo>
                      <a:pt x="0" y="0"/>
                    </a:lnTo>
                    <a:close/>
                  </a:path>
                </a:pathLst>
              </a:custGeom>
              <a:solidFill>
                <a:srgbClr val="31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5">
                <a:extLst>
                  <a:ext uri="{FF2B5EF4-FFF2-40B4-BE49-F238E27FC236}">
                    <a16:creationId xmlns:a16="http://schemas.microsoft.com/office/drawing/2014/main" id="{C5F893B7-78EC-A458-7ECC-32FF8FF59F1D}"/>
                  </a:ext>
                </a:extLst>
              </p:cNvPr>
              <p:cNvSpPr/>
              <p:nvPr/>
            </p:nvSpPr>
            <p:spPr>
              <a:xfrm rot="10800000">
                <a:off x="3164680" y="-1138"/>
                <a:ext cx="9027305" cy="744088"/>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2896 h 743641"/>
                  <a:gd name="connsiteX1" fmla="*/ 6329260 w 6329260"/>
                  <a:gd name="connsiteY1" fmla="*/ 0 h 743641"/>
                  <a:gd name="connsiteX2" fmla="*/ 3282050 w 6329260"/>
                  <a:gd name="connsiteY2" fmla="*/ 743641 h 743641"/>
                  <a:gd name="connsiteX3" fmla="*/ 0 w 6329260"/>
                  <a:gd name="connsiteY3" fmla="*/ 740014 h 743641"/>
                  <a:gd name="connsiteX4" fmla="*/ 0 w 6329260"/>
                  <a:gd name="connsiteY4" fmla="*/ 2896 h 743641"/>
                  <a:gd name="connsiteX0" fmla="*/ 0 w 9034767"/>
                  <a:gd name="connsiteY0" fmla="*/ 2896 h 743641"/>
                  <a:gd name="connsiteX1" fmla="*/ 9034767 w 9034767"/>
                  <a:gd name="connsiteY1" fmla="*/ 0 h 743641"/>
                  <a:gd name="connsiteX2" fmla="*/ 5987557 w 9034767"/>
                  <a:gd name="connsiteY2" fmla="*/ 743641 h 743641"/>
                  <a:gd name="connsiteX3" fmla="*/ 2705507 w 9034767"/>
                  <a:gd name="connsiteY3" fmla="*/ 740014 h 743641"/>
                  <a:gd name="connsiteX4" fmla="*/ 0 w 9034767"/>
                  <a:gd name="connsiteY4" fmla="*/ 2896 h 743641"/>
                  <a:gd name="connsiteX0" fmla="*/ 0 w 9034767"/>
                  <a:gd name="connsiteY0" fmla="*/ 2896 h 744781"/>
                  <a:gd name="connsiteX1" fmla="*/ 9034767 w 9034767"/>
                  <a:gd name="connsiteY1" fmla="*/ 0 h 744781"/>
                  <a:gd name="connsiteX2" fmla="*/ 5987557 w 9034767"/>
                  <a:gd name="connsiteY2" fmla="*/ 743641 h 744781"/>
                  <a:gd name="connsiteX3" fmla="*/ 11898 w 9034767"/>
                  <a:gd name="connsiteY3" fmla="*/ 744781 h 744781"/>
                  <a:gd name="connsiteX4" fmla="*/ 0 w 9034767"/>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2380 w 9025249"/>
                  <a:gd name="connsiteY3" fmla="*/ 744781 h 744781"/>
                  <a:gd name="connsiteX4" fmla="*/ 0 w 9025249"/>
                  <a:gd name="connsiteY4" fmla="*/ 2896 h 744781"/>
                  <a:gd name="connsiteX0" fmla="*/ 2484 w 9027733"/>
                  <a:gd name="connsiteY0" fmla="*/ 2896 h 744781"/>
                  <a:gd name="connsiteX1" fmla="*/ 9027733 w 9027733"/>
                  <a:gd name="connsiteY1" fmla="*/ 0 h 744781"/>
                  <a:gd name="connsiteX2" fmla="*/ 5980523 w 9027733"/>
                  <a:gd name="connsiteY2" fmla="*/ 743641 h 744781"/>
                  <a:gd name="connsiteX3" fmla="*/ 105 w 9027733"/>
                  <a:gd name="connsiteY3" fmla="*/ 744781 h 744781"/>
                  <a:gd name="connsiteX4" fmla="*/ 2484 w 9027733"/>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4760 w 9025249"/>
                  <a:gd name="connsiteY3" fmla="*/ 744781 h 744781"/>
                  <a:gd name="connsiteX4" fmla="*/ 0 w 9025249"/>
                  <a:gd name="connsiteY4" fmla="*/ 2896 h 744781"/>
                  <a:gd name="connsiteX0" fmla="*/ 229 w 9020719"/>
                  <a:gd name="connsiteY0" fmla="*/ 2896 h 744781"/>
                  <a:gd name="connsiteX1" fmla="*/ 9020719 w 9020719"/>
                  <a:gd name="connsiteY1" fmla="*/ 0 h 744781"/>
                  <a:gd name="connsiteX2" fmla="*/ 5973509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719" h="744781">
                    <a:moveTo>
                      <a:pt x="229" y="2896"/>
                    </a:moveTo>
                    <a:lnTo>
                      <a:pt x="9020719" y="0"/>
                    </a:lnTo>
                    <a:cubicBezTo>
                      <a:pt x="7756567" y="402216"/>
                      <a:pt x="7199096" y="557753"/>
                      <a:pt x="6125798" y="743641"/>
                    </a:cubicBezTo>
                    <a:lnTo>
                      <a:pt x="230" y="744781"/>
                    </a:lnTo>
                    <a:cubicBezTo>
                      <a:pt x="-563" y="497486"/>
                      <a:pt x="1022" y="250191"/>
                      <a:pt x="229" y="2896"/>
                    </a:cubicBezTo>
                    <a:close/>
                  </a:path>
                </a:pathLst>
              </a:custGeom>
              <a:solidFill>
                <a:srgbClr val="72BA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2BAE3"/>
                  </a:solidFill>
                </a:endParaRPr>
              </a:p>
            </p:txBody>
          </p:sp>
          <p:sp>
            <p:nvSpPr>
              <p:cNvPr id="26" name="Triângulo isósceles 9">
                <a:extLst>
                  <a:ext uri="{FF2B5EF4-FFF2-40B4-BE49-F238E27FC236}">
                    <a16:creationId xmlns:a16="http://schemas.microsoft.com/office/drawing/2014/main" id="{60568671-D7D9-514C-954C-042A290DB0F3}"/>
                  </a:ext>
                </a:extLst>
              </p:cNvPr>
              <p:cNvSpPr/>
              <p:nvPr/>
            </p:nvSpPr>
            <p:spPr>
              <a:xfrm>
                <a:off x="8892540" y="-6349"/>
                <a:ext cx="3299459"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88C6E8">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7" name="Triângulo isósceles 9">
                <a:extLst>
                  <a:ext uri="{FF2B5EF4-FFF2-40B4-BE49-F238E27FC236}">
                    <a16:creationId xmlns:a16="http://schemas.microsoft.com/office/drawing/2014/main" id="{058299E9-B3A7-62BD-E62D-2DDCA4B32ECB}"/>
                  </a:ext>
                </a:extLst>
              </p:cNvPr>
              <p:cNvSpPr/>
              <p:nvPr/>
            </p:nvSpPr>
            <p:spPr>
              <a:xfrm>
                <a:off x="4450080" y="-6349"/>
                <a:ext cx="7741920"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65B5E1">
                  <a:alpha val="6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8" name="Triângulo isósceles 9">
                <a:extLst>
                  <a:ext uri="{FF2B5EF4-FFF2-40B4-BE49-F238E27FC236}">
                    <a16:creationId xmlns:a16="http://schemas.microsoft.com/office/drawing/2014/main" id="{FB654EEB-528E-3D7D-70C6-43E59BA97F1D}"/>
                  </a:ext>
                </a:extLst>
              </p:cNvPr>
              <p:cNvSpPr/>
              <p:nvPr/>
            </p:nvSpPr>
            <p:spPr>
              <a:xfrm>
                <a:off x="83820" y="-6349"/>
                <a:ext cx="5500495"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283B4C">
                  <a:alpha val="23137"/>
                </a:srgbClr>
              </a:solidFill>
              <a:ln w="28575">
                <a:solidFill>
                  <a:srgbClr val="39536B"/>
                </a:solidFill>
              </a:ln>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grpSp>
        <p:sp>
          <p:nvSpPr>
            <p:cNvPr id="21" name="Retângulo 7">
              <a:extLst>
                <a:ext uri="{FF2B5EF4-FFF2-40B4-BE49-F238E27FC236}">
                  <a16:creationId xmlns:a16="http://schemas.microsoft.com/office/drawing/2014/main" id="{620BFF4B-19E7-D239-5B57-D1857A1FBD02}"/>
                </a:ext>
              </a:extLst>
            </p:cNvPr>
            <p:cNvSpPr/>
            <p:nvPr/>
          </p:nvSpPr>
          <p:spPr>
            <a:xfrm>
              <a:off x="-2921" y="742951"/>
              <a:ext cx="2924660" cy="1183141"/>
            </a:xfrm>
            <a:custGeom>
              <a:avLst/>
              <a:gdLst>
                <a:gd name="connsiteX0" fmla="*/ 0 w 2893163"/>
                <a:gd name="connsiteY0" fmla="*/ 0 h 1535567"/>
                <a:gd name="connsiteX1" fmla="*/ 2893163 w 2893163"/>
                <a:gd name="connsiteY1" fmla="*/ 0 h 1535567"/>
                <a:gd name="connsiteX2" fmla="*/ 2893163 w 2893163"/>
                <a:gd name="connsiteY2" fmla="*/ 1535567 h 1535567"/>
                <a:gd name="connsiteX3" fmla="*/ 0 w 2893163"/>
                <a:gd name="connsiteY3" fmla="*/ 1535567 h 1535567"/>
                <a:gd name="connsiteX4" fmla="*/ 0 w 2893163"/>
                <a:gd name="connsiteY4" fmla="*/ 0 h 1535567"/>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Lst>
              <a:ahLst/>
              <a:cxnLst>
                <a:cxn ang="0">
                  <a:pos x="connsiteX0" y="connsiteY0"/>
                </a:cxn>
                <a:cxn ang="0">
                  <a:pos x="connsiteX1" y="connsiteY1"/>
                </a:cxn>
                <a:cxn ang="0">
                  <a:pos x="connsiteX2" y="connsiteY2"/>
                </a:cxn>
                <a:cxn ang="0">
                  <a:pos x="connsiteX3" y="connsiteY3"/>
                </a:cxn>
              </a:cxnLst>
              <a:rect l="l" t="t" r="r" b="b"/>
              <a:pathLst>
                <a:path w="2924660" h="1183141">
                  <a:moveTo>
                    <a:pt x="2922" y="0"/>
                  </a:moveTo>
                  <a:lnTo>
                    <a:pt x="2924660" y="0"/>
                  </a:lnTo>
                  <a:cubicBezTo>
                    <a:pt x="1795949" y="316593"/>
                    <a:pt x="1153009" y="661761"/>
                    <a:pt x="485" y="1183141"/>
                  </a:cubicBezTo>
                  <a:cubicBezTo>
                    <a:pt x="-1878" y="666523"/>
                    <a:pt x="5285" y="516618"/>
                    <a:pt x="292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0" name="Agrupar 29">
            <a:extLst>
              <a:ext uri="{FF2B5EF4-FFF2-40B4-BE49-F238E27FC236}">
                <a16:creationId xmlns:a16="http://schemas.microsoft.com/office/drawing/2014/main" id="{EE02F0F5-8909-F3EE-05C0-A21A33C4D2FA}"/>
              </a:ext>
            </a:extLst>
          </p:cNvPr>
          <p:cNvGrpSpPr/>
          <p:nvPr/>
        </p:nvGrpSpPr>
        <p:grpSpPr>
          <a:xfrm>
            <a:off x="-17" y="6320304"/>
            <a:ext cx="12192002" cy="537695"/>
            <a:chOff x="-17" y="6320304"/>
            <a:chExt cx="12192002" cy="537695"/>
          </a:xfrm>
        </p:grpSpPr>
        <p:sp>
          <p:nvSpPr>
            <p:cNvPr id="17" name="Retângulo 16">
              <a:extLst>
                <a:ext uri="{FF2B5EF4-FFF2-40B4-BE49-F238E27FC236}">
                  <a16:creationId xmlns:a16="http://schemas.microsoft.com/office/drawing/2014/main" id="{9AE75E8E-F4FE-9B1E-6BE8-E8BBD4ACF853}"/>
                </a:ext>
              </a:extLst>
            </p:cNvPr>
            <p:cNvSpPr/>
            <p:nvPr/>
          </p:nvSpPr>
          <p:spPr>
            <a:xfrm>
              <a:off x="-16" y="6320304"/>
              <a:ext cx="12192001" cy="464820"/>
            </a:xfrm>
            <a:prstGeom prst="rect">
              <a:avLst/>
            </a:prstGeom>
            <a:solidFill>
              <a:srgbClr val="72B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F880AE39-9D2E-4F03-125F-92FA112EC297}"/>
                </a:ext>
              </a:extLst>
            </p:cNvPr>
            <p:cNvSpPr/>
            <p:nvPr/>
          </p:nvSpPr>
          <p:spPr>
            <a:xfrm>
              <a:off x="-17" y="6393179"/>
              <a:ext cx="12192001" cy="464820"/>
            </a:xfrm>
            <a:prstGeom prst="rect">
              <a:avLst/>
            </a:prstGeom>
            <a:solidFill>
              <a:srgbClr val="28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4" name="Imagem 23" descr="Uma imagem contendo desenho, texto&#10;&#10;Descrição gerada automaticamente">
            <a:extLst>
              <a:ext uri="{FF2B5EF4-FFF2-40B4-BE49-F238E27FC236}">
                <a16:creationId xmlns:a16="http://schemas.microsoft.com/office/drawing/2014/main" id="{1FAE22B3-4587-A38C-F815-A5B09CD185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89" y="103124"/>
            <a:ext cx="1633731" cy="530353"/>
          </a:xfrm>
          <a:prstGeom prst="rect">
            <a:avLst/>
          </a:prstGeom>
        </p:spPr>
      </p:pic>
      <p:sp>
        <p:nvSpPr>
          <p:cNvPr id="33" name="CaixaDeTexto 32">
            <a:extLst>
              <a:ext uri="{FF2B5EF4-FFF2-40B4-BE49-F238E27FC236}">
                <a16:creationId xmlns:a16="http://schemas.microsoft.com/office/drawing/2014/main" id="{5E5045B2-ADFC-29A1-548C-4947827B6E16}"/>
              </a:ext>
            </a:extLst>
          </p:cNvPr>
          <p:cNvSpPr txBox="1"/>
          <p:nvPr/>
        </p:nvSpPr>
        <p:spPr>
          <a:xfrm>
            <a:off x="-129734" y="6463250"/>
            <a:ext cx="2543175" cy="338554"/>
          </a:xfrm>
          <a:prstGeom prst="rect">
            <a:avLst/>
          </a:prstGeom>
          <a:noFill/>
        </p:spPr>
        <p:txBody>
          <a:bodyPr wrap="square" rtlCol="0">
            <a:spAutoFit/>
          </a:bodyPr>
          <a:lstStyle/>
          <a:p>
            <a:pPr algn="ctr"/>
            <a:r>
              <a:rPr lang="pt-BR" sz="1600" dirty="0">
                <a:solidFill>
                  <a:schemeClr val="bg1"/>
                </a:solidFill>
              </a:rPr>
              <a:t>www.gov.br/antaq</a:t>
            </a:r>
          </a:p>
        </p:txBody>
      </p:sp>
      <p:sp>
        <p:nvSpPr>
          <p:cNvPr id="2" name="Espaço Reservado para Número de Slide 1">
            <a:extLst>
              <a:ext uri="{FF2B5EF4-FFF2-40B4-BE49-F238E27FC236}">
                <a16:creationId xmlns:a16="http://schemas.microsoft.com/office/drawing/2014/main" id="{E834C31F-DEF0-D5DB-3D8F-E01E89E37138}"/>
              </a:ext>
            </a:extLst>
          </p:cNvPr>
          <p:cNvSpPr>
            <a:spLocks noGrp="1"/>
          </p:cNvSpPr>
          <p:nvPr>
            <p:ph type="sldNum" sz="quarter" idx="12"/>
          </p:nvPr>
        </p:nvSpPr>
        <p:spPr>
          <a:xfrm>
            <a:off x="9172370" y="6416959"/>
            <a:ext cx="2743200" cy="365125"/>
          </a:xfrm>
        </p:spPr>
        <p:txBody>
          <a:bodyPr/>
          <a:lstStyle/>
          <a:p>
            <a:fld id="{AEC640CB-5D74-47DA-BBFA-9586DA51BF8B}" type="slidenum">
              <a:rPr lang="pt-BR" sz="1600" smtClean="0">
                <a:solidFill>
                  <a:schemeClr val="bg1"/>
                </a:solidFill>
              </a:rPr>
              <a:t>2</a:t>
            </a:fld>
            <a:endParaRPr lang="pt-BR" sz="1600" dirty="0">
              <a:solidFill>
                <a:schemeClr val="bg1"/>
              </a:solidFill>
            </a:endParaRPr>
          </a:p>
        </p:txBody>
      </p:sp>
      <p:cxnSp>
        <p:nvCxnSpPr>
          <p:cNvPr id="4" name="Conector reto 3">
            <a:extLst>
              <a:ext uri="{FF2B5EF4-FFF2-40B4-BE49-F238E27FC236}">
                <a16:creationId xmlns:a16="http://schemas.microsoft.com/office/drawing/2014/main" id="{BE265F57-7C9B-CEB9-332C-1CE4DF59B65D}"/>
              </a:ext>
            </a:extLst>
          </p:cNvPr>
          <p:cNvCxnSpPr/>
          <p:nvPr/>
        </p:nvCxnSpPr>
        <p:spPr>
          <a:xfrm>
            <a:off x="1213915" y="2891857"/>
            <a:ext cx="9452115" cy="15225"/>
          </a:xfrm>
          <a:prstGeom prst="line">
            <a:avLst/>
          </a:prstGeom>
          <a:ln w="28575">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F477826D-E745-9E19-BF51-F87A978C8BBE}"/>
              </a:ext>
            </a:extLst>
          </p:cNvPr>
          <p:cNvSpPr>
            <a:spLocks noGrp="1"/>
          </p:cNvSpPr>
          <p:nvPr>
            <p:ph idx="1"/>
          </p:nvPr>
        </p:nvSpPr>
        <p:spPr>
          <a:xfrm>
            <a:off x="8768273" y="4180295"/>
            <a:ext cx="2609389" cy="734749"/>
          </a:xfrm>
        </p:spPr>
        <p:txBody>
          <a:bodyPr>
            <a:noAutofit/>
          </a:bodyPr>
          <a:lstStyle/>
          <a:p>
            <a:pPr marL="0" indent="0" algn="just">
              <a:buClr>
                <a:schemeClr val="accent1">
                  <a:lumMod val="75000"/>
                </a:schemeClr>
              </a:buClr>
              <a:buFont typeface="Wingdings" panose="05000000000000000000" pitchFamily="2" charset="2"/>
              <a:buChar char="ü"/>
            </a:pPr>
            <a:r>
              <a:rPr lang="en-US" sz="2000" dirty="0">
                <a:solidFill>
                  <a:schemeClr val="accent1">
                    <a:lumMod val="50000"/>
                  </a:schemeClr>
                </a:solidFill>
              </a:rPr>
              <a:t>Shipping Services </a:t>
            </a:r>
          </a:p>
          <a:p>
            <a:pPr marL="0" indent="0" algn="just">
              <a:buClr>
                <a:schemeClr val="accent1">
                  <a:lumMod val="75000"/>
                </a:schemeClr>
              </a:buClr>
              <a:buFont typeface="Wingdings" panose="05000000000000000000" pitchFamily="2" charset="2"/>
              <a:buChar char="ü"/>
            </a:pPr>
            <a:r>
              <a:rPr lang="en-US" sz="2000" dirty="0">
                <a:solidFill>
                  <a:schemeClr val="accent1">
                    <a:lumMod val="50000"/>
                  </a:schemeClr>
                </a:solidFill>
              </a:rPr>
              <a:t>Port Infrastructure</a:t>
            </a:r>
            <a:endParaRPr lang="pt-BR" sz="2000" dirty="0">
              <a:solidFill>
                <a:schemeClr val="accent1">
                  <a:lumMod val="50000"/>
                </a:schemeClr>
              </a:solidFill>
            </a:endParaRPr>
          </a:p>
        </p:txBody>
      </p:sp>
      <p:pic>
        <p:nvPicPr>
          <p:cNvPr id="8" name="Picture 2" descr="Lei ícone flat | Vetor Grátis">
            <a:extLst>
              <a:ext uri="{FF2B5EF4-FFF2-40B4-BE49-F238E27FC236}">
                <a16:creationId xmlns:a16="http://schemas.microsoft.com/office/drawing/2014/main" id="{CFFCB0F0-28A0-A52E-21B9-E57DD52FF69E}"/>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581" t="26864" r="73387" b="50528"/>
          <a:stretch/>
        </p:blipFill>
        <p:spPr bwMode="auto">
          <a:xfrm>
            <a:off x="1237866" y="2327386"/>
            <a:ext cx="1188669" cy="111828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reto 8">
            <a:extLst>
              <a:ext uri="{FF2B5EF4-FFF2-40B4-BE49-F238E27FC236}">
                <a16:creationId xmlns:a16="http://schemas.microsoft.com/office/drawing/2014/main" id="{7969A2FE-A2B4-18B6-D7E3-CBD3511B0C4E}"/>
              </a:ext>
            </a:extLst>
          </p:cNvPr>
          <p:cNvCxnSpPr>
            <a:cxnSpLocks/>
          </p:cNvCxnSpPr>
          <p:nvPr/>
        </p:nvCxnSpPr>
        <p:spPr>
          <a:xfrm flipV="1">
            <a:off x="1822783" y="3445675"/>
            <a:ext cx="0" cy="597600"/>
          </a:xfrm>
          <a:prstGeom prst="line">
            <a:avLst/>
          </a:prstGeom>
          <a:ln w="28575">
            <a:solidFill>
              <a:srgbClr val="6D719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Retângulo 9">
            <a:extLst>
              <a:ext uri="{FF2B5EF4-FFF2-40B4-BE49-F238E27FC236}">
                <a16:creationId xmlns:a16="http://schemas.microsoft.com/office/drawing/2014/main" id="{BA642DDC-3852-7C83-BA39-B7BB4EA1C065}"/>
              </a:ext>
            </a:extLst>
          </p:cNvPr>
          <p:cNvSpPr/>
          <p:nvPr/>
        </p:nvSpPr>
        <p:spPr>
          <a:xfrm>
            <a:off x="655592" y="4131644"/>
            <a:ext cx="2334381" cy="707886"/>
          </a:xfrm>
          <a:prstGeom prst="rect">
            <a:avLst/>
          </a:prstGeom>
        </p:spPr>
        <p:txBody>
          <a:bodyPr wrap="square">
            <a:spAutoFit/>
          </a:bodyPr>
          <a:lstStyle/>
          <a:p>
            <a:pPr algn="ctr"/>
            <a:r>
              <a:rPr lang="en-US" sz="2000" dirty="0">
                <a:solidFill>
                  <a:schemeClr val="accent1">
                    <a:lumMod val="50000"/>
                  </a:schemeClr>
                </a:solidFill>
                <a:latin typeface="+mn-lt"/>
              </a:rPr>
              <a:t>Created by Federal Law 10,233/2001</a:t>
            </a:r>
          </a:p>
        </p:txBody>
      </p:sp>
      <p:sp>
        <p:nvSpPr>
          <p:cNvPr id="11" name="Retângulo 10">
            <a:extLst>
              <a:ext uri="{FF2B5EF4-FFF2-40B4-BE49-F238E27FC236}">
                <a16:creationId xmlns:a16="http://schemas.microsoft.com/office/drawing/2014/main" id="{DAFB770F-FC1F-5EAF-41AA-C52EFFC995FB}"/>
              </a:ext>
            </a:extLst>
          </p:cNvPr>
          <p:cNvSpPr/>
          <p:nvPr/>
        </p:nvSpPr>
        <p:spPr>
          <a:xfrm>
            <a:off x="2355384" y="958016"/>
            <a:ext cx="3333539" cy="707886"/>
          </a:xfrm>
          <a:prstGeom prst="rect">
            <a:avLst/>
          </a:prstGeom>
        </p:spPr>
        <p:txBody>
          <a:bodyPr wrap="square">
            <a:spAutoFit/>
          </a:bodyPr>
          <a:lstStyle/>
          <a:p>
            <a:pPr lvl="0" algn="ctr">
              <a:buClr>
                <a:schemeClr val="accent1">
                  <a:lumMod val="75000"/>
                </a:schemeClr>
              </a:buClr>
            </a:pPr>
            <a:r>
              <a:rPr lang="en-US" sz="2000" dirty="0">
                <a:solidFill>
                  <a:schemeClr val="accent1">
                    <a:lumMod val="50000"/>
                  </a:schemeClr>
                </a:solidFill>
                <a:latin typeface="+mn-lt"/>
              </a:rPr>
              <a:t>An Independent Authority of the Federal Administration</a:t>
            </a:r>
          </a:p>
        </p:txBody>
      </p:sp>
      <p:sp>
        <p:nvSpPr>
          <p:cNvPr id="12" name="Retângulo 11">
            <a:extLst>
              <a:ext uri="{FF2B5EF4-FFF2-40B4-BE49-F238E27FC236}">
                <a16:creationId xmlns:a16="http://schemas.microsoft.com/office/drawing/2014/main" id="{7A5567DE-1398-CB58-4BFE-E5B7D5199F08}"/>
              </a:ext>
            </a:extLst>
          </p:cNvPr>
          <p:cNvSpPr/>
          <p:nvPr/>
        </p:nvSpPr>
        <p:spPr>
          <a:xfrm>
            <a:off x="4757527" y="4133037"/>
            <a:ext cx="2609389" cy="1015663"/>
          </a:xfrm>
          <a:prstGeom prst="rect">
            <a:avLst/>
          </a:prstGeom>
        </p:spPr>
        <p:txBody>
          <a:bodyPr wrap="square">
            <a:spAutoFit/>
          </a:bodyPr>
          <a:lstStyle/>
          <a:p>
            <a:pPr lvl="0" algn="ctr">
              <a:buClr>
                <a:schemeClr val="accent1">
                  <a:lumMod val="75000"/>
                </a:schemeClr>
              </a:buClr>
            </a:pPr>
            <a:r>
              <a:rPr lang="en-US" sz="2000" dirty="0">
                <a:solidFill>
                  <a:schemeClr val="accent1">
                    <a:lumMod val="50000"/>
                  </a:schemeClr>
                </a:solidFill>
                <a:latin typeface="+mn-lt"/>
              </a:rPr>
              <a:t>Linked to the Ministry of Ports and Airports</a:t>
            </a:r>
          </a:p>
          <a:p>
            <a:pPr lvl="0" algn="ctr">
              <a:buClr>
                <a:schemeClr val="accent1">
                  <a:lumMod val="75000"/>
                </a:schemeClr>
              </a:buClr>
            </a:pPr>
            <a:endParaRPr lang="en-US" sz="2000" dirty="0">
              <a:solidFill>
                <a:schemeClr val="accent1">
                  <a:lumMod val="50000"/>
                </a:schemeClr>
              </a:solidFill>
              <a:latin typeface="+mn-lt"/>
            </a:endParaRPr>
          </a:p>
        </p:txBody>
      </p:sp>
      <p:cxnSp>
        <p:nvCxnSpPr>
          <p:cNvPr id="13" name="Conector reto 12">
            <a:extLst>
              <a:ext uri="{FF2B5EF4-FFF2-40B4-BE49-F238E27FC236}">
                <a16:creationId xmlns:a16="http://schemas.microsoft.com/office/drawing/2014/main" id="{394869E0-7D78-C7B3-A0E3-43374AE54A44}"/>
              </a:ext>
            </a:extLst>
          </p:cNvPr>
          <p:cNvCxnSpPr>
            <a:cxnSpLocks/>
          </p:cNvCxnSpPr>
          <p:nvPr/>
        </p:nvCxnSpPr>
        <p:spPr>
          <a:xfrm flipV="1">
            <a:off x="6115309" y="3424448"/>
            <a:ext cx="0" cy="576000"/>
          </a:xfrm>
          <a:prstGeom prst="line">
            <a:avLst/>
          </a:prstGeom>
          <a:ln w="28575">
            <a:solidFill>
              <a:srgbClr val="77CAD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4" name="Picture 2" descr="Lei ícone flat | Vetor Grátis">
            <a:extLst>
              <a:ext uri="{FF2B5EF4-FFF2-40B4-BE49-F238E27FC236}">
                <a16:creationId xmlns:a16="http://schemas.microsoft.com/office/drawing/2014/main" id="{26502AC5-D181-ADFF-6548-9D03CC42E9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527" t="73345" r="26144" b="3326"/>
          <a:stretch/>
        </p:blipFill>
        <p:spPr bwMode="auto">
          <a:xfrm>
            <a:off x="7586102" y="2327386"/>
            <a:ext cx="1182171" cy="1182171"/>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a:extLst>
              <a:ext uri="{FF2B5EF4-FFF2-40B4-BE49-F238E27FC236}">
                <a16:creationId xmlns:a16="http://schemas.microsoft.com/office/drawing/2014/main" id="{55BBD3CB-ADA1-B616-B482-75724924F598}"/>
              </a:ext>
            </a:extLst>
          </p:cNvPr>
          <p:cNvSpPr/>
          <p:nvPr/>
        </p:nvSpPr>
        <p:spPr>
          <a:xfrm>
            <a:off x="6574204" y="934460"/>
            <a:ext cx="3062162" cy="707886"/>
          </a:xfrm>
          <a:prstGeom prst="rect">
            <a:avLst/>
          </a:prstGeom>
        </p:spPr>
        <p:txBody>
          <a:bodyPr wrap="square">
            <a:spAutoFit/>
          </a:bodyPr>
          <a:lstStyle/>
          <a:p>
            <a:pPr lvl="0" algn="ctr">
              <a:buClr>
                <a:schemeClr val="accent1">
                  <a:lumMod val="75000"/>
                </a:schemeClr>
              </a:buClr>
            </a:pPr>
            <a:r>
              <a:rPr lang="en-US" sz="2000" dirty="0">
                <a:solidFill>
                  <a:schemeClr val="accent1">
                    <a:lumMod val="50000"/>
                  </a:schemeClr>
                </a:solidFill>
                <a:latin typeface="+mn-lt"/>
              </a:rPr>
              <a:t>Supervise, inspect and regulate</a:t>
            </a:r>
          </a:p>
        </p:txBody>
      </p:sp>
      <p:cxnSp>
        <p:nvCxnSpPr>
          <p:cNvPr id="16" name="Conector reto 15">
            <a:extLst>
              <a:ext uri="{FF2B5EF4-FFF2-40B4-BE49-F238E27FC236}">
                <a16:creationId xmlns:a16="http://schemas.microsoft.com/office/drawing/2014/main" id="{C879AF77-5FFC-3F0D-F448-1A98D9F5C099}"/>
              </a:ext>
            </a:extLst>
          </p:cNvPr>
          <p:cNvCxnSpPr>
            <a:cxnSpLocks/>
          </p:cNvCxnSpPr>
          <p:nvPr/>
        </p:nvCxnSpPr>
        <p:spPr>
          <a:xfrm flipV="1">
            <a:off x="8177918" y="1737812"/>
            <a:ext cx="1" cy="576000"/>
          </a:xfrm>
          <a:prstGeom prst="line">
            <a:avLst/>
          </a:prstGeom>
          <a:ln w="28575">
            <a:solidFill>
              <a:srgbClr val="B9DF0E"/>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9" name="Imagem 28">
            <a:extLst>
              <a:ext uri="{FF2B5EF4-FFF2-40B4-BE49-F238E27FC236}">
                <a16:creationId xmlns:a16="http://schemas.microsoft.com/office/drawing/2014/main" id="{95CED299-7186-6376-F8C4-A462D27C768B}"/>
              </a:ext>
            </a:extLst>
          </p:cNvPr>
          <p:cNvPicPr>
            <a:picLocks noChangeAspect="1"/>
          </p:cNvPicPr>
          <p:nvPr/>
        </p:nvPicPr>
        <p:blipFill rotWithShape="1">
          <a:blip r:embed="rId5">
            <a:duotone>
              <a:schemeClr val="accent1">
                <a:shade val="45000"/>
                <a:satMod val="135000"/>
              </a:schemeClr>
              <a:prstClr val="white"/>
            </a:duotone>
          </a:blip>
          <a:srcRect l="67995" t="69079" r="10062" b="8024"/>
          <a:stretch/>
        </p:blipFill>
        <p:spPr>
          <a:xfrm>
            <a:off x="9475911" y="2294649"/>
            <a:ext cx="1095387" cy="1143012"/>
          </a:xfrm>
          <a:prstGeom prst="rect">
            <a:avLst/>
          </a:prstGeom>
        </p:spPr>
      </p:pic>
      <p:cxnSp>
        <p:nvCxnSpPr>
          <p:cNvPr id="31" name="Conector reto 30">
            <a:extLst>
              <a:ext uri="{FF2B5EF4-FFF2-40B4-BE49-F238E27FC236}">
                <a16:creationId xmlns:a16="http://schemas.microsoft.com/office/drawing/2014/main" id="{AB853084-9983-2212-9EE7-06B43091588B}"/>
              </a:ext>
            </a:extLst>
          </p:cNvPr>
          <p:cNvCxnSpPr>
            <a:cxnSpLocks/>
          </p:cNvCxnSpPr>
          <p:nvPr/>
        </p:nvCxnSpPr>
        <p:spPr>
          <a:xfrm flipV="1">
            <a:off x="10023604" y="3445675"/>
            <a:ext cx="0" cy="598417"/>
          </a:xfrm>
          <a:prstGeom prst="line">
            <a:avLst/>
          </a:prstGeom>
          <a:ln w="28575">
            <a:solidFill>
              <a:srgbClr val="94B3D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2" name="Agrupar 31">
            <a:extLst>
              <a:ext uri="{FF2B5EF4-FFF2-40B4-BE49-F238E27FC236}">
                <a16:creationId xmlns:a16="http://schemas.microsoft.com/office/drawing/2014/main" id="{A4316902-AA10-9AF6-88CD-FA8AA77069F6}"/>
              </a:ext>
            </a:extLst>
          </p:cNvPr>
          <p:cNvGrpSpPr/>
          <p:nvPr/>
        </p:nvGrpSpPr>
        <p:grpSpPr>
          <a:xfrm>
            <a:off x="3476065" y="2319708"/>
            <a:ext cx="1231754" cy="1174743"/>
            <a:chOff x="2505719" y="3041923"/>
            <a:chExt cx="1022368" cy="946186"/>
          </a:xfrm>
        </p:grpSpPr>
        <p:grpSp>
          <p:nvGrpSpPr>
            <p:cNvPr id="34" name="Grupo 8">
              <a:extLst>
                <a:ext uri="{FF2B5EF4-FFF2-40B4-BE49-F238E27FC236}">
                  <a16:creationId xmlns:a16="http://schemas.microsoft.com/office/drawing/2014/main" id="{0F5E2142-021E-EEFC-9833-844B2980F018}"/>
                </a:ext>
              </a:extLst>
            </p:cNvPr>
            <p:cNvGrpSpPr/>
            <p:nvPr/>
          </p:nvGrpSpPr>
          <p:grpSpPr>
            <a:xfrm>
              <a:off x="2505719" y="3041923"/>
              <a:ext cx="1022368" cy="946186"/>
              <a:chOff x="1610582" y="3253208"/>
              <a:chExt cx="978408" cy="941832"/>
            </a:xfrm>
            <a:solidFill>
              <a:srgbClr val="FF9B11"/>
            </a:solidFill>
          </p:grpSpPr>
          <p:pic>
            <p:nvPicPr>
              <p:cNvPr id="36" name="Picture 2" descr="Lei ícone flat | Vetor Grátis">
                <a:extLst>
                  <a:ext uri="{FF2B5EF4-FFF2-40B4-BE49-F238E27FC236}">
                    <a16:creationId xmlns:a16="http://schemas.microsoft.com/office/drawing/2014/main" id="{7999311D-5D2C-88A8-4FF1-DCD675D900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16" t="3484" r="73554" b="74058"/>
              <a:stretch/>
            </p:blipFill>
            <p:spPr bwMode="auto">
              <a:xfrm>
                <a:off x="1610582" y="3253208"/>
                <a:ext cx="978408" cy="941832"/>
              </a:xfrm>
              <a:prstGeom prst="rect">
                <a:avLst/>
              </a:prstGeom>
              <a:grpFill/>
            </p:spPr>
          </p:pic>
          <p:sp>
            <p:nvSpPr>
              <p:cNvPr id="37" name="Retângulo 36">
                <a:extLst>
                  <a:ext uri="{FF2B5EF4-FFF2-40B4-BE49-F238E27FC236}">
                    <a16:creationId xmlns:a16="http://schemas.microsoft.com/office/drawing/2014/main" id="{DFFA94B0-92A3-49A3-EBEC-6EBF3009239F}"/>
                  </a:ext>
                </a:extLst>
              </p:cNvPr>
              <p:cNvSpPr/>
              <p:nvPr/>
            </p:nvSpPr>
            <p:spPr>
              <a:xfrm>
                <a:off x="1719072" y="3511295"/>
                <a:ext cx="720000"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138" dirty="0"/>
              </a:p>
            </p:txBody>
          </p:sp>
        </p:grpSp>
        <p:pic>
          <p:nvPicPr>
            <p:cNvPr id="35" name="Imagem 34" descr="Logotipo&#10;&#10;Descrição gerada automaticamente">
              <a:extLst>
                <a:ext uri="{FF2B5EF4-FFF2-40B4-BE49-F238E27FC236}">
                  <a16:creationId xmlns:a16="http://schemas.microsoft.com/office/drawing/2014/main" id="{1887D30C-4A46-3699-D05D-EF2746F38639}"/>
                </a:ext>
              </a:extLst>
            </p:cNvPr>
            <p:cNvPicPr>
              <a:picLocks noChangeAspect="1"/>
            </p:cNvPicPr>
            <p:nvPr/>
          </p:nvPicPr>
          <p:blipFill>
            <a:blip r:embed="rId6"/>
            <a:stretch>
              <a:fillRect/>
            </a:stretch>
          </p:blipFill>
          <p:spPr>
            <a:xfrm>
              <a:off x="2667981" y="3247553"/>
              <a:ext cx="643323" cy="444401"/>
            </a:xfrm>
            <a:prstGeom prst="rect">
              <a:avLst/>
            </a:prstGeom>
          </p:spPr>
        </p:pic>
      </p:grpSp>
      <p:pic>
        <p:nvPicPr>
          <p:cNvPr id="38" name="Picture 2" descr="Lei ícone flat | Vetor Grátis">
            <a:extLst>
              <a:ext uri="{FF2B5EF4-FFF2-40B4-BE49-F238E27FC236}">
                <a16:creationId xmlns:a16="http://schemas.microsoft.com/office/drawing/2014/main" id="{97E331BB-7BAC-EE1D-D8C7-3FEDB57D564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3439" r="2577" b="72518"/>
          <a:stretch/>
        </p:blipFill>
        <p:spPr bwMode="auto">
          <a:xfrm>
            <a:off x="5530535" y="2135118"/>
            <a:ext cx="1175218" cy="1361538"/>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Conector reto 38">
            <a:extLst>
              <a:ext uri="{FF2B5EF4-FFF2-40B4-BE49-F238E27FC236}">
                <a16:creationId xmlns:a16="http://schemas.microsoft.com/office/drawing/2014/main" id="{7DE1A6C7-585A-E1C6-9794-87EF7D08EEF0}"/>
              </a:ext>
            </a:extLst>
          </p:cNvPr>
          <p:cNvCxnSpPr>
            <a:cxnSpLocks/>
          </p:cNvCxnSpPr>
          <p:nvPr/>
        </p:nvCxnSpPr>
        <p:spPr>
          <a:xfrm flipH="1" flipV="1">
            <a:off x="4049993" y="1727803"/>
            <a:ext cx="6952" cy="576000"/>
          </a:xfrm>
          <a:prstGeom prst="line">
            <a:avLst/>
          </a:prstGeom>
          <a:ln w="28575">
            <a:solidFill>
              <a:srgbClr val="FF9B1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Retângulo 39">
            <a:extLst>
              <a:ext uri="{FF2B5EF4-FFF2-40B4-BE49-F238E27FC236}">
                <a16:creationId xmlns:a16="http://schemas.microsoft.com/office/drawing/2014/main" id="{0574EAC3-54D2-3715-A4A2-5E3F05A865CB}"/>
              </a:ext>
            </a:extLst>
          </p:cNvPr>
          <p:cNvSpPr/>
          <p:nvPr/>
        </p:nvSpPr>
        <p:spPr>
          <a:xfrm>
            <a:off x="551543" y="5109692"/>
            <a:ext cx="11088914" cy="1107996"/>
          </a:xfrm>
          <a:prstGeom prst="rect">
            <a:avLst/>
          </a:prstGeom>
        </p:spPr>
        <p:txBody>
          <a:bodyPr wrap="square">
            <a:spAutoFit/>
          </a:bodyPr>
          <a:lstStyle/>
          <a:p>
            <a:pPr algn="just">
              <a:buClr>
                <a:schemeClr val="accent1">
                  <a:lumMod val="75000"/>
                </a:schemeClr>
              </a:buClr>
            </a:pPr>
            <a:r>
              <a:rPr lang="pt-BR" sz="2200" b="1" dirty="0">
                <a:solidFill>
                  <a:schemeClr val="accent1">
                    <a:lumMod val="50000"/>
                  </a:schemeClr>
                </a:solidFill>
              </a:rPr>
              <a:t>Mission: </a:t>
            </a:r>
            <a:r>
              <a:rPr lang="en-US" sz="2200" dirty="0">
                <a:ea typeface="Open Sans" panose="020B0606030504020204" pitchFamily="34" charset="0"/>
                <a:cs typeface="Open Sans" panose="020B0606030504020204" pitchFamily="34" charset="0"/>
              </a:rPr>
              <a:t>Guarantee to the Brazilian society </a:t>
            </a:r>
            <a:r>
              <a:rPr lang="en-US" sz="2200" b="1" dirty="0">
                <a:ea typeface="Open Sans" panose="020B0606030504020204" pitchFamily="34" charset="0"/>
                <a:cs typeface="Open Sans" panose="020B0606030504020204" pitchFamily="34" charset="0"/>
              </a:rPr>
              <a:t>adequate</a:t>
            </a:r>
            <a:r>
              <a:rPr lang="en-US" sz="2200" dirty="0">
                <a:ea typeface="Open Sans" panose="020B0606030504020204" pitchFamily="34" charset="0"/>
                <a:cs typeface="Open Sans" panose="020B0606030504020204" pitchFamily="34" charset="0"/>
              </a:rPr>
              <a:t> provision of waterway transportation services and exploitation of ports and waterway infrastructures, ensuring competitive conditions and harmonizing public and private interests.</a:t>
            </a:r>
            <a:endParaRPr lang="pt-BR" sz="2200" dirty="0">
              <a:ea typeface="Open Sans" panose="020B0606030504020204" pitchFamily="34" charset="0"/>
              <a:cs typeface="Open Sans" panose="020B0606030504020204" pitchFamily="34" charset="0"/>
            </a:endParaRPr>
          </a:p>
        </p:txBody>
      </p:sp>
      <p:sp>
        <p:nvSpPr>
          <p:cNvPr id="3" name="CaixaDeTexto 2">
            <a:extLst>
              <a:ext uri="{FF2B5EF4-FFF2-40B4-BE49-F238E27FC236}">
                <a16:creationId xmlns:a16="http://schemas.microsoft.com/office/drawing/2014/main" id="{20E6FF48-F983-C06F-5DA3-9ACC2E7B47E1}"/>
              </a:ext>
            </a:extLst>
          </p:cNvPr>
          <p:cNvSpPr txBox="1"/>
          <p:nvPr/>
        </p:nvSpPr>
        <p:spPr>
          <a:xfrm>
            <a:off x="4596189" y="145343"/>
            <a:ext cx="7535836" cy="461665"/>
          </a:xfrm>
          <a:prstGeom prst="rect">
            <a:avLst/>
          </a:prstGeom>
          <a:noFill/>
        </p:spPr>
        <p:txBody>
          <a:bodyPr wrap="square">
            <a:spAutoFit/>
          </a:bodyPr>
          <a:lstStyle/>
          <a:p>
            <a:pPr algn="r"/>
            <a:r>
              <a:rPr lang="en-US" sz="2400" b="1" dirty="0">
                <a:solidFill>
                  <a:schemeClr val="accent5">
                    <a:lumMod val="50000"/>
                  </a:schemeClr>
                </a:solidFill>
                <a:latin typeface="Aptos" panose="020B0004020202020204" pitchFamily="34" charset="0"/>
              </a:rPr>
              <a:t>National Waterway Transportation Agency - ANTAQ</a:t>
            </a:r>
          </a:p>
        </p:txBody>
      </p:sp>
    </p:spTree>
    <p:extLst>
      <p:ext uri="{BB962C8B-B14F-4D97-AF65-F5344CB8AC3E}">
        <p14:creationId xmlns:p14="http://schemas.microsoft.com/office/powerpoint/2010/main" val="271675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Agrupar 18">
            <a:extLst>
              <a:ext uri="{FF2B5EF4-FFF2-40B4-BE49-F238E27FC236}">
                <a16:creationId xmlns:a16="http://schemas.microsoft.com/office/drawing/2014/main" id="{61E2A80C-E0DC-2408-F8B3-C2C5DACFBEA1}"/>
              </a:ext>
            </a:extLst>
          </p:cNvPr>
          <p:cNvGrpSpPr/>
          <p:nvPr/>
        </p:nvGrpSpPr>
        <p:grpSpPr>
          <a:xfrm>
            <a:off x="-2921" y="-6349"/>
            <a:ext cx="12194921" cy="1932441"/>
            <a:chOff x="-2921" y="-6349"/>
            <a:chExt cx="12194921" cy="1932441"/>
          </a:xfrm>
        </p:grpSpPr>
        <p:grpSp>
          <p:nvGrpSpPr>
            <p:cNvPr id="20" name="Agrupar 19">
              <a:extLst>
                <a:ext uri="{FF2B5EF4-FFF2-40B4-BE49-F238E27FC236}">
                  <a16:creationId xmlns:a16="http://schemas.microsoft.com/office/drawing/2014/main" id="{E01EF4C5-7DB1-E244-91C9-9C61266C8430}"/>
                </a:ext>
              </a:extLst>
            </p:cNvPr>
            <p:cNvGrpSpPr/>
            <p:nvPr/>
          </p:nvGrpSpPr>
          <p:grpSpPr>
            <a:xfrm>
              <a:off x="-1" y="-6349"/>
              <a:ext cx="12192001" cy="821689"/>
              <a:chOff x="-1" y="-6349"/>
              <a:chExt cx="12192001" cy="821689"/>
            </a:xfrm>
          </p:grpSpPr>
          <p:sp>
            <p:nvSpPr>
              <p:cNvPr id="22" name="Retângulo 21">
                <a:extLst>
                  <a:ext uri="{FF2B5EF4-FFF2-40B4-BE49-F238E27FC236}">
                    <a16:creationId xmlns:a16="http://schemas.microsoft.com/office/drawing/2014/main" id="{50B3BBED-0CAB-ADDF-BE4F-DFCEBD4B153B}"/>
                  </a:ext>
                </a:extLst>
              </p:cNvPr>
              <p:cNvSpPr/>
              <p:nvPr/>
            </p:nvSpPr>
            <p:spPr>
              <a:xfrm>
                <a:off x="-1" y="1"/>
                <a:ext cx="12191986" cy="8153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5">
                <a:extLst>
                  <a:ext uri="{FF2B5EF4-FFF2-40B4-BE49-F238E27FC236}">
                    <a16:creationId xmlns:a16="http://schemas.microsoft.com/office/drawing/2014/main" id="{EC40374A-1C79-36E5-19B5-074E12857A72}"/>
                  </a:ext>
                </a:extLst>
              </p:cNvPr>
              <p:cNvSpPr/>
              <p:nvPr/>
            </p:nvSpPr>
            <p:spPr>
              <a:xfrm>
                <a:off x="-1" y="0"/>
                <a:ext cx="5584316" cy="745507"/>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37118"/>
                  <a:gd name="connsiteX1" fmla="*/ 5670041 w 5670041"/>
                  <a:gd name="connsiteY1" fmla="*/ 1136 h 737118"/>
                  <a:gd name="connsiteX2" fmla="*/ 3123392 w 5670041"/>
                  <a:gd name="connsiteY2" fmla="*/ 697882 h 737118"/>
                  <a:gd name="connsiteX3" fmla="*/ 0 w 5670041"/>
                  <a:gd name="connsiteY3" fmla="*/ 737118 h 737118"/>
                  <a:gd name="connsiteX4" fmla="*/ 0 w 5670041"/>
                  <a:gd name="connsiteY4" fmla="*/ 0 h 737118"/>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35116"/>
                  <a:gd name="connsiteY0" fmla="*/ 0 h 745507"/>
                  <a:gd name="connsiteX1" fmla="*/ 5635116 w 5635116"/>
                  <a:gd name="connsiteY1" fmla="*/ 1136 h 745507"/>
                  <a:gd name="connsiteX2" fmla="*/ 2909080 w 5635116"/>
                  <a:gd name="connsiteY2" fmla="*/ 745507 h 745507"/>
                  <a:gd name="connsiteX3" fmla="*/ 0 w 5635116"/>
                  <a:gd name="connsiteY3" fmla="*/ 737118 h 745507"/>
                  <a:gd name="connsiteX4" fmla="*/ 0 w 56351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316" h="745507">
                    <a:moveTo>
                      <a:pt x="0" y="0"/>
                    </a:moveTo>
                    <a:lnTo>
                      <a:pt x="5584316" y="1136"/>
                    </a:lnTo>
                    <a:cubicBezTo>
                      <a:pt x="4639389" y="206397"/>
                      <a:pt x="4335018" y="251321"/>
                      <a:pt x="2909080" y="745507"/>
                    </a:cubicBezTo>
                    <a:lnTo>
                      <a:pt x="0" y="737118"/>
                    </a:lnTo>
                    <a:lnTo>
                      <a:pt x="0" y="0"/>
                    </a:lnTo>
                    <a:close/>
                  </a:path>
                </a:pathLst>
              </a:custGeom>
              <a:solidFill>
                <a:srgbClr val="31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5">
                <a:extLst>
                  <a:ext uri="{FF2B5EF4-FFF2-40B4-BE49-F238E27FC236}">
                    <a16:creationId xmlns:a16="http://schemas.microsoft.com/office/drawing/2014/main" id="{C5F893B7-78EC-A458-7ECC-32FF8FF59F1D}"/>
                  </a:ext>
                </a:extLst>
              </p:cNvPr>
              <p:cNvSpPr/>
              <p:nvPr/>
            </p:nvSpPr>
            <p:spPr>
              <a:xfrm rot="10800000">
                <a:off x="3164680" y="-1138"/>
                <a:ext cx="9027305" cy="744088"/>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2896 h 743641"/>
                  <a:gd name="connsiteX1" fmla="*/ 6329260 w 6329260"/>
                  <a:gd name="connsiteY1" fmla="*/ 0 h 743641"/>
                  <a:gd name="connsiteX2" fmla="*/ 3282050 w 6329260"/>
                  <a:gd name="connsiteY2" fmla="*/ 743641 h 743641"/>
                  <a:gd name="connsiteX3" fmla="*/ 0 w 6329260"/>
                  <a:gd name="connsiteY3" fmla="*/ 740014 h 743641"/>
                  <a:gd name="connsiteX4" fmla="*/ 0 w 6329260"/>
                  <a:gd name="connsiteY4" fmla="*/ 2896 h 743641"/>
                  <a:gd name="connsiteX0" fmla="*/ 0 w 9034767"/>
                  <a:gd name="connsiteY0" fmla="*/ 2896 h 743641"/>
                  <a:gd name="connsiteX1" fmla="*/ 9034767 w 9034767"/>
                  <a:gd name="connsiteY1" fmla="*/ 0 h 743641"/>
                  <a:gd name="connsiteX2" fmla="*/ 5987557 w 9034767"/>
                  <a:gd name="connsiteY2" fmla="*/ 743641 h 743641"/>
                  <a:gd name="connsiteX3" fmla="*/ 2705507 w 9034767"/>
                  <a:gd name="connsiteY3" fmla="*/ 740014 h 743641"/>
                  <a:gd name="connsiteX4" fmla="*/ 0 w 9034767"/>
                  <a:gd name="connsiteY4" fmla="*/ 2896 h 743641"/>
                  <a:gd name="connsiteX0" fmla="*/ 0 w 9034767"/>
                  <a:gd name="connsiteY0" fmla="*/ 2896 h 744781"/>
                  <a:gd name="connsiteX1" fmla="*/ 9034767 w 9034767"/>
                  <a:gd name="connsiteY1" fmla="*/ 0 h 744781"/>
                  <a:gd name="connsiteX2" fmla="*/ 5987557 w 9034767"/>
                  <a:gd name="connsiteY2" fmla="*/ 743641 h 744781"/>
                  <a:gd name="connsiteX3" fmla="*/ 11898 w 9034767"/>
                  <a:gd name="connsiteY3" fmla="*/ 744781 h 744781"/>
                  <a:gd name="connsiteX4" fmla="*/ 0 w 9034767"/>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2380 w 9025249"/>
                  <a:gd name="connsiteY3" fmla="*/ 744781 h 744781"/>
                  <a:gd name="connsiteX4" fmla="*/ 0 w 9025249"/>
                  <a:gd name="connsiteY4" fmla="*/ 2896 h 744781"/>
                  <a:gd name="connsiteX0" fmla="*/ 2484 w 9027733"/>
                  <a:gd name="connsiteY0" fmla="*/ 2896 h 744781"/>
                  <a:gd name="connsiteX1" fmla="*/ 9027733 w 9027733"/>
                  <a:gd name="connsiteY1" fmla="*/ 0 h 744781"/>
                  <a:gd name="connsiteX2" fmla="*/ 5980523 w 9027733"/>
                  <a:gd name="connsiteY2" fmla="*/ 743641 h 744781"/>
                  <a:gd name="connsiteX3" fmla="*/ 105 w 9027733"/>
                  <a:gd name="connsiteY3" fmla="*/ 744781 h 744781"/>
                  <a:gd name="connsiteX4" fmla="*/ 2484 w 9027733"/>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4760 w 9025249"/>
                  <a:gd name="connsiteY3" fmla="*/ 744781 h 744781"/>
                  <a:gd name="connsiteX4" fmla="*/ 0 w 9025249"/>
                  <a:gd name="connsiteY4" fmla="*/ 2896 h 744781"/>
                  <a:gd name="connsiteX0" fmla="*/ 229 w 9020719"/>
                  <a:gd name="connsiteY0" fmla="*/ 2896 h 744781"/>
                  <a:gd name="connsiteX1" fmla="*/ 9020719 w 9020719"/>
                  <a:gd name="connsiteY1" fmla="*/ 0 h 744781"/>
                  <a:gd name="connsiteX2" fmla="*/ 5973509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719" h="744781">
                    <a:moveTo>
                      <a:pt x="229" y="2896"/>
                    </a:moveTo>
                    <a:lnTo>
                      <a:pt x="9020719" y="0"/>
                    </a:lnTo>
                    <a:cubicBezTo>
                      <a:pt x="7756567" y="402216"/>
                      <a:pt x="7199096" y="557753"/>
                      <a:pt x="6125798" y="743641"/>
                    </a:cubicBezTo>
                    <a:lnTo>
                      <a:pt x="230" y="744781"/>
                    </a:lnTo>
                    <a:cubicBezTo>
                      <a:pt x="-563" y="497486"/>
                      <a:pt x="1022" y="250191"/>
                      <a:pt x="229" y="2896"/>
                    </a:cubicBezTo>
                    <a:close/>
                  </a:path>
                </a:pathLst>
              </a:custGeom>
              <a:solidFill>
                <a:srgbClr val="72BA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2BAE3"/>
                  </a:solidFill>
                </a:endParaRPr>
              </a:p>
            </p:txBody>
          </p:sp>
          <p:sp>
            <p:nvSpPr>
              <p:cNvPr id="26" name="Triângulo isósceles 9">
                <a:extLst>
                  <a:ext uri="{FF2B5EF4-FFF2-40B4-BE49-F238E27FC236}">
                    <a16:creationId xmlns:a16="http://schemas.microsoft.com/office/drawing/2014/main" id="{60568671-D7D9-514C-954C-042A290DB0F3}"/>
                  </a:ext>
                </a:extLst>
              </p:cNvPr>
              <p:cNvSpPr/>
              <p:nvPr/>
            </p:nvSpPr>
            <p:spPr>
              <a:xfrm>
                <a:off x="8892540" y="-6349"/>
                <a:ext cx="3299459"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88C6E8">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7" name="Triângulo isósceles 9">
                <a:extLst>
                  <a:ext uri="{FF2B5EF4-FFF2-40B4-BE49-F238E27FC236}">
                    <a16:creationId xmlns:a16="http://schemas.microsoft.com/office/drawing/2014/main" id="{058299E9-B3A7-62BD-E62D-2DDCA4B32ECB}"/>
                  </a:ext>
                </a:extLst>
              </p:cNvPr>
              <p:cNvSpPr/>
              <p:nvPr/>
            </p:nvSpPr>
            <p:spPr>
              <a:xfrm>
                <a:off x="4450080" y="-6349"/>
                <a:ext cx="7741920"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65B5E1">
                  <a:alpha val="6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8" name="Triângulo isósceles 9">
                <a:extLst>
                  <a:ext uri="{FF2B5EF4-FFF2-40B4-BE49-F238E27FC236}">
                    <a16:creationId xmlns:a16="http://schemas.microsoft.com/office/drawing/2014/main" id="{FB654EEB-528E-3D7D-70C6-43E59BA97F1D}"/>
                  </a:ext>
                </a:extLst>
              </p:cNvPr>
              <p:cNvSpPr/>
              <p:nvPr/>
            </p:nvSpPr>
            <p:spPr>
              <a:xfrm>
                <a:off x="83820" y="-6349"/>
                <a:ext cx="5500495"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283B4C">
                  <a:alpha val="23137"/>
                </a:srgbClr>
              </a:solidFill>
              <a:ln w="28575">
                <a:solidFill>
                  <a:srgbClr val="39536B"/>
                </a:solidFill>
              </a:ln>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grpSp>
        <p:sp>
          <p:nvSpPr>
            <p:cNvPr id="21" name="Retângulo 7">
              <a:extLst>
                <a:ext uri="{FF2B5EF4-FFF2-40B4-BE49-F238E27FC236}">
                  <a16:creationId xmlns:a16="http://schemas.microsoft.com/office/drawing/2014/main" id="{620BFF4B-19E7-D239-5B57-D1857A1FBD02}"/>
                </a:ext>
              </a:extLst>
            </p:cNvPr>
            <p:cNvSpPr/>
            <p:nvPr/>
          </p:nvSpPr>
          <p:spPr>
            <a:xfrm>
              <a:off x="-2921" y="742951"/>
              <a:ext cx="2924660" cy="1183141"/>
            </a:xfrm>
            <a:custGeom>
              <a:avLst/>
              <a:gdLst>
                <a:gd name="connsiteX0" fmla="*/ 0 w 2893163"/>
                <a:gd name="connsiteY0" fmla="*/ 0 h 1535567"/>
                <a:gd name="connsiteX1" fmla="*/ 2893163 w 2893163"/>
                <a:gd name="connsiteY1" fmla="*/ 0 h 1535567"/>
                <a:gd name="connsiteX2" fmla="*/ 2893163 w 2893163"/>
                <a:gd name="connsiteY2" fmla="*/ 1535567 h 1535567"/>
                <a:gd name="connsiteX3" fmla="*/ 0 w 2893163"/>
                <a:gd name="connsiteY3" fmla="*/ 1535567 h 1535567"/>
                <a:gd name="connsiteX4" fmla="*/ 0 w 2893163"/>
                <a:gd name="connsiteY4" fmla="*/ 0 h 1535567"/>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Lst>
              <a:ahLst/>
              <a:cxnLst>
                <a:cxn ang="0">
                  <a:pos x="connsiteX0" y="connsiteY0"/>
                </a:cxn>
                <a:cxn ang="0">
                  <a:pos x="connsiteX1" y="connsiteY1"/>
                </a:cxn>
                <a:cxn ang="0">
                  <a:pos x="connsiteX2" y="connsiteY2"/>
                </a:cxn>
                <a:cxn ang="0">
                  <a:pos x="connsiteX3" y="connsiteY3"/>
                </a:cxn>
              </a:cxnLst>
              <a:rect l="l" t="t" r="r" b="b"/>
              <a:pathLst>
                <a:path w="2924660" h="1183141">
                  <a:moveTo>
                    <a:pt x="2922" y="0"/>
                  </a:moveTo>
                  <a:lnTo>
                    <a:pt x="2924660" y="0"/>
                  </a:lnTo>
                  <a:cubicBezTo>
                    <a:pt x="1795949" y="316593"/>
                    <a:pt x="1153009" y="661761"/>
                    <a:pt x="485" y="1183141"/>
                  </a:cubicBezTo>
                  <a:cubicBezTo>
                    <a:pt x="-1878" y="666523"/>
                    <a:pt x="5285" y="516618"/>
                    <a:pt x="292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0" name="Agrupar 29">
            <a:extLst>
              <a:ext uri="{FF2B5EF4-FFF2-40B4-BE49-F238E27FC236}">
                <a16:creationId xmlns:a16="http://schemas.microsoft.com/office/drawing/2014/main" id="{EE02F0F5-8909-F3EE-05C0-A21A33C4D2FA}"/>
              </a:ext>
            </a:extLst>
          </p:cNvPr>
          <p:cNvGrpSpPr/>
          <p:nvPr/>
        </p:nvGrpSpPr>
        <p:grpSpPr>
          <a:xfrm>
            <a:off x="-17" y="6320304"/>
            <a:ext cx="12192002" cy="537695"/>
            <a:chOff x="-17" y="6320304"/>
            <a:chExt cx="12192002" cy="537695"/>
          </a:xfrm>
        </p:grpSpPr>
        <p:sp>
          <p:nvSpPr>
            <p:cNvPr id="17" name="Retângulo 16">
              <a:extLst>
                <a:ext uri="{FF2B5EF4-FFF2-40B4-BE49-F238E27FC236}">
                  <a16:creationId xmlns:a16="http://schemas.microsoft.com/office/drawing/2014/main" id="{9AE75E8E-F4FE-9B1E-6BE8-E8BBD4ACF853}"/>
                </a:ext>
              </a:extLst>
            </p:cNvPr>
            <p:cNvSpPr/>
            <p:nvPr/>
          </p:nvSpPr>
          <p:spPr>
            <a:xfrm>
              <a:off x="-16" y="6320304"/>
              <a:ext cx="12192001" cy="464820"/>
            </a:xfrm>
            <a:prstGeom prst="rect">
              <a:avLst/>
            </a:prstGeom>
            <a:solidFill>
              <a:srgbClr val="72B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F880AE39-9D2E-4F03-125F-92FA112EC297}"/>
                </a:ext>
              </a:extLst>
            </p:cNvPr>
            <p:cNvSpPr/>
            <p:nvPr/>
          </p:nvSpPr>
          <p:spPr>
            <a:xfrm>
              <a:off x="-17" y="6393179"/>
              <a:ext cx="12192001" cy="464820"/>
            </a:xfrm>
            <a:prstGeom prst="rect">
              <a:avLst/>
            </a:prstGeom>
            <a:solidFill>
              <a:srgbClr val="28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4" name="Imagem 23" descr="Uma imagem contendo desenho, texto&#10;&#10;Descrição gerada automaticamente">
            <a:extLst>
              <a:ext uri="{FF2B5EF4-FFF2-40B4-BE49-F238E27FC236}">
                <a16:creationId xmlns:a16="http://schemas.microsoft.com/office/drawing/2014/main" id="{1FAE22B3-4587-A38C-F815-A5B09CD185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89" y="103124"/>
            <a:ext cx="1633731" cy="530353"/>
          </a:xfrm>
          <a:prstGeom prst="rect">
            <a:avLst/>
          </a:prstGeom>
        </p:spPr>
      </p:pic>
      <p:sp>
        <p:nvSpPr>
          <p:cNvPr id="33" name="CaixaDeTexto 32">
            <a:extLst>
              <a:ext uri="{FF2B5EF4-FFF2-40B4-BE49-F238E27FC236}">
                <a16:creationId xmlns:a16="http://schemas.microsoft.com/office/drawing/2014/main" id="{5E5045B2-ADFC-29A1-548C-4947827B6E16}"/>
              </a:ext>
            </a:extLst>
          </p:cNvPr>
          <p:cNvSpPr txBox="1"/>
          <p:nvPr/>
        </p:nvSpPr>
        <p:spPr>
          <a:xfrm>
            <a:off x="-129734" y="6463250"/>
            <a:ext cx="2543175" cy="338554"/>
          </a:xfrm>
          <a:prstGeom prst="rect">
            <a:avLst/>
          </a:prstGeom>
          <a:noFill/>
        </p:spPr>
        <p:txBody>
          <a:bodyPr wrap="square" rtlCol="0">
            <a:spAutoFit/>
          </a:bodyPr>
          <a:lstStyle/>
          <a:p>
            <a:pPr algn="ctr"/>
            <a:r>
              <a:rPr lang="pt-BR" sz="1600" dirty="0">
                <a:solidFill>
                  <a:schemeClr val="bg1"/>
                </a:solidFill>
              </a:rPr>
              <a:t>www.gov.br/antaq</a:t>
            </a:r>
          </a:p>
        </p:txBody>
      </p:sp>
      <p:sp>
        <p:nvSpPr>
          <p:cNvPr id="2" name="Espaço Reservado para Número de Slide 1">
            <a:extLst>
              <a:ext uri="{FF2B5EF4-FFF2-40B4-BE49-F238E27FC236}">
                <a16:creationId xmlns:a16="http://schemas.microsoft.com/office/drawing/2014/main" id="{E834C31F-DEF0-D5DB-3D8F-E01E89E37138}"/>
              </a:ext>
            </a:extLst>
          </p:cNvPr>
          <p:cNvSpPr>
            <a:spLocks noGrp="1"/>
          </p:cNvSpPr>
          <p:nvPr>
            <p:ph type="sldNum" sz="quarter" idx="12"/>
          </p:nvPr>
        </p:nvSpPr>
        <p:spPr>
          <a:xfrm>
            <a:off x="9172370" y="6416959"/>
            <a:ext cx="2743200" cy="365125"/>
          </a:xfrm>
        </p:spPr>
        <p:txBody>
          <a:bodyPr/>
          <a:lstStyle/>
          <a:p>
            <a:fld id="{AEC640CB-5D74-47DA-BBFA-9586DA51BF8B}" type="slidenum">
              <a:rPr lang="pt-BR" sz="1600" smtClean="0">
                <a:solidFill>
                  <a:schemeClr val="bg1"/>
                </a:solidFill>
              </a:rPr>
              <a:t>3</a:t>
            </a:fld>
            <a:endParaRPr lang="pt-BR" sz="1600" dirty="0">
              <a:solidFill>
                <a:schemeClr val="bg1"/>
              </a:solidFill>
            </a:endParaRPr>
          </a:p>
        </p:txBody>
      </p:sp>
      <p:pic>
        <p:nvPicPr>
          <p:cNvPr id="3" name="Imagem 2" descr="Homem na frente de uma praia com navio ao fundo&#10;&#10;Descrição gerada automaticamente">
            <a:extLst>
              <a:ext uri="{FF2B5EF4-FFF2-40B4-BE49-F238E27FC236}">
                <a16:creationId xmlns:a16="http://schemas.microsoft.com/office/drawing/2014/main" id="{E37F3C61-F328-1CC0-A81F-E5D451E159CB}"/>
              </a:ext>
            </a:extLst>
          </p:cNvPr>
          <p:cNvPicPr>
            <a:picLocks noChangeAspect="1"/>
          </p:cNvPicPr>
          <p:nvPr/>
        </p:nvPicPr>
        <p:blipFill>
          <a:blip r:embed="rId4">
            <a:alphaModFix amt="35000"/>
          </a:blip>
          <a:stretch>
            <a:fillRect/>
          </a:stretch>
        </p:blipFill>
        <p:spPr>
          <a:xfrm>
            <a:off x="3588916" y="960682"/>
            <a:ext cx="8519264" cy="5325264"/>
          </a:xfrm>
          <a:prstGeom prst="rect">
            <a:avLst/>
          </a:prstGeom>
          <a:ln>
            <a:noFill/>
          </a:ln>
          <a:effectLst>
            <a:softEdge rad="635000"/>
          </a:effectLst>
        </p:spPr>
      </p:pic>
      <p:sp>
        <p:nvSpPr>
          <p:cNvPr id="9" name="CaixaDeTexto 8">
            <a:extLst>
              <a:ext uri="{FF2B5EF4-FFF2-40B4-BE49-F238E27FC236}">
                <a16:creationId xmlns:a16="http://schemas.microsoft.com/office/drawing/2014/main" id="{979EC3DA-759C-3BBE-094E-4BD1D72022FB}"/>
              </a:ext>
            </a:extLst>
          </p:cNvPr>
          <p:cNvSpPr txBox="1"/>
          <p:nvPr/>
        </p:nvSpPr>
        <p:spPr>
          <a:xfrm>
            <a:off x="51914" y="1249073"/>
            <a:ext cx="9088550" cy="4359854"/>
          </a:xfrm>
          <a:prstGeom prst="rect">
            <a:avLst/>
          </a:prstGeom>
          <a:noFill/>
          <a:ln cap="flat">
            <a:noFill/>
          </a:ln>
        </p:spPr>
        <p:txBody>
          <a:bodyPr vert="horz" wrap="square" lIns="0" tIns="0" rIns="0" bIns="0" anchor="t" anchorCtr="0" compatLnSpc="1">
            <a:noAutofit/>
          </a:bodyPr>
          <a:lstStyle>
            <a:defPPr>
              <a:defRPr lang="pt-BR"/>
            </a:defPPr>
            <a:lvl1pPr marL="359999" marR="359999" algn="just" hangingPunct="0">
              <a:defRPr sz="2400" b="0" i="0" u="none" strike="noStrike" kern="0" cap="none" spc="0" baseline="0">
                <a:solidFill>
                  <a:srgbClr val="000000"/>
                </a:solidFill>
                <a:uFillTx/>
                <a:latin typeface="Arial" pitchFamily="34"/>
                <a:ea typeface="Arial Unicode MS" pitchFamily="2"/>
                <a:cs typeface="Arial Unicode MS" pitchFamily="2"/>
              </a:defRPr>
            </a:lvl1pPr>
          </a:lstStyle>
          <a:p>
            <a:pPr marL="539750" lvl="2">
              <a:spcBef>
                <a:spcPts val="1200"/>
              </a:spcBef>
            </a:pPr>
            <a:r>
              <a:rPr lang="pt-BR" sz="2200" b="1" dirty="0">
                <a:solidFill>
                  <a:schemeClr val="accent5">
                    <a:lumMod val="50000"/>
                  </a:schemeClr>
                </a:solidFill>
                <a:hlinkClick r:id="rId5"/>
              </a:rPr>
              <a:t>Law nº 10.233/2001</a:t>
            </a:r>
            <a:endParaRPr lang="pt-BR" sz="2200" b="1" dirty="0">
              <a:solidFill>
                <a:schemeClr val="accent5">
                  <a:lumMod val="50000"/>
                </a:schemeClr>
              </a:solidFill>
            </a:endParaRPr>
          </a:p>
          <a:p>
            <a:pPr marL="539750" lvl="2">
              <a:spcBef>
                <a:spcPts val="1200"/>
              </a:spcBef>
            </a:pPr>
            <a:r>
              <a:rPr lang="en-US" sz="2200" b="1" dirty="0">
                <a:solidFill>
                  <a:schemeClr val="accent5">
                    <a:lumMod val="50000"/>
                  </a:schemeClr>
                </a:solidFill>
              </a:rPr>
              <a:t>Art. 11: The management of infrastructure and the operation of waterway and land transportation shall be governed by the following </a:t>
            </a:r>
            <a:r>
              <a:rPr lang="en-US" sz="2200" b="1" dirty="0">
                <a:solidFill>
                  <a:srgbClr val="FF0000"/>
                </a:solidFill>
              </a:rPr>
              <a:t>general principles</a:t>
            </a:r>
            <a:r>
              <a:rPr lang="en-US" sz="2200" b="1" dirty="0">
                <a:solidFill>
                  <a:schemeClr val="accent5">
                    <a:lumMod val="50000"/>
                  </a:schemeClr>
                </a:solidFill>
              </a:rPr>
              <a:t>:</a:t>
            </a:r>
            <a:endParaRPr lang="pt-BR" sz="2200" b="1" dirty="0">
              <a:solidFill>
                <a:schemeClr val="accent5">
                  <a:lumMod val="50000"/>
                </a:schemeClr>
              </a:solidFill>
            </a:endParaRPr>
          </a:p>
          <a:p>
            <a:pPr marL="539750" lvl="2">
              <a:spcBef>
                <a:spcPts val="1200"/>
              </a:spcBef>
            </a:pPr>
            <a:r>
              <a:rPr lang="en-US" sz="2200" b="1" dirty="0">
                <a:solidFill>
                  <a:schemeClr val="accent6">
                    <a:lumMod val="50000"/>
                  </a:schemeClr>
                </a:solidFill>
              </a:rPr>
              <a:t>V - making transport compatible with preserving the environment, reducing levels of noise pollution and </a:t>
            </a:r>
            <a:r>
              <a:rPr lang="en-US" sz="2200" b="1" dirty="0">
                <a:solidFill>
                  <a:srgbClr val="FF0000"/>
                </a:solidFill>
              </a:rPr>
              <a:t>contamination of the air</a:t>
            </a:r>
            <a:r>
              <a:rPr lang="en-US" sz="2200" b="1" dirty="0">
                <a:solidFill>
                  <a:schemeClr val="accent6">
                    <a:lumMod val="50000"/>
                  </a:schemeClr>
                </a:solidFill>
              </a:rPr>
              <a:t>, soil and water resources;</a:t>
            </a:r>
          </a:p>
          <a:p>
            <a:pPr marL="539750" lvl="2">
              <a:spcBef>
                <a:spcPts val="1200"/>
              </a:spcBef>
            </a:pPr>
            <a:endParaRPr lang="pt-BR" sz="2200" b="1" dirty="0">
              <a:solidFill>
                <a:schemeClr val="accent6">
                  <a:lumMod val="75000"/>
                </a:schemeClr>
              </a:solidFill>
            </a:endParaRPr>
          </a:p>
          <a:p>
            <a:pPr marL="539750" lvl="2">
              <a:spcBef>
                <a:spcPts val="1200"/>
              </a:spcBef>
            </a:pPr>
            <a:r>
              <a:rPr lang="en-US" sz="2200" b="1" dirty="0">
                <a:solidFill>
                  <a:srgbClr val="374D73"/>
                </a:solidFill>
              </a:rPr>
              <a:t>Art. 12 - The </a:t>
            </a:r>
            <a:r>
              <a:rPr lang="en-US" sz="2200" b="1" dirty="0">
                <a:solidFill>
                  <a:srgbClr val="FF0000"/>
                </a:solidFill>
              </a:rPr>
              <a:t>general guidelines </a:t>
            </a:r>
            <a:r>
              <a:rPr lang="en-US" sz="2200" b="1" dirty="0">
                <a:solidFill>
                  <a:srgbClr val="374D73"/>
                </a:solidFill>
              </a:rPr>
              <a:t>for managing the infrastructure and operation of waterway and land transportation are: </a:t>
            </a:r>
          </a:p>
          <a:p>
            <a:pPr marL="539750" lvl="2">
              <a:spcBef>
                <a:spcPts val="1200"/>
              </a:spcBef>
            </a:pPr>
            <a:r>
              <a:rPr lang="en-US" sz="2200" b="1" dirty="0">
                <a:solidFill>
                  <a:schemeClr val="accent6">
                    <a:lumMod val="50000"/>
                  </a:schemeClr>
                </a:solidFill>
              </a:rPr>
              <a:t>V - promote the adoption of appropriate practices for the conservation and </a:t>
            </a:r>
            <a:r>
              <a:rPr lang="en-US" sz="2200" b="1" dirty="0">
                <a:solidFill>
                  <a:srgbClr val="FF0000"/>
                </a:solidFill>
              </a:rPr>
              <a:t>rational use of fuels </a:t>
            </a:r>
            <a:r>
              <a:rPr lang="en-US" sz="2200" b="1" dirty="0">
                <a:solidFill>
                  <a:schemeClr val="accent6">
                    <a:lumMod val="50000"/>
                  </a:schemeClr>
                </a:solidFill>
              </a:rPr>
              <a:t>and the preservation of the environment;</a:t>
            </a:r>
          </a:p>
          <a:p>
            <a:pPr lvl="2">
              <a:spcBef>
                <a:spcPts val="1200"/>
              </a:spcBef>
            </a:pPr>
            <a:endParaRPr lang="pt-BR" sz="2200" b="1" dirty="0">
              <a:solidFill>
                <a:schemeClr val="accent6">
                  <a:lumMod val="75000"/>
                </a:schemeClr>
              </a:solidFill>
            </a:endParaRPr>
          </a:p>
          <a:p>
            <a:pPr lvl="2">
              <a:spcBef>
                <a:spcPts val="1200"/>
              </a:spcBef>
            </a:pPr>
            <a:endParaRPr lang="pt-BR" sz="2200" b="1" dirty="0">
              <a:solidFill>
                <a:schemeClr val="accent5">
                  <a:lumMod val="50000"/>
                </a:schemeClr>
              </a:solidFill>
            </a:endParaRPr>
          </a:p>
        </p:txBody>
      </p:sp>
      <p:sp>
        <p:nvSpPr>
          <p:cNvPr id="4" name="CaixaDeTexto 3">
            <a:extLst>
              <a:ext uri="{FF2B5EF4-FFF2-40B4-BE49-F238E27FC236}">
                <a16:creationId xmlns:a16="http://schemas.microsoft.com/office/drawing/2014/main" id="{F432FECE-C42B-EDF1-95FD-25F41467A21A}"/>
              </a:ext>
            </a:extLst>
          </p:cNvPr>
          <p:cNvSpPr txBox="1"/>
          <p:nvPr/>
        </p:nvSpPr>
        <p:spPr>
          <a:xfrm>
            <a:off x="4596189" y="145343"/>
            <a:ext cx="7535836" cy="461665"/>
          </a:xfrm>
          <a:prstGeom prst="rect">
            <a:avLst/>
          </a:prstGeom>
          <a:noFill/>
        </p:spPr>
        <p:txBody>
          <a:bodyPr wrap="square">
            <a:spAutoFit/>
          </a:bodyPr>
          <a:lstStyle/>
          <a:p>
            <a:pPr algn="r"/>
            <a:r>
              <a:rPr lang="en-US" sz="2400" b="1" dirty="0">
                <a:solidFill>
                  <a:schemeClr val="accent5">
                    <a:lumMod val="50000"/>
                  </a:schemeClr>
                </a:solidFill>
                <a:latin typeface="Aptos" panose="020B0004020202020204" pitchFamily="34" charset="0"/>
              </a:rPr>
              <a:t>National Waterway Transportation Agency - ANTAQ</a:t>
            </a:r>
          </a:p>
        </p:txBody>
      </p:sp>
    </p:spTree>
    <p:extLst>
      <p:ext uri="{BB962C8B-B14F-4D97-AF65-F5344CB8AC3E}">
        <p14:creationId xmlns:p14="http://schemas.microsoft.com/office/powerpoint/2010/main" val="160577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Agrupar 18">
            <a:extLst>
              <a:ext uri="{FF2B5EF4-FFF2-40B4-BE49-F238E27FC236}">
                <a16:creationId xmlns:a16="http://schemas.microsoft.com/office/drawing/2014/main" id="{61E2A80C-E0DC-2408-F8B3-C2C5DACFBEA1}"/>
              </a:ext>
            </a:extLst>
          </p:cNvPr>
          <p:cNvGrpSpPr/>
          <p:nvPr/>
        </p:nvGrpSpPr>
        <p:grpSpPr>
          <a:xfrm>
            <a:off x="-2921" y="-6349"/>
            <a:ext cx="12194921" cy="1932441"/>
            <a:chOff x="-2921" y="-6349"/>
            <a:chExt cx="12194921" cy="1932441"/>
          </a:xfrm>
        </p:grpSpPr>
        <p:grpSp>
          <p:nvGrpSpPr>
            <p:cNvPr id="20" name="Agrupar 19">
              <a:extLst>
                <a:ext uri="{FF2B5EF4-FFF2-40B4-BE49-F238E27FC236}">
                  <a16:creationId xmlns:a16="http://schemas.microsoft.com/office/drawing/2014/main" id="{E01EF4C5-7DB1-E244-91C9-9C61266C8430}"/>
                </a:ext>
              </a:extLst>
            </p:cNvPr>
            <p:cNvGrpSpPr/>
            <p:nvPr/>
          </p:nvGrpSpPr>
          <p:grpSpPr>
            <a:xfrm>
              <a:off x="-1" y="-6349"/>
              <a:ext cx="12192001" cy="821689"/>
              <a:chOff x="-1" y="-6349"/>
              <a:chExt cx="12192001" cy="821689"/>
            </a:xfrm>
          </p:grpSpPr>
          <p:sp>
            <p:nvSpPr>
              <p:cNvPr id="22" name="Retângulo 21">
                <a:extLst>
                  <a:ext uri="{FF2B5EF4-FFF2-40B4-BE49-F238E27FC236}">
                    <a16:creationId xmlns:a16="http://schemas.microsoft.com/office/drawing/2014/main" id="{50B3BBED-0CAB-ADDF-BE4F-DFCEBD4B153B}"/>
                  </a:ext>
                </a:extLst>
              </p:cNvPr>
              <p:cNvSpPr/>
              <p:nvPr/>
            </p:nvSpPr>
            <p:spPr>
              <a:xfrm>
                <a:off x="-1" y="1"/>
                <a:ext cx="12191986" cy="8153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5">
                <a:extLst>
                  <a:ext uri="{FF2B5EF4-FFF2-40B4-BE49-F238E27FC236}">
                    <a16:creationId xmlns:a16="http://schemas.microsoft.com/office/drawing/2014/main" id="{EC40374A-1C79-36E5-19B5-074E12857A72}"/>
                  </a:ext>
                </a:extLst>
              </p:cNvPr>
              <p:cNvSpPr/>
              <p:nvPr/>
            </p:nvSpPr>
            <p:spPr>
              <a:xfrm>
                <a:off x="-1" y="0"/>
                <a:ext cx="5584316" cy="745507"/>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37118"/>
                  <a:gd name="connsiteX1" fmla="*/ 5670041 w 5670041"/>
                  <a:gd name="connsiteY1" fmla="*/ 1136 h 737118"/>
                  <a:gd name="connsiteX2" fmla="*/ 3123392 w 5670041"/>
                  <a:gd name="connsiteY2" fmla="*/ 697882 h 737118"/>
                  <a:gd name="connsiteX3" fmla="*/ 0 w 5670041"/>
                  <a:gd name="connsiteY3" fmla="*/ 737118 h 737118"/>
                  <a:gd name="connsiteX4" fmla="*/ 0 w 5670041"/>
                  <a:gd name="connsiteY4" fmla="*/ 0 h 737118"/>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35116"/>
                  <a:gd name="connsiteY0" fmla="*/ 0 h 745507"/>
                  <a:gd name="connsiteX1" fmla="*/ 5635116 w 5635116"/>
                  <a:gd name="connsiteY1" fmla="*/ 1136 h 745507"/>
                  <a:gd name="connsiteX2" fmla="*/ 2909080 w 5635116"/>
                  <a:gd name="connsiteY2" fmla="*/ 745507 h 745507"/>
                  <a:gd name="connsiteX3" fmla="*/ 0 w 5635116"/>
                  <a:gd name="connsiteY3" fmla="*/ 737118 h 745507"/>
                  <a:gd name="connsiteX4" fmla="*/ 0 w 56351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316" h="745507">
                    <a:moveTo>
                      <a:pt x="0" y="0"/>
                    </a:moveTo>
                    <a:lnTo>
                      <a:pt x="5584316" y="1136"/>
                    </a:lnTo>
                    <a:cubicBezTo>
                      <a:pt x="4639389" y="206397"/>
                      <a:pt x="4335018" y="251321"/>
                      <a:pt x="2909080" y="745507"/>
                    </a:cubicBezTo>
                    <a:lnTo>
                      <a:pt x="0" y="737118"/>
                    </a:lnTo>
                    <a:lnTo>
                      <a:pt x="0" y="0"/>
                    </a:lnTo>
                    <a:close/>
                  </a:path>
                </a:pathLst>
              </a:custGeom>
              <a:solidFill>
                <a:srgbClr val="31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5">
                <a:extLst>
                  <a:ext uri="{FF2B5EF4-FFF2-40B4-BE49-F238E27FC236}">
                    <a16:creationId xmlns:a16="http://schemas.microsoft.com/office/drawing/2014/main" id="{C5F893B7-78EC-A458-7ECC-32FF8FF59F1D}"/>
                  </a:ext>
                </a:extLst>
              </p:cNvPr>
              <p:cNvSpPr/>
              <p:nvPr/>
            </p:nvSpPr>
            <p:spPr>
              <a:xfrm rot="10800000">
                <a:off x="3164680" y="-1138"/>
                <a:ext cx="9027305" cy="744088"/>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2896 h 743641"/>
                  <a:gd name="connsiteX1" fmla="*/ 6329260 w 6329260"/>
                  <a:gd name="connsiteY1" fmla="*/ 0 h 743641"/>
                  <a:gd name="connsiteX2" fmla="*/ 3282050 w 6329260"/>
                  <a:gd name="connsiteY2" fmla="*/ 743641 h 743641"/>
                  <a:gd name="connsiteX3" fmla="*/ 0 w 6329260"/>
                  <a:gd name="connsiteY3" fmla="*/ 740014 h 743641"/>
                  <a:gd name="connsiteX4" fmla="*/ 0 w 6329260"/>
                  <a:gd name="connsiteY4" fmla="*/ 2896 h 743641"/>
                  <a:gd name="connsiteX0" fmla="*/ 0 w 9034767"/>
                  <a:gd name="connsiteY0" fmla="*/ 2896 h 743641"/>
                  <a:gd name="connsiteX1" fmla="*/ 9034767 w 9034767"/>
                  <a:gd name="connsiteY1" fmla="*/ 0 h 743641"/>
                  <a:gd name="connsiteX2" fmla="*/ 5987557 w 9034767"/>
                  <a:gd name="connsiteY2" fmla="*/ 743641 h 743641"/>
                  <a:gd name="connsiteX3" fmla="*/ 2705507 w 9034767"/>
                  <a:gd name="connsiteY3" fmla="*/ 740014 h 743641"/>
                  <a:gd name="connsiteX4" fmla="*/ 0 w 9034767"/>
                  <a:gd name="connsiteY4" fmla="*/ 2896 h 743641"/>
                  <a:gd name="connsiteX0" fmla="*/ 0 w 9034767"/>
                  <a:gd name="connsiteY0" fmla="*/ 2896 h 744781"/>
                  <a:gd name="connsiteX1" fmla="*/ 9034767 w 9034767"/>
                  <a:gd name="connsiteY1" fmla="*/ 0 h 744781"/>
                  <a:gd name="connsiteX2" fmla="*/ 5987557 w 9034767"/>
                  <a:gd name="connsiteY2" fmla="*/ 743641 h 744781"/>
                  <a:gd name="connsiteX3" fmla="*/ 11898 w 9034767"/>
                  <a:gd name="connsiteY3" fmla="*/ 744781 h 744781"/>
                  <a:gd name="connsiteX4" fmla="*/ 0 w 9034767"/>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2380 w 9025249"/>
                  <a:gd name="connsiteY3" fmla="*/ 744781 h 744781"/>
                  <a:gd name="connsiteX4" fmla="*/ 0 w 9025249"/>
                  <a:gd name="connsiteY4" fmla="*/ 2896 h 744781"/>
                  <a:gd name="connsiteX0" fmla="*/ 2484 w 9027733"/>
                  <a:gd name="connsiteY0" fmla="*/ 2896 h 744781"/>
                  <a:gd name="connsiteX1" fmla="*/ 9027733 w 9027733"/>
                  <a:gd name="connsiteY1" fmla="*/ 0 h 744781"/>
                  <a:gd name="connsiteX2" fmla="*/ 5980523 w 9027733"/>
                  <a:gd name="connsiteY2" fmla="*/ 743641 h 744781"/>
                  <a:gd name="connsiteX3" fmla="*/ 105 w 9027733"/>
                  <a:gd name="connsiteY3" fmla="*/ 744781 h 744781"/>
                  <a:gd name="connsiteX4" fmla="*/ 2484 w 9027733"/>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4760 w 9025249"/>
                  <a:gd name="connsiteY3" fmla="*/ 744781 h 744781"/>
                  <a:gd name="connsiteX4" fmla="*/ 0 w 9025249"/>
                  <a:gd name="connsiteY4" fmla="*/ 2896 h 744781"/>
                  <a:gd name="connsiteX0" fmla="*/ 229 w 9020719"/>
                  <a:gd name="connsiteY0" fmla="*/ 2896 h 744781"/>
                  <a:gd name="connsiteX1" fmla="*/ 9020719 w 9020719"/>
                  <a:gd name="connsiteY1" fmla="*/ 0 h 744781"/>
                  <a:gd name="connsiteX2" fmla="*/ 5973509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719" h="744781">
                    <a:moveTo>
                      <a:pt x="229" y="2896"/>
                    </a:moveTo>
                    <a:lnTo>
                      <a:pt x="9020719" y="0"/>
                    </a:lnTo>
                    <a:cubicBezTo>
                      <a:pt x="7756567" y="402216"/>
                      <a:pt x="7199096" y="557753"/>
                      <a:pt x="6125798" y="743641"/>
                    </a:cubicBezTo>
                    <a:lnTo>
                      <a:pt x="230" y="744781"/>
                    </a:lnTo>
                    <a:cubicBezTo>
                      <a:pt x="-563" y="497486"/>
                      <a:pt x="1022" y="250191"/>
                      <a:pt x="229" y="2896"/>
                    </a:cubicBezTo>
                    <a:close/>
                  </a:path>
                </a:pathLst>
              </a:custGeom>
              <a:solidFill>
                <a:srgbClr val="72BA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2BAE3"/>
                  </a:solidFill>
                </a:endParaRPr>
              </a:p>
            </p:txBody>
          </p:sp>
          <p:sp>
            <p:nvSpPr>
              <p:cNvPr id="26" name="Triângulo isósceles 9">
                <a:extLst>
                  <a:ext uri="{FF2B5EF4-FFF2-40B4-BE49-F238E27FC236}">
                    <a16:creationId xmlns:a16="http://schemas.microsoft.com/office/drawing/2014/main" id="{60568671-D7D9-514C-954C-042A290DB0F3}"/>
                  </a:ext>
                </a:extLst>
              </p:cNvPr>
              <p:cNvSpPr/>
              <p:nvPr/>
            </p:nvSpPr>
            <p:spPr>
              <a:xfrm>
                <a:off x="8892540" y="-6349"/>
                <a:ext cx="3299459"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88C6E8">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7" name="Triângulo isósceles 9">
                <a:extLst>
                  <a:ext uri="{FF2B5EF4-FFF2-40B4-BE49-F238E27FC236}">
                    <a16:creationId xmlns:a16="http://schemas.microsoft.com/office/drawing/2014/main" id="{058299E9-B3A7-62BD-E62D-2DDCA4B32ECB}"/>
                  </a:ext>
                </a:extLst>
              </p:cNvPr>
              <p:cNvSpPr/>
              <p:nvPr/>
            </p:nvSpPr>
            <p:spPr>
              <a:xfrm>
                <a:off x="4450080" y="-6349"/>
                <a:ext cx="7741920"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65B5E1">
                  <a:alpha val="6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8" name="Triângulo isósceles 9">
                <a:extLst>
                  <a:ext uri="{FF2B5EF4-FFF2-40B4-BE49-F238E27FC236}">
                    <a16:creationId xmlns:a16="http://schemas.microsoft.com/office/drawing/2014/main" id="{FB654EEB-528E-3D7D-70C6-43E59BA97F1D}"/>
                  </a:ext>
                </a:extLst>
              </p:cNvPr>
              <p:cNvSpPr/>
              <p:nvPr/>
            </p:nvSpPr>
            <p:spPr>
              <a:xfrm>
                <a:off x="83820" y="-6349"/>
                <a:ext cx="5500495"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283B4C">
                  <a:alpha val="23137"/>
                </a:srgbClr>
              </a:solidFill>
              <a:ln w="28575">
                <a:solidFill>
                  <a:srgbClr val="39536B"/>
                </a:solidFill>
              </a:ln>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grpSp>
        <p:sp>
          <p:nvSpPr>
            <p:cNvPr id="21" name="Retângulo 7">
              <a:extLst>
                <a:ext uri="{FF2B5EF4-FFF2-40B4-BE49-F238E27FC236}">
                  <a16:creationId xmlns:a16="http://schemas.microsoft.com/office/drawing/2014/main" id="{620BFF4B-19E7-D239-5B57-D1857A1FBD02}"/>
                </a:ext>
              </a:extLst>
            </p:cNvPr>
            <p:cNvSpPr/>
            <p:nvPr/>
          </p:nvSpPr>
          <p:spPr>
            <a:xfrm>
              <a:off x="-2921" y="742951"/>
              <a:ext cx="2924660" cy="1183141"/>
            </a:xfrm>
            <a:custGeom>
              <a:avLst/>
              <a:gdLst>
                <a:gd name="connsiteX0" fmla="*/ 0 w 2893163"/>
                <a:gd name="connsiteY0" fmla="*/ 0 h 1535567"/>
                <a:gd name="connsiteX1" fmla="*/ 2893163 w 2893163"/>
                <a:gd name="connsiteY1" fmla="*/ 0 h 1535567"/>
                <a:gd name="connsiteX2" fmla="*/ 2893163 w 2893163"/>
                <a:gd name="connsiteY2" fmla="*/ 1535567 h 1535567"/>
                <a:gd name="connsiteX3" fmla="*/ 0 w 2893163"/>
                <a:gd name="connsiteY3" fmla="*/ 1535567 h 1535567"/>
                <a:gd name="connsiteX4" fmla="*/ 0 w 2893163"/>
                <a:gd name="connsiteY4" fmla="*/ 0 h 1535567"/>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Lst>
              <a:ahLst/>
              <a:cxnLst>
                <a:cxn ang="0">
                  <a:pos x="connsiteX0" y="connsiteY0"/>
                </a:cxn>
                <a:cxn ang="0">
                  <a:pos x="connsiteX1" y="connsiteY1"/>
                </a:cxn>
                <a:cxn ang="0">
                  <a:pos x="connsiteX2" y="connsiteY2"/>
                </a:cxn>
                <a:cxn ang="0">
                  <a:pos x="connsiteX3" y="connsiteY3"/>
                </a:cxn>
              </a:cxnLst>
              <a:rect l="l" t="t" r="r" b="b"/>
              <a:pathLst>
                <a:path w="2924660" h="1183141">
                  <a:moveTo>
                    <a:pt x="2922" y="0"/>
                  </a:moveTo>
                  <a:lnTo>
                    <a:pt x="2924660" y="0"/>
                  </a:lnTo>
                  <a:cubicBezTo>
                    <a:pt x="1795949" y="316593"/>
                    <a:pt x="1153009" y="661761"/>
                    <a:pt x="485" y="1183141"/>
                  </a:cubicBezTo>
                  <a:cubicBezTo>
                    <a:pt x="-1878" y="666523"/>
                    <a:pt x="5285" y="516618"/>
                    <a:pt x="292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0" name="Agrupar 29">
            <a:extLst>
              <a:ext uri="{FF2B5EF4-FFF2-40B4-BE49-F238E27FC236}">
                <a16:creationId xmlns:a16="http://schemas.microsoft.com/office/drawing/2014/main" id="{EE02F0F5-8909-F3EE-05C0-A21A33C4D2FA}"/>
              </a:ext>
            </a:extLst>
          </p:cNvPr>
          <p:cNvGrpSpPr/>
          <p:nvPr/>
        </p:nvGrpSpPr>
        <p:grpSpPr>
          <a:xfrm>
            <a:off x="-17" y="6320304"/>
            <a:ext cx="12192002" cy="537695"/>
            <a:chOff x="-17" y="6320304"/>
            <a:chExt cx="12192002" cy="537695"/>
          </a:xfrm>
        </p:grpSpPr>
        <p:sp>
          <p:nvSpPr>
            <p:cNvPr id="17" name="Retângulo 16">
              <a:extLst>
                <a:ext uri="{FF2B5EF4-FFF2-40B4-BE49-F238E27FC236}">
                  <a16:creationId xmlns:a16="http://schemas.microsoft.com/office/drawing/2014/main" id="{9AE75E8E-F4FE-9B1E-6BE8-E8BBD4ACF853}"/>
                </a:ext>
              </a:extLst>
            </p:cNvPr>
            <p:cNvSpPr/>
            <p:nvPr/>
          </p:nvSpPr>
          <p:spPr>
            <a:xfrm>
              <a:off x="-16" y="6320304"/>
              <a:ext cx="12192001" cy="464820"/>
            </a:xfrm>
            <a:prstGeom prst="rect">
              <a:avLst/>
            </a:prstGeom>
            <a:solidFill>
              <a:srgbClr val="72B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F880AE39-9D2E-4F03-125F-92FA112EC297}"/>
                </a:ext>
              </a:extLst>
            </p:cNvPr>
            <p:cNvSpPr/>
            <p:nvPr/>
          </p:nvSpPr>
          <p:spPr>
            <a:xfrm>
              <a:off x="-17" y="6393179"/>
              <a:ext cx="12192001" cy="464820"/>
            </a:xfrm>
            <a:prstGeom prst="rect">
              <a:avLst/>
            </a:prstGeom>
            <a:solidFill>
              <a:srgbClr val="28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4" name="Imagem 23" descr="Uma imagem contendo desenho, texto&#10;&#10;Descrição gerada automaticamente">
            <a:extLst>
              <a:ext uri="{FF2B5EF4-FFF2-40B4-BE49-F238E27FC236}">
                <a16:creationId xmlns:a16="http://schemas.microsoft.com/office/drawing/2014/main" id="{1FAE22B3-4587-A38C-F815-A5B09CD185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89" y="103124"/>
            <a:ext cx="1633731" cy="530353"/>
          </a:xfrm>
          <a:prstGeom prst="rect">
            <a:avLst/>
          </a:prstGeom>
        </p:spPr>
      </p:pic>
      <p:sp>
        <p:nvSpPr>
          <p:cNvPr id="33" name="CaixaDeTexto 32">
            <a:extLst>
              <a:ext uri="{FF2B5EF4-FFF2-40B4-BE49-F238E27FC236}">
                <a16:creationId xmlns:a16="http://schemas.microsoft.com/office/drawing/2014/main" id="{5E5045B2-ADFC-29A1-548C-4947827B6E16}"/>
              </a:ext>
            </a:extLst>
          </p:cNvPr>
          <p:cNvSpPr txBox="1"/>
          <p:nvPr/>
        </p:nvSpPr>
        <p:spPr>
          <a:xfrm>
            <a:off x="-129734" y="6463250"/>
            <a:ext cx="2543175" cy="338554"/>
          </a:xfrm>
          <a:prstGeom prst="rect">
            <a:avLst/>
          </a:prstGeom>
          <a:noFill/>
        </p:spPr>
        <p:txBody>
          <a:bodyPr wrap="square" rtlCol="0">
            <a:spAutoFit/>
          </a:bodyPr>
          <a:lstStyle/>
          <a:p>
            <a:pPr algn="ctr"/>
            <a:r>
              <a:rPr lang="pt-BR" sz="1600" dirty="0">
                <a:solidFill>
                  <a:schemeClr val="bg1"/>
                </a:solidFill>
              </a:rPr>
              <a:t>www.gov.br/antaq</a:t>
            </a:r>
          </a:p>
        </p:txBody>
      </p:sp>
      <p:sp>
        <p:nvSpPr>
          <p:cNvPr id="2" name="Espaço Reservado para Número de Slide 1">
            <a:extLst>
              <a:ext uri="{FF2B5EF4-FFF2-40B4-BE49-F238E27FC236}">
                <a16:creationId xmlns:a16="http://schemas.microsoft.com/office/drawing/2014/main" id="{E834C31F-DEF0-D5DB-3D8F-E01E89E37138}"/>
              </a:ext>
            </a:extLst>
          </p:cNvPr>
          <p:cNvSpPr>
            <a:spLocks noGrp="1"/>
          </p:cNvSpPr>
          <p:nvPr>
            <p:ph type="sldNum" sz="quarter" idx="12"/>
          </p:nvPr>
        </p:nvSpPr>
        <p:spPr>
          <a:xfrm>
            <a:off x="9172370" y="6416959"/>
            <a:ext cx="2743200" cy="365125"/>
          </a:xfrm>
        </p:spPr>
        <p:txBody>
          <a:bodyPr/>
          <a:lstStyle/>
          <a:p>
            <a:fld id="{AEC640CB-5D74-47DA-BBFA-9586DA51BF8B}" type="slidenum">
              <a:rPr lang="pt-BR" sz="1600" smtClean="0">
                <a:solidFill>
                  <a:schemeClr val="bg1"/>
                </a:solidFill>
              </a:rPr>
              <a:t>4</a:t>
            </a:fld>
            <a:endParaRPr lang="pt-BR" sz="1600" dirty="0">
              <a:solidFill>
                <a:schemeClr val="bg1"/>
              </a:solidFill>
            </a:endParaRPr>
          </a:p>
        </p:txBody>
      </p:sp>
      <p:sp>
        <p:nvSpPr>
          <p:cNvPr id="4" name="CaixaDeTexto 3">
            <a:extLst>
              <a:ext uri="{FF2B5EF4-FFF2-40B4-BE49-F238E27FC236}">
                <a16:creationId xmlns:a16="http://schemas.microsoft.com/office/drawing/2014/main" id="{39E08A7B-433B-6464-5B1E-2E1E8766E6DB}"/>
              </a:ext>
            </a:extLst>
          </p:cNvPr>
          <p:cNvSpPr txBox="1"/>
          <p:nvPr/>
        </p:nvSpPr>
        <p:spPr>
          <a:xfrm>
            <a:off x="83820" y="1298581"/>
            <a:ext cx="7923298" cy="4053917"/>
          </a:xfrm>
          <a:prstGeom prst="rect">
            <a:avLst/>
          </a:prstGeom>
          <a:noFill/>
          <a:ln cap="flat">
            <a:noFill/>
          </a:ln>
        </p:spPr>
        <p:txBody>
          <a:bodyPr vert="horz" wrap="square" lIns="0" tIns="0" rIns="0" bIns="0" anchor="t" anchorCtr="0" compatLnSpc="1">
            <a:noAutofit/>
          </a:bodyPr>
          <a:lstStyle>
            <a:defPPr>
              <a:defRPr lang="pt-BR"/>
            </a:defPPr>
            <a:lvl1pPr marL="359999" marR="359999" algn="just" hangingPunct="0">
              <a:defRPr sz="2400" b="0" i="0" u="none" strike="noStrike" kern="0" cap="none" spc="0" baseline="0">
                <a:solidFill>
                  <a:srgbClr val="000000"/>
                </a:solidFill>
                <a:uFillTx/>
                <a:latin typeface="Arial" pitchFamily="34"/>
                <a:ea typeface="Arial Unicode MS" pitchFamily="2"/>
                <a:cs typeface="Arial Unicode MS" pitchFamily="2"/>
              </a:defRPr>
            </a:lvl1pPr>
          </a:lstStyle>
          <a:p>
            <a:pPr marL="269875" lvl="2" algn="just">
              <a:spcBef>
                <a:spcPts val="1200"/>
              </a:spcBef>
            </a:pPr>
            <a:r>
              <a:rPr lang="en-US" sz="2200" dirty="0">
                <a:solidFill>
                  <a:schemeClr val="accent5">
                    <a:lumMod val="50000"/>
                  </a:schemeClr>
                </a:solidFill>
              </a:rPr>
              <a:t>Presents socio-environmental </a:t>
            </a:r>
            <a:r>
              <a:rPr lang="en-US" sz="2200" b="1" dirty="0">
                <a:solidFill>
                  <a:schemeClr val="accent5">
                    <a:lumMod val="50000"/>
                  </a:schemeClr>
                </a:solidFill>
              </a:rPr>
              <a:t>projects</a:t>
            </a:r>
            <a:r>
              <a:rPr lang="en-US" sz="2200" dirty="0">
                <a:solidFill>
                  <a:schemeClr val="accent5">
                    <a:lumMod val="50000"/>
                  </a:schemeClr>
                </a:solidFill>
              </a:rPr>
              <a:t> and </a:t>
            </a:r>
            <a:r>
              <a:rPr lang="en-US" sz="2200" b="1" dirty="0">
                <a:solidFill>
                  <a:schemeClr val="accent5">
                    <a:lumMod val="50000"/>
                  </a:schemeClr>
                </a:solidFill>
              </a:rPr>
              <a:t>actions</a:t>
            </a:r>
            <a:r>
              <a:rPr lang="en-US" sz="2200" dirty="0">
                <a:solidFill>
                  <a:schemeClr val="accent5">
                    <a:lumMod val="50000"/>
                  </a:schemeClr>
                </a:solidFill>
              </a:rPr>
              <a:t> prioritized by the Agency for the subsequent two-year period, with the aim of:</a:t>
            </a:r>
          </a:p>
          <a:p>
            <a:pPr marL="809625" lvl="3" indent="-285750" algn="just">
              <a:spcBef>
                <a:spcPts val="1200"/>
              </a:spcBef>
              <a:buFont typeface="Arial" panose="020B0604020202020204" pitchFamily="34" charset="0"/>
              <a:buChar char="•"/>
            </a:pPr>
            <a:r>
              <a:rPr lang="en-US" sz="2200" dirty="0">
                <a:solidFill>
                  <a:schemeClr val="accent5">
                    <a:lumMod val="50000"/>
                  </a:schemeClr>
                </a:solidFill>
              </a:rPr>
              <a:t>Improve the development and sustainable use of the port areas;</a:t>
            </a:r>
          </a:p>
          <a:p>
            <a:pPr marL="809625" lvl="3" indent="-285750" algn="just">
              <a:spcBef>
                <a:spcPts val="1200"/>
              </a:spcBef>
              <a:buFont typeface="Arial" panose="020B0604020202020204" pitchFamily="34" charset="0"/>
              <a:buChar char="•"/>
            </a:pPr>
            <a:r>
              <a:rPr lang="en-US" sz="2200" dirty="0">
                <a:solidFill>
                  <a:schemeClr val="accent5">
                    <a:lumMod val="50000"/>
                  </a:schemeClr>
                </a:solidFill>
              </a:rPr>
              <a:t>Increase adherence to </a:t>
            </a:r>
            <a:r>
              <a:rPr lang="en-US" sz="2200" b="1" dirty="0">
                <a:solidFill>
                  <a:schemeClr val="accent5">
                    <a:lumMod val="50000"/>
                  </a:schemeClr>
                </a:solidFill>
              </a:rPr>
              <a:t>good practices </a:t>
            </a:r>
            <a:r>
              <a:rPr lang="en-US" sz="2200" dirty="0">
                <a:solidFill>
                  <a:schemeClr val="accent5">
                    <a:lumMod val="50000"/>
                  </a:schemeClr>
                </a:solidFill>
              </a:rPr>
              <a:t>and </a:t>
            </a:r>
            <a:r>
              <a:rPr lang="en-US" sz="2200" b="1" dirty="0">
                <a:solidFill>
                  <a:schemeClr val="accent5">
                    <a:lumMod val="50000"/>
                  </a:schemeClr>
                </a:solidFill>
              </a:rPr>
              <a:t>compliance</a:t>
            </a:r>
            <a:r>
              <a:rPr lang="en-US" sz="2200" dirty="0">
                <a:solidFill>
                  <a:schemeClr val="accent5">
                    <a:lumMod val="50000"/>
                  </a:schemeClr>
                </a:solidFill>
              </a:rPr>
              <a:t> to environmental regulations applicable to the port and shipping sectors;</a:t>
            </a:r>
          </a:p>
          <a:p>
            <a:pPr marL="809625" lvl="3" indent="-285750" algn="just">
              <a:spcBef>
                <a:spcPts val="1200"/>
              </a:spcBef>
              <a:buFont typeface="Arial" panose="020B0604020202020204" pitchFamily="34" charset="0"/>
              <a:buChar char="•"/>
            </a:pPr>
            <a:r>
              <a:rPr lang="en-US" sz="2200" dirty="0">
                <a:solidFill>
                  <a:schemeClr val="accent5">
                    <a:lumMod val="50000"/>
                  </a:schemeClr>
                </a:solidFill>
              </a:rPr>
              <a:t>Improve the evaluation and monitoring of the </a:t>
            </a:r>
            <a:r>
              <a:rPr lang="en-US" sz="2200" b="1" dirty="0">
                <a:solidFill>
                  <a:schemeClr val="accent5">
                    <a:lumMod val="50000"/>
                  </a:schemeClr>
                </a:solidFill>
              </a:rPr>
              <a:t>environmental performance </a:t>
            </a:r>
            <a:r>
              <a:rPr lang="en-US" sz="2200" dirty="0">
                <a:solidFill>
                  <a:schemeClr val="accent5">
                    <a:lumMod val="50000"/>
                  </a:schemeClr>
                </a:solidFill>
              </a:rPr>
              <a:t>of ports;</a:t>
            </a:r>
          </a:p>
          <a:p>
            <a:pPr marL="809625" lvl="3" indent="-285750" algn="just">
              <a:spcBef>
                <a:spcPts val="1200"/>
              </a:spcBef>
              <a:buFont typeface="Arial" panose="020B0604020202020204" pitchFamily="34" charset="0"/>
              <a:buChar char="•"/>
            </a:pPr>
            <a:r>
              <a:rPr lang="en-US" sz="2200" dirty="0">
                <a:solidFill>
                  <a:schemeClr val="accent5">
                    <a:lumMod val="50000"/>
                  </a:schemeClr>
                </a:solidFill>
              </a:rPr>
              <a:t>Adopt indicators the </a:t>
            </a:r>
            <a:r>
              <a:rPr lang="en-US" sz="2200" b="1" dirty="0">
                <a:solidFill>
                  <a:schemeClr val="accent6">
                    <a:lumMod val="75000"/>
                  </a:schemeClr>
                </a:solidFill>
              </a:rPr>
              <a:t>Sustainable Development Goals (SDG)</a:t>
            </a:r>
            <a:r>
              <a:rPr lang="en-US" sz="2200" dirty="0">
                <a:solidFill>
                  <a:schemeClr val="accent5">
                    <a:lumMod val="50000"/>
                  </a:schemeClr>
                </a:solidFill>
              </a:rPr>
              <a:t> of the United Nations (UN) 2030 Agenda.</a:t>
            </a:r>
            <a:endParaRPr lang="pt-BR" sz="2200" dirty="0">
              <a:solidFill>
                <a:schemeClr val="accent5">
                  <a:lumMod val="50000"/>
                </a:schemeClr>
              </a:solidFill>
            </a:endParaRPr>
          </a:p>
        </p:txBody>
      </p:sp>
      <p:sp>
        <p:nvSpPr>
          <p:cNvPr id="3" name="CaixaDeTexto 2">
            <a:extLst>
              <a:ext uri="{FF2B5EF4-FFF2-40B4-BE49-F238E27FC236}">
                <a16:creationId xmlns:a16="http://schemas.microsoft.com/office/drawing/2014/main" id="{6FB3704C-598A-6DF5-535E-1B0E3F71B577}"/>
              </a:ext>
            </a:extLst>
          </p:cNvPr>
          <p:cNvSpPr txBox="1"/>
          <p:nvPr/>
        </p:nvSpPr>
        <p:spPr>
          <a:xfrm>
            <a:off x="4596189" y="145343"/>
            <a:ext cx="7535836" cy="461665"/>
          </a:xfrm>
          <a:prstGeom prst="rect">
            <a:avLst/>
          </a:prstGeom>
          <a:noFill/>
        </p:spPr>
        <p:txBody>
          <a:bodyPr wrap="square">
            <a:spAutoFit/>
          </a:bodyPr>
          <a:lstStyle/>
          <a:p>
            <a:pPr algn="r"/>
            <a:r>
              <a:rPr lang="en-US" sz="2400" b="1" dirty="0">
                <a:solidFill>
                  <a:schemeClr val="accent5">
                    <a:lumMod val="50000"/>
                  </a:schemeClr>
                </a:solidFill>
                <a:latin typeface="Aptos" panose="020B0004020202020204" pitchFamily="34" charset="0"/>
              </a:rPr>
              <a:t>ANTAQ's Environmental and Safety Agenda</a:t>
            </a:r>
          </a:p>
        </p:txBody>
      </p:sp>
      <p:pic>
        <p:nvPicPr>
          <p:cNvPr id="7" name="Imagem 6">
            <a:extLst>
              <a:ext uri="{FF2B5EF4-FFF2-40B4-BE49-F238E27FC236}">
                <a16:creationId xmlns:a16="http://schemas.microsoft.com/office/drawing/2014/main" id="{806ABFD4-A279-FAC8-F344-83471FEA843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53292" y="1334521"/>
            <a:ext cx="3838708" cy="3535221"/>
          </a:xfrm>
          <a:prstGeom prst="rect">
            <a:avLst/>
          </a:prstGeom>
        </p:spPr>
      </p:pic>
    </p:spTree>
    <p:extLst>
      <p:ext uri="{BB962C8B-B14F-4D97-AF65-F5344CB8AC3E}">
        <p14:creationId xmlns:p14="http://schemas.microsoft.com/office/powerpoint/2010/main" val="158869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3D58B-B10D-D610-E01E-A1B85451CDC2}"/>
            </a:ext>
          </a:extLst>
        </p:cNvPr>
        <p:cNvGrpSpPr/>
        <p:nvPr/>
      </p:nvGrpSpPr>
      <p:grpSpPr>
        <a:xfrm>
          <a:off x="0" y="0"/>
          <a:ext cx="0" cy="0"/>
          <a:chOff x="0" y="0"/>
          <a:chExt cx="0" cy="0"/>
        </a:xfrm>
      </p:grpSpPr>
      <p:grpSp>
        <p:nvGrpSpPr>
          <p:cNvPr id="19" name="Agrupar 18">
            <a:extLst>
              <a:ext uri="{FF2B5EF4-FFF2-40B4-BE49-F238E27FC236}">
                <a16:creationId xmlns:a16="http://schemas.microsoft.com/office/drawing/2014/main" id="{9FAADF7E-7B66-3640-6346-3C50BAA79EF0}"/>
              </a:ext>
            </a:extLst>
          </p:cNvPr>
          <p:cNvGrpSpPr/>
          <p:nvPr/>
        </p:nvGrpSpPr>
        <p:grpSpPr>
          <a:xfrm>
            <a:off x="-2921" y="-6349"/>
            <a:ext cx="12194921" cy="1932441"/>
            <a:chOff x="-2921" y="-6349"/>
            <a:chExt cx="12194921" cy="1932441"/>
          </a:xfrm>
        </p:grpSpPr>
        <p:grpSp>
          <p:nvGrpSpPr>
            <p:cNvPr id="20" name="Agrupar 19">
              <a:extLst>
                <a:ext uri="{FF2B5EF4-FFF2-40B4-BE49-F238E27FC236}">
                  <a16:creationId xmlns:a16="http://schemas.microsoft.com/office/drawing/2014/main" id="{5CC9D169-E4EF-7271-5F86-098A6F524BD5}"/>
                </a:ext>
              </a:extLst>
            </p:cNvPr>
            <p:cNvGrpSpPr/>
            <p:nvPr/>
          </p:nvGrpSpPr>
          <p:grpSpPr>
            <a:xfrm>
              <a:off x="-1" y="-6349"/>
              <a:ext cx="12192001" cy="821689"/>
              <a:chOff x="-1" y="-6349"/>
              <a:chExt cx="12192001" cy="821689"/>
            </a:xfrm>
          </p:grpSpPr>
          <p:sp>
            <p:nvSpPr>
              <p:cNvPr id="22" name="Retângulo 21">
                <a:extLst>
                  <a:ext uri="{FF2B5EF4-FFF2-40B4-BE49-F238E27FC236}">
                    <a16:creationId xmlns:a16="http://schemas.microsoft.com/office/drawing/2014/main" id="{F56F4F02-57EA-FE60-2399-AAFB7F9ACD05}"/>
                  </a:ext>
                </a:extLst>
              </p:cNvPr>
              <p:cNvSpPr/>
              <p:nvPr/>
            </p:nvSpPr>
            <p:spPr>
              <a:xfrm>
                <a:off x="-1" y="1"/>
                <a:ext cx="12191986" cy="8153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5">
                <a:extLst>
                  <a:ext uri="{FF2B5EF4-FFF2-40B4-BE49-F238E27FC236}">
                    <a16:creationId xmlns:a16="http://schemas.microsoft.com/office/drawing/2014/main" id="{4C8C7B8F-12C4-8913-CEDC-8EA3BE4CC566}"/>
                  </a:ext>
                </a:extLst>
              </p:cNvPr>
              <p:cNvSpPr/>
              <p:nvPr/>
            </p:nvSpPr>
            <p:spPr>
              <a:xfrm>
                <a:off x="-1" y="0"/>
                <a:ext cx="5584316" cy="745507"/>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37118"/>
                  <a:gd name="connsiteX1" fmla="*/ 5670041 w 5670041"/>
                  <a:gd name="connsiteY1" fmla="*/ 1136 h 737118"/>
                  <a:gd name="connsiteX2" fmla="*/ 3123392 w 5670041"/>
                  <a:gd name="connsiteY2" fmla="*/ 697882 h 737118"/>
                  <a:gd name="connsiteX3" fmla="*/ 0 w 5670041"/>
                  <a:gd name="connsiteY3" fmla="*/ 737118 h 737118"/>
                  <a:gd name="connsiteX4" fmla="*/ 0 w 5670041"/>
                  <a:gd name="connsiteY4" fmla="*/ 0 h 737118"/>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35116"/>
                  <a:gd name="connsiteY0" fmla="*/ 0 h 745507"/>
                  <a:gd name="connsiteX1" fmla="*/ 5635116 w 5635116"/>
                  <a:gd name="connsiteY1" fmla="*/ 1136 h 745507"/>
                  <a:gd name="connsiteX2" fmla="*/ 2909080 w 5635116"/>
                  <a:gd name="connsiteY2" fmla="*/ 745507 h 745507"/>
                  <a:gd name="connsiteX3" fmla="*/ 0 w 5635116"/>
                  <a:gd name="connsiteY3" fmla="*/ 737118 h 745507"/>
                  <a:gd name="connsiteX4" fmla="*/ 0 w 56351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316" h="745507">
                    <a:moveTo>
                      <a:pt x="0" y="0"/>
                    </a:moveTo>
                    <a:lnTo>
                      <a:pt x="5584316" y="1136"/>
                    </a:lnTo>
                    <a:cubicBezTo>
                      <a:pt x="4639389" y="206397"/>
                      <a:pt x="4335018" y="251321"/>
                      <a:pt x="2909080" y="745507"/>
                    </a:cubicBezTo>
                    <a:lnTo>
                      <a:pt x="0" y="737118"/>
                    </a:lnTo>
                    <a:lnTo>
                      <a:pt x="0" y="0"/>
                    </a:lnTo>
                    <a:close/>
                  </a:path>
                </a:pathLst>
              </a:custGeom>
              <a:solidFill>
                <a:srgbClr val="31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5">
                <a:extLst>
                  <a:ext uri="{FF2B5EF4-FFF2-40B4-BE49-F238E27FC236}">
                    <a16:creationId xmlns:a16="http://schemas.microsoft.com/office/drawing/2014/main" id="{573A164A-CBA6-1511-2C2B-67E8295C08C1}"/>
                  </a:ext>
                </a:extLst>
              </p:cNvPr>
              <p:cNvSpPr/>
              <p:nvPr/>
            </p:nvSpPr>
            <p:spPr>
              <a:xfrm rot="10800000">
                <a:off x="3164680" y="-1138"/>
                <a:ext cx="9027305" cy="744088"/>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2896 h 743641"/>
                  <a:gd name="connsiteX1" fmla="*/ 6329260 w 6329260"/>
                  <a:gd name="connsiteY1" fmla="*/ 0 h 743641"/>
                  <a:gd name="connsiteX2" fmla="*/ 3282050 w 6329260"/>
                  <a:gd name="connsiteY2" fmla="*/ 743641 h 743641"/>
                  <a:gd name="connsiteX3" fmla="*/ 0 w 6329260"/>
                  <a:gd name="connsiteY3" fmla="*/ 740014 h 743641"/>
                  <a:gd name="connsiteX4" fmla="*/ 0 w 6329260"/>
                  <a:gd name="connsiteY4" fmla="*/ 2896 h 743641"/>
                  <a:gd name="connsiteX0" fmla="*/ 0 w 9034767"/>
                  <a:gd name="connsiteY0" fmla="*/ 2896 h 743641"/>
                  <a:gd name="connsiteX1" fmla="*/ 9034767 w 9034767"/>
                  <a:gd name="connsiteY1" fmla="*/ 0 h 743641"/>
                  <a:gd name="connsiteX2" fmla="*/ 5987557 w 9034767"/>
                  <a:gd name="connsiteY2" fmla="*/ 743641 h 743641"/>
                  <a:gd name="connsiteX3" fmla="*/ 2705507 w 9034767"/>
                  <a:gd name="connsiteY3" fmla="*/ 740014 h 743641"/>
                  <a:gd name="connsiteX4" fmla="*/ 0 w 9034767"/>
                  <a:gd name="connsiteY4" fmla="*/ 2896 h 743641"/>
                  <a:gd name="connsiteX0" fmla="*/ 0 w 9034767"/>
                  <a:gd name="connsiteY0" fmla="*/ 2896 h 744781"/>
                  <a:gd name="connsiteX1" fmla="*/ 9034767 w 9034767"/>
                  <a:gd name="connsiteY1" fmla="*/ 0 h 744781"/>
                  <a:gd name="connsiteX2" fmla="*/ 5987557 w 9034767"/>
                  <a:gd name="connsiteY2" fmla="*/ 743641 h 744781"/>
                  <a:gd name="connsiteX3" fmla="*/ 11898 w 9034767"/>
                  <a:gd name="connsiteY3" fmla="*/ 744781 h 744781"/>
                  <a:gd name="connsiteX4" fmla="*/ 0 w 9034767"/>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2380 w 9025249"/>
                  <a:gd name="connsiteY3" fmla="*/ 744781 h 744781"/>
                  <a:gd name="connsiteX4" fmla="*/ 0 w 9025249"/>
                  <a:gd name="connsiteY4" fmla="*/ 2896 h 744781"/>
                  <a:gd name="connsiteX0" fmla="*/ 2484 w 9027733"/>
                  <a:gd name="connsiteY0" fmla="*/ 2896 h 744781"/>
                  <a:gd name="connsiteX1" fmla="*/ 9027733 w 9027733"/>
                  <a:gd name="connsiteY1" fmla="*/ 0 h 744781"/>
                  <a:gd name="connsiteX2" fmla="*/ 5980523 w 9027733"/>
                  <a:gd name="connsiteY2" fmla="*/ 743641 h 744781"/>
                  <a:gd name="connsiteX3" fmla="*/ 105 w 9027733"/>
                  <a:gd name="connsiteY3" fmla="*/ 744781 h 744781"/>
                  <a:gd name="connsiteX4" fmla="*/ 2484 w 9027733"/>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4760 w 9025249"/>
                  <a:gd name="connsiteY3" fmla="*/ 744781 h 744781"/>
                  <a:gd name="connsiteX4" fmla="*/ 0 w 9025249"/>
                  <a:gd name="connsiteY4" fmla="*/ 2896 h 744781"/>
                  <a:gd name="connsiteX0" fmla="*/ 229 w 9020719"/>
                  <a:gd name="connsiteY0" fmla="*/ 2896 h 744781"/>
                  <a:gd name="connsiteX1" fmla="*/ 9020719 w 9020719"/>
                  <a:gd name="connsiteY1" fmla="*/ 0 h 744781"/>
                  <a:gd name="connsiteX2" fmla="*/ 5973509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719" h="744781">
                    <a:moveTo>
                      <a:pt x="229" y="2896"/>
                    </a:moveTo>
                    <a:lnTo>
                      <a:pt x="9020719" y="0"/>
                    </a:lnTo>
                    <a:cubicBezTo>
                      <a:pt x="7756567" y="402216"/>
                      <a:pt x="7199096" y="557753"/>
                      <a:pt x="6125798" y="743641"/>
                    </a:cubicBezTo>
                    <a:lnTo>
                      <a:pt x="230" y="744781"/>
                    </a:lnTo>
                    <a:cubicBezTo>
                      <a:pt x="-563" y="497486"/>
                      <a:pt x="1022" y="250191"/>
                      <a:pt x="229" y="2896"/>
                    </a:cubicBezTo>
                    <a:close/>
                  </a:path>
                </a:pathLst>
              </a:custGeom>
              <a:solidFill>
                <a:srgbClr val="72BA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2BAE3"/>
                  </a:solidFill>
                </a:endParaRPr>
              </a:p>
            </p:txBody>
          </p:sp>
          <p:sp>
            <p:nvSpPr>
              <p:cNvPr id="26" name="Triângulo isósceles 9">
                <a:extLst>
                  <a:ext uri="{FF2B5EF4-FFF2-40B4-BE49-F238E27FC236}">
                    <a16:creationId xmlns:a16="http://schemas.microsoft.com/office/drawing/2014/main" id="{7BAAE0A7-15F1-1550-877A-E9BD8F912E17}"/>
                  </a:ext>
                </a:extLst>
              </p:cNvPr>
              <p:cNvSpPr/>
              <p:nvPr/>
            </p:nvSpPr>
            <p:spPr>
              <a:xfrm>
                <a:off x="8892540" y="-6349"/>
                <a:ext cx="3299459"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88C6E8">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7" name="Triângulo isósceles 9">
                <a:extLst>
                  <a:ext uri="{FF2B5EF4-FFF2-40B4-BE49-F238E27FC236}">
                    <a16:creationId xmlns:a16="http://schemas.microsoft.com/office/drawing/2014/main" id="{E82194A2-0AA6-CCA4-CFA3-F49BEA940E3B}"/>
                  </a:ext>
                </a:extLst>
              </p:cNvPr>
              <p:cNvSpPr/>
              <p:nvPr/>
            </p:nvSpPr>
            <p:spPr>
              <a:xfrm>
                <a:off x="4450080" y="-6349"/>
                <a:ext cx="7741920"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65B5E1">
                  <a:alpha val="6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8" name="Triângulo isósceles 9">
                <a:extLst>
                  <a:ext uri="{FF2B5EF4-FFF2-40B4-BE49-F238E27FC236}">
                    <a16:creationId xmlns:a16="http://schemas.microsoft.com/office/drawing/2014/main" id="{C15095B6-B124-B14B-0741-00DDF209B946}"/>
                  </a:ext>
                </a:extLst>
              </p:cNvPr>
              <p:cNvSpPr/>
              <p:nvPr/>
            </p:nvSpPr>
            <p:spPr>
              <a:xfrm>
                <a:off x="83820" y="-6349"/>
                <a:ext cx="5500495"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283B4C">
                  <a:alpha val="23137"/>
                </a:srgbClr>
              </a:solidFill>
              <a:ln w="28575">
                <a:solidFill>
                  <a:srgbClr val="39536B"/>
                </a:solidFill>
              </a:ln>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grpSp>
        <p:sp>
          <p:nvSpPr>
            <p:cNvPr id="21" name="Retângulo 7">
              <a:extLst>
                <a:ext uri="{FF2B5EF4-FFF2-40B4-BE49-F238E27FC236}">
                  <a16:creationId xmlns:a16="http://schemas.microsoft.com/office/drawing/2014/main" id="{3CF78485-FF56-3928-F14F-31E5A30ED465}"/>
                </a:ext>
              </a:extLst>
            </p:cNvPr>
            <p:cNvSpPr/>
            <p:nvPr/>
          </p:nvSpPr>
          <p:spPr>
            <a:xfrm>
              <a:off x="-2921" y="742951"/>
              <a:ext cx="2924660" cy="1183141"/>
            </a:xfrm>
            <a:custGeom>
              <a:avLst/>
              <a:gdLst>
                <a:gd name="connsiteX0" fmla="*/ 0 w 2893163"/>
                <a:gd name="connsiteY0" fmla="*/ 0 h 1535567"/>
                <a:gd name="connsiteX1" fmla="*/ 2893163 w 2893163"/>
                <a:gd name="connsiteY1" fmla="*/ 0 h 1535567"/>
                <a:gd name="connsiteX2" fmla="*/ 2893163 w 2893163"/>
                <a:gd name="connsiteY2" fmla="*/ 1535567 h 1535567"/>
                <a:gd name="connsiteX3" fmla="*/ 0 w 2893163"/>
                <a:gd name="connsiteY3" fmla="*/ 1535567 h 1535567"/>
                <a:gd name="connsiteX4" fmla="*/ 0 w 2893163"/>
                <a:gd name="connsiteY4" fmla="*/ 0 h 1535567"/>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Lst>
              <a:ahLst/>
              <a:cxnLst>
                <a:cxn ang="0">
                  <a:pos x="connsiteX0" y="connsiteY0"/>
                </a:cxn>
                <a:cxn ang="0">
                  <a:pos x="connsiteX1" y="connsiteY1"/>
                </a:cxn>
                <a:cxn ang="0">
                  <a:pos x="connsiteX2" y="connsiteY2"/>
                </a:cxn>
                <a:cxn ang="0">
                  <a:pos x="connsiteX3" y="connsiteY3"/>
                </a:cxn>
              </a:cxnLst>
              <a:rect l="l" t="t" r="r" b="b"/>
              <a:pathLst>
                <a:path w="2924660" h="1183141">
                  <a:moveTo>
                    <a:pt x="2922" y="0"/>
                  </a:moveTo>
                  <a:lnTo>
                    <a:pt x="2924660" y="0"/>
                  </a:lnTo>
                  <a:cubicBezTo>
                    <a:pt x="1795949" y="316593"/>
                    <a:pt x="1153009" y="661761"/>
                    <a:pt x="485" y="1183141"/>
                  </a:cubicBezTo>
                  <a:cubicBezTo>
                    <a:pt x="-1878" y="666523"/>
                    <a:pt x="5285" y="516618"/>
                    <a:pt x="292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0" name="Agrupar 29">
            <a:extLst>
              <a:ext uri="{FF2B5EF4-FFF2-40B4-BE49-F238E27FC236}">
                <a16:creationId xmlns:a16="http://schemas.microsoft.com/office/drawing/2014/main" id="{96FCEEE3-0155-2C65-054A-482144FAC447}"/>
              </a:ext>
            </a:extLst>
          </p:cNvPr>
          <p:cNvGrpSpPr/>
          <p:nvPr/>
        </p:nvGrpSpPr>
        <p:grpSpPr>
          <a:xfrm>
            <a:off x="-17" y="6320304"/>
            <a:ext cx="12192002" cy="537695"/>
            <a:chOff x="-17" y="6320304"/>
            <a:chExt cx="12192002" cy="537695"/>
          </a:xfrm>
        </p:grpSpPr>
        <p:sp>
          <p:nvSpPr>
            <p:cNvPr id="17" name="Retângulo 16">
              <a:extLst>
                <a:ext uri="{FF2B5EF4-FFF2-40B4-BE49-F238E27FC236}">
                  <a16:creationId xmlns:a16="http://schemas.microsoft.com/office/drawing/2014/main" id="{7EFCC3DE-CA9C-3440-CAA5-07BB83AD939D}"/>
                </a:ext>
              </a:extLst>
            </p:cNvPr>
            <p:cNvSpPr/>
            <p:nvPr/>
          </p:nvSpPr>
          <p:spPr>
            <a:xfrm>
              <a:off x="-16" y="6320304"/>
              <a:ext cx="12192001" cy="464820"/>
            </a:xfrm>
            <a:prstGeom prst="rect">
              <a:avLst/>
            </a:prstGeom>
            <a:solidFill>
              <a:srgbClr val="72B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B9CEFA57-9D15-D43E-ECE7-B5797F43A8C9}"/>
                </a:ext>
              </a:extLst>
            </p:cNvPr>
            <p:cNvSpPr/>
            <p:nvPr/>
          </p:nvSpPr>
          <p:spPr>
            <a:xfrm>
              <a:off x="-17" y="6393179"/>
              <a:ext cx="12192001" cy="464820"/>
            </a:xfrm>
            <a:prstGeom prst="rect">
              <a:avLst/>
            </a:prstGeom>
            <a:solidFill>
              <a:srgbClr val="28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4" name="Imagem 23" descr="Uma imagem contendo desenho, texto&#10;&#10;Descrição gerada automaticamente">
            <a:extLst>
              <a:ext uri="{FF2B5EF4-FFF2-40B4-BE49-F238E27FC236}">
                <a16:creationId xmlns:a16="http://schemas.microsoft.com/office/drawing/2014/main" id="{32448098-07C3-D51A-3480-4A03038375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89" y="103124"/>
            <a:ext cx="1633731" cy="530353"/>
          </a:xfrm>
          <a:prstGeom prst="rect">
            <a:avLst/>
          </a:prstGeom>
        </p:spPr>
      </p:pic>
      <p:sp>
        <p:nvSpPr>
          <p:cNvPr id="33" name="CaixaDeTexto 32">
            <a:extLst>
              <a:ext uri="{FF2B5EF4-FFF2-40B4-BE49-F238E27FC236}">
                <a16:creationId xmlns:a16="http://schemas.microsoft.com/office/drawing/2014/main" id="{EBD75E35-9F6B-1C59-A204-2A988F25B119}"/>
              </a:ext>
            </a:extLst>
          </p:cNvPr>
          <p:cNvSpPr txBox="1"/>
          <p:nvPr/>
        </p:nvSpPr>
        <p:spPr>
          <a:xfrm>
            <a:off x="-129734" y="6463250"/>
            <a:ext cx="2543175" cy="338554"/>
          </a:xfrm>
          <a:prstGeom prst="rect">
            <a:avLst/>
          </a:prstGeom>
          <a:noFill/>
        </p:spPr>
        <p:txBody>
          <a:bodyPr wrap="square" rtlCol="0">
            <a:spAutoFit/>
          </a:bodyPr>
          <a:lstStyle/>
          <a:p>
            <a:pPr algn="ctr"/>
            <a:r>
              <a:rPr lang="pt-BR" sz="1600" dirty="0">
                <a:solidFill>
                  <a:schemeClr val="bg1"/>
                </a:solidFill>
              </a:rPr>
              <a:t>www.gov.br/antaq</a:t>
            </a:r>
          </a:p>
        </p:txBody>
      </p:sp>
      <p:sp>
        <p:nvSpPr>
          <p:cNvPr id="2" name="Espaço Reservado para Número de Slide 1">
            <a:extLst>
              <a:ext uri="{FF2B5EF4-FFF2-40B4-BE49-F238E27FC236}">
                <a16:creationId xmlns:a16="http://schemas.microsoft.com/office/drawing/2014/main" id="{0B75D31D-3ADA-5B5A-D32E-C9A34CE248D6}"/>
              </a:ext>
            </a:extLst>
          </p:cNvPr>
          <p:cNvSpPr>
            <a:spLocks noGrp="1"/>
          </p:cNvSpPr>
          <p:nvPr>
            <p:ph type="sldNum" sz="quarter" idx="12"/>
          </p:nvPr>
        </p:nvSpPr>
        <p:spPr>
          <a:xfrm>
            <a:off x="9172370" y="6416959"/>
            <a:ext cx="2743200" cy="365125"/>
          </a:xfrm>
        </p:spPr>
        <p:txBody>
          <a:bodyPr/>
          <a:lstStyle/>
          <a:p>
            <a:fld id="{AEC640CB-5D74-47DA-BBFA-9586DA51BF8B}" type="slidenum">
              <a:rPr lang="pt-BR" sz="1600" smtClean="0">
                <a:solidFill>
                  <a:schemeClr val="bg1"/>
                </a:solidFill>
              </a:rPr>
              <a:t>5</a:t>
            </a:fld>
            <a:endParaRPr lang="pt-BR" sz="1600" dirty="0">
              <a:solidFill>
                <a:schemeClr val="bg1"/>
              </a:solidFill>
            </a:endParaRPr>
          </a:p>
        </p:txBody>
      </p:sp>
      <p:sp>
        <p:nvSpPr>
          <p:cNvPr id="3" name="CaixaDeTexto 2">
            <a:extLst>
              <a:ext uri="{FF2B5EF4-FFF2-40B4-BE49-F238E27FC236}">
                <a16:creationId xmlns:a16="http://schemas.microsoft.com/office/drawing/2014/main" id="{60B8C73E-C7E4-B136-A475-56CFB947B885}"/>
              </a:ext>
            </a:extLst>
          </p:cNvPr>
          <p:cNvSpPr txBox="1"/>
          <p:nvPr/>
        </p:nvSpPr>
        <p:spPr>
          <a:xfrm>
            <a:off x="4596189" y="145343"/>
            <a:ext cx="7535836" cy="461665"/>
          </a:xfrm>
          <a:prstGeom prst="rect">
            <a:avLst/>
          </a:prstGeom>
          <a:noFill/>
        </p:spPr>
        <p:txBody>
          <a:bodyPr wrap="square">
            <a:spAutoFit/>
          </a:bodyPr>
          <a:lstStyle/>
          <a:p>
            <a:pPr algn="r"/>
            <a:r>
              <a:rPr lang="en-US" sz="2400" b="1" dirty="0">
                <a:solidFill>
                  <a:schemeClr val="accent5">
                    <a:lumMod val="50000"/>
                  </a:schemeClr>
                </a:solidFill>
                <a:latin typeface="Aptos" panose="020B0004020202020204" pitchFamily="34" charset="0"/>
              </a:rPr>
              <a:t>ANTAQ's Environmental and Safety Agenda</a:t>
            </a:r>
          </a:p>
        </p:txBody>
      </p:sp>
      <p:pic>
        <p:nvPicPr>
          <p:cNvPr id="6" name="Imagem 5">
            <a:hlinkClick r:id="rId4"/>
            <a:extLst>
              <a:ext uri="{FF2B5EF4-FFF2-40B4-BE49-F238E27FC236}">
                <a16:creationId xmlns:a16="http://schemas.microsoft.com/office/drawing/2014/main" id="{9A7E0DD0-B3C0-925C-EA44-6901F062E2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24" y="2151581"/>
            <a:ext cx="3600000" cy="2554838"/>
          </a:xfrm>
          <a:prstGeom prst="rect">
            <a:avLst/>
          </a:prstGeom>
          <a:ln>
            <a:noFill/>
          </a:ln>
          <a:effectLst>
            <a:outerShdw blurRad="292100" dist="139700" dir="2700000" algn="tl" rotWithShape="0">
              <a:srgbClr val="333333">
                <a:alpha val="65000"/>
              </a:srgbClr>
            </a:outerShdw>
          </a:effectLst>
        </p:spPr>
      </p:pic>
      <p:pic>
        <p:nvPicPr>
          <p:cNvPr id="9" name="Imagem 8">
            <a:hlinkClick r:id="rId6"/>
            <a:extLst>
              <a:ext uri="{FF2B5EF4-FFF2-40B4-BE49-F238E27FC236}">
                <a16:creationId xmlns:a16="http://schemas.microsoft.com/office/drawing/2014/main" id="{5194963D-D422-ECBA-0B47-01C98E1031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796189" y="2153295"/>
            <a:ext cx="3600000" cy="2551410"/>
          </a:xfrm>
          <a:prstGeom prst="rect">
            <a:avLst/>
          </a:prstGeom>
          <a:ln>
            <a:noFill/>
          </a:ln>
          <a:effectLst>
            <a:outerShdw blurRad="292100" dist="139700" dir="2700000" algn="tl" rotWithShape="0">
              <a:srgbClr val="333333">
                <a:alpha val="65000"/>
              </a:srgbClr>
            </a:outerShdw>
          </a:effectLst>
        </p:spPr>
      </p:pic>
      <p:pic>
        <p:nvPicPr>
          <p:cNvPr id="11" name="Imagem 10" descr="Uma imagem contendo Interface gráfica do usuário&#10;&#10;O conteúdo gerado por IA pode estar incorreto.">
            <a:hlinkClick r:id="rId8"/>
            <a:extLst>
              <a:ext uri="{FF2B5EF4-FFF2-40B4-BE49-F238E27FC236}">
                <a16:creationId xmlns:a16="http://schemas.microsoft.com/office/drawing/2014/main" id="{B2B6D303-65E3-BB69-0586-068AE1DDF3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24530" y="1609552"/>
            <a:ext cx="2547172" cy="3600000"/>
          </a:xfrm>
          <a:prstGeom prst="rect">
            <a:avLst/>
          </a:prstGeom>
          <a:ln>
            <a:noFill/>
          </a:ln>
          <a:effectLst>
            <a:outerShdw blurRad="292100" dist="139700" dir="2700000" algn="tl" rotWithShape="0">
              <a:srgbClr val="333333">
                <a:alpha val="65000"/>
              </a:srgbClr>
            </a:outerShdw>
          </a:effectLst>
        </p:spPr>
      </p:pic>
      <p:pic>
        <p:nvPicPr>
          <p:cNvPr id="12" name="Imagem 11">
            <a:extLst>
              <a:ext uri="{FF2B5EF4-FFF2-40B4-BE49-F238E27FC236}">
                <a16:creationId xmlns:a16="http://schemas.microsoft.com/office/drawing/2014/main" id="{97BB024F-1C06-06DD-42C4-1729CD9568B8}"/>
              </a:ext>
            </a:extLst>
          </p:cNvPr>
          <p:cNvPicPr>
            <a:picLocks noChangeAspect="1"/>
          </p:cNvPicPr>
          <p:nvPr/>
        </p:nvPicPr>
        <p:blipFill>
          <a:blip r:embed="rId10"/>
          <a:stretch>
            <a:fillRect/>
          </a:stretch>
        </p:blipFill>
        <p:spPr>
          <a:xfrm>
            <a:off x="8924338" y="1629000"/>
            <a:ext cx="2713705" cy="36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0673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84BCA-184A-D033-4C54-70B47DFBF0ED}"/>
            </a:ext>
          </a:extLst>
        </p:cNvPr>
        <p:cNvGrpSpPr/>
        <p:nvPr/>
      </p:nvGrpSpPr>
      <p:grpSpPr>
        <a:xfrm>
          <a:off x="0" y="0"/>
          <a:ext cx="0" cy="0"/>
          <a:chOff x="0" y="0"/>
          <a:chExt cx="0" cy="0"/>
        </a:xfrm>
      </p:grpSpPr>
      <p:grpSp>
        <p:nvGrpSpPr>
          <p:cNvPr id="19" name="Agrupar 18">
            <a:extLst>
              <a:ext uri="{FF2B5EF4-FFF2-40B4-BE49-F238E27FC236}">
                <a16:creationId xmlns:a16="http://schemas.microsoft.com/office/drawing/2014/main" id="{0CC03768-DC71-E160-AF5D-91DA6CFED1E5}"/>
              </a:ext>
            </a:extLst>
          </p:cNvPr>
          <p:cNvGrpSpPr/>
          <p:nvPr/>
        </p:nvGrpSpPr>
        <p:grpSpPr>
          <a:xfrm>
            <a:off x="-2921" y="-6349"/>
            <a:ext cx="12194921" cy="1932441"/>
            <a:chOff x="-2921" y="-6349"/>
            <a:chExt cx="12194921" cy="1932441"/>
          </a:xfrm>
        </p:grpSpPr>
        <p:grpSp>
          <p:nvGrpSpPr>
            <p:cNvPr id="20" name="Agrupar 19">
              <a:extLst>
                <a:ext uri="{FF2B5EF4-FFF2-40B4-BE49-F238E27FC236}">
                  <a16:creationId xmlns:a16="http://schemas.microsoft.com/office/drawing/2014/main" id="{6AA97B65-2B26-98CD-8A4C-8775C3C4F4F7}"/>
                </a:ext>
              </a:extLst>
            </p:cNvPr>
            <p:cNvGrpSpPr/>
            <p:nvPr/>
          </p:nvGrpSpPr>
          <p:grpSpPr>
            <a:xfrm>
              <a:off x="-1" y="-6349"/>
              <a:ext cx="12192001" cy="821689"/>
              <a:chOff x="-1" y="-6349"/>
              <a:chExt cx="12192001" cy="821689"/>
            </a:xfrm>
          </p:grpSpPr>
          <p:sp>
            <p:nvSpPr>
              <p:cNvPr id="22" name="Retângulo 21">
                <a:extLst>
                  <a:ext uri="{FF2B5EF4-FFF2-40B4-BE49-F238E27FC236}">
                    <a16:creationId xmlns:a16="http://schemas.microsoft.com/office/drawing/2014/main" id="{35F15F32-AC6D-24A1-6B06-B384944C8C15}"/>
                  </a:ext>
                </a:extLst>
              </p:cNvPr>
              <p:cNvSpPr/>
              <p:nvPr/>
            </p:nvSpPr>
            <p:spPr>
              <a:xfrm>
                <a:off x="-1" y="1"/>
                <a:ext cx="12191986" cy="8153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5">
                <a:extLst>
                  <a:ext uri="{FF2B5EF4-FFF2-40B4-BE49-F238E27FC236}">
                    <a16:creationId xmlns:a16="http://schemas.microsoft.com/office/drawing/2014/main" id="{EE133877-BABE-175C-401B-CB002E7AFD59}"/>
                  </a:ext>
                </a:extLst>
              </p:cNvPr>
              <p:cNvSpPr/>
              <p:nvPr/>
            </p:nvSpPr>
            <p:spPr>
              <a:xfrm>
                <a:off x="-1" y="0"/>
                <a:ext cx="5584316" cy="745507"/>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37118"/>
                  <a:gd name="connsiteX1" fmla="*/ 5670041 w 5670041"/>
                  <a:gd name="connsiteY1" fmla="*/ 1136 h 737118"/>
                  <a:gd name="connsiteX2" fmla="*/ 3123392 w 5670041"/>
                  <a:gd name="connsiteY2" fmla="*/ 697882 h 737118"/>
                  <a:gd name="connsiteX3" fmla="*/ 0 w 5670041"/>
                  <a:gd name="connsiteY3" fmla="*/ 737118 h 737118"/>
                  <a:gd name="connsiteX4" fmla="*/ 0 w 5670041"/>
                  <a:gd name="connsiteY4" fmla="*/ 0 h 737118"/>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35116"/>
                  <a:gd name="connsiteY0" fmla="*/ 0 h 745507"/>
                  <a:gd name="connsiteX1" fmla="*/ 5635116 w 5635116"/>
                  <a:gd name="connsiteY1" fmla="*/ 1136 h 745507"/>
                  <a:gd name="connsiteX2" fmla="*/ 2909080 w 5635116"/>
                  <a:gd name="connsiteY2" fmla="*/ 745507 h 745507"/>
                  <a:gd name="connsiteX3" fmla="*/ 0 w 5635116"/>
                  <a:gd name="connsiteY3" fmla="*/ 737118 h 745507"/>
                  <a:gd name="connsiteX4" fmla="*/ 0 w 56351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316" h="745507">
                    <a:moveTo>
                      <a:pt x="0" y="0"/>
                    </a:moveTo>
                    <a:lnTo>
                      <a:pt x="5584316" y="1136"/>
                    </a:lnTo>
                    <a:cubicBezTo>
                      <a:pt x="4639389" y="206397"/>
                      <a:pt x="4335018" y="251321"/>
                      <a:pt x="2909080" y="745507"/>
                    </a:cubicBezTo>
                    <a:lnTo>
                      <a:pt x="0" y="737118"/>
                    </a:lnTo>
                    <a:lnTo>
                      <a:pt x="0" y="0"/>
                    </a:lnTo>
                    <a:close/>
                  </a:path>
                </a:pathLst>
              </a:custGeom>
              <a:solidFill>
                <a:srgbClr val="31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5">
                <a:extLst>
                  <a:ext uri="{FF2B5EF4-FFF2-40B4-BE49-F238E27FC236}">
                    <a16:creationId xmlns:a16="http://schemas.microsoft.com/office/drawing/2014/main" id="{42CBABCD-3030-562A-4246-2BC67C0D75B8}"/>
                  </a:ext>
                </a:extLst>
              </p:cNvPr>
              <p:cNvSpPr/>
              <p:nvPr/>
            </p:nvSpPr>
            <p:spPr>
              <a:xfrm rot="10800000">
                <a:off x="3164680" y="-1138"/>
                <a:ext cx="9027305" cy="744088"/>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2896 h 743641"/>
                  <a:gd name="connsiteX1" fmla="*/ 6329260 w 6329260"/>
                  <a:gd name="connsiteY1" fmla="*/ 0 h 743641"/>
                  <a:gd name="connsiteX2" fmla="*/ 3282050 w 6329260"/>
                  <a:gd name="connsiteY2" fmla="*/ 743641 h 743641"/>
                  <a:gd name="connsiteX3" fmla="*/ 0 w 6329260"/>
                  <a:gd name="connsiteY3" fmla="*/ 740014 h 743641"/>
                  <a:gd name="connsiteX4" fmla="*/ 0 w 6329260"/>
                  <a:gd name="connsiteY4" fmla="*/ 2896 h 743641"/>
                  <a:gd name="connsiteX0" fmla="*/ 0 w 9034767"/>
                  <a:gd name="connsiteY0" fmla="*/ 2896 h 743641"/>
                  <a:gd name="connsiteX1" fmla="*/ 9034767 w 9034767"/>
                  <a:gd name="connsiteY1" fmla="*/ 0 h 743641"/>
                  <a:gd name="connsiteX2" fmla="*/ 5987557 w 9034767"/>
                  <a:gd name="connsiteY2" fmla="*/ 743641 h 743641"/>
                  <a:gd name="connsiteX3" fmla="*/ 2705507 w 9034767"/>
                  <a:gd name="connsiteY3" fmla="*/ 740014 h 743641"/>
                  <a:gd name="connsiteX4" fmla="*/ 0 w 9034767"/>
                  <a:gd name="connsiteY4" fmla="*/ 2896 h 743641"/>
                  <a:gd name="connsiteX0" fmla="*/ 0 w 9034767"/>
                  <a:gd name="connsiteY0" fmla="*/ 2896 h 744781"/>
                  <a:gd name="connsiteX1" fmla="*/ 9034767 w 9034767"/>
                  <a:gd name="connsiteY1" fmla="*/ 0 h 744781"/>
                  <a:gd name="connsiteX2" fmla="*/ 5987557 w 9034767"/>
                  <a:gd name="connsiteY2" fmla="*/ 743641 h 744781"/>
                  <a:gd name="connsiteX3" fmla="*/ 11898 w 9034767"/>
                  <a:gd name="connsiteY3" fmla="*/ 744781 h 744781"/>
                  <a:gd name="connsiteX4" fmla="*/ 0 w 9034767"/>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2380 w 9025249"/>
                  <a:gd name="connsiteY3" fmla="*/ 744781 h 744781"/>
                  <a:gd name="connsiteX4" fmla="*/ 0 w 9025249"/>
                  <a:gd name="connsiteY4" fmla="*/ 2896 h 744781"/>
                  <a:gd name="connsiteX0" fmla="*/ 2484 w 9027733"/>
                  <a:gd name="connsiteY0" fmla="*/ 2896 h 744781"/>
                  <a:gd name="connsiteX1" fmla="*/ 9027733 w 9027733"/>
                  <a:gd name="connsiteY1" fmla="*/ 0 h 744781"/>
                  <a:gd name="connsiteX2" fmla="*/ 5980523 w 9027733"/>
                  <a:gd name="connsiteY2" fmla="*/ 743641 h 744781"/>
                  <a:gd name="connsiteX3" fmla="*/ 105 w 9027733"/>
                  <a:gd name="connsiteY3" fmla="*/ 744781 h 744781"/>
                  <a:gd name="connsiteX4" fmla="*/ 2484 w 9027733"/>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4760 w 9025249"/>
                  <a:gd name="connsiteY3" fmla="*/ 744781 h 744781"/>
                  <a:gd name="connsiteX4" fmla="*/ 0 w 9025249"/>
                  <a:gd name="connsiteY4" fmla="*/ 2896 h 744781"/>
                  <a:gd name="connsiteX0" fmla="*/ 229 w 9020719"/>
                  <a:gd name="connsiteY0" fmla="*/ 2896 h 744781"/>
                  <a:gd name="connsiteX1" fmla="*/ 9020719 w 9020719"/>
                  <a:gd name="connsiteY1" fmla="*/ 0 h 744781"/>
                  <a:gd name="connsiteX2" fmla="*/ 5973509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719" h="744781">
                    <a:moveTo>
                      <a:pt x="229" y="2896"/>
                    </a:moveTo>
                    <a:lnTo>
                      <a:pt x="9020719" y="0"/>
                    </a:lnTo>
                    <a:cubicBezTo>
                      <a:pt x="7756567" y="402216"/>
                      <a:pt x="7199096" y="557753"/>
                      <a:pt x="6125798" y="743641"/>
                    </a:cubicBezTo>
                    <a:lnTo>
                      <a:pt x="230" y="744781"/>
                    </a:lnTo>
                    <a:cubicBezTo>
                      <a:pt x="-563" y="497486"/>
                      <a:pt x="1022" y="250191"/>
                      <a:pt x="229" y="2896"/>
                    </a:cubicBezTo>
                    <a:close/>
                  </a:path>
                </a:pathLst>
              </a:custGeom>
              <a:solidFill>
                <a:srgbClr val="72BA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2BAE3"/>
                  </a:solidFill>
                </a:endParaRPr>
              </a:p>
            </p:txBody>
          </p:sp>
          <p:sp>
            <p:nvSpPr>
              <p:cNvPr id="26" name="Triângulo isósceles 9">
                <a:extLst>
                  <a:ext uri="{FF2B5EF4-FFF2-40B4-BE49-F238E27FC236}">
                    <a16:creationId xmlns:a16="http://schemas.microsoft.com/office/drawing/2014/main" id="{801DAC90-D369-D11D-27FD-EC5447F3837D}"/>
                  </a:ext>
                </a:extLst>
              </p:cNvPr>
              <p:cNvSpPr/>
              <p:nvPr/>
            </p:nvSpPr>
            <p:spPr>
              <a:xfrm>
                <a:off x="8892540" y="-6349"/>
                <a:ext cx="3299459"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88C6E8">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7" name="Triângulo isósceles 9">
                <a:extLst>
                  <a:ext uri="{FF2B5EF4-FFF2-40B4-BE49-F238E27FC236}">
                    <a16:creationId xmlns:a16="http://schemas.microsoft.com/office/drawing/2014/main" id="{82C53E2B-74BB-63D2-CE84-AAAFF0AC944A}"/>
                  </a:ext>
                </a:extLst>
              </p:cNvPr>
              <p:cNvSpPr/>
              <p:nvPr/>
            </p:nvSpPr>
            <p:spPr>
              <a:xfrm>
                <a:off x="4450080" y="-6349"/>
                <a:ext cx="7741920"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65B5E1">
                  <a:alpha val="6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8" name="Triângulo isósceles 9">
                <a:extLst>
                  <a:ext uri="{FF2B5EF4-FFF2-40B4-BE49-F238E27FC236}">
                    <a16:creationId xmlns:a16="http://schemas.microsoft.com/office/drawing/2014/main" id="{CC503F26-E5C2-8231-9717-CD50E8006427}"/>
                  </a:ext>
                </a:extLst>
              </p:cNvPr>
              <p:cNvSpPr/>
              <p:nvPr/>
            </p:nvSpPr>
            <p:spPr>
              <a:xfrm>
                <a:off x="83820" y="-6349"/>
                <a:ext cx="5500495"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283B4C">
                  <a:alpha val="23137"/>
                </a:srgbClr>
              </a:solidFill>
              <a:ln w="28575">
                <a:solidFill>
                  <a:srgbClr val="39536B"/>
                </a:solidFill>
              </a:ln>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grpSp>
        <p:sp>
          <p:nvSpPr>
            <p:cNvPr id="21" name="Retângulo 7">
              <a:extLst>
                <a:ext uri="{FF2B5EF4-FFF2-40B4-BE49-F238E27FC236}">
                  <a16:creationId xmlns:a16="http://schemas.microsoft.com/office/drawing/2014/main" id="{D313E3CA-D5E9-2A68-4B15-416291B35D4A}"/>
                </a:ext>
              </a:extLst>
            </p:cNvPr>
            <p:cNvSpPr/>
            <p:nvPr/>
          </p:nvSpPr>
          <p:spPr>
            <a:xfrm>
              <a:off x="-2921" y="742951"/>
              <a:ext cx="2924660" cy="1183141"/>
            </a:xfrm>
            <a:custGeom>
              <a:avLst/>
              <a:gdLst>
                <a:gd name="connsiteX0" fmla="*/ 0 w 2893163"/>
                <a:gd name="connsiteY0" fmla="*/ 0 h 1535567"/>
                <a:gd name="connsiteX1" fmla="*/ 2893163 w 2893163"/>
                <a:gd name="connsiteY1" fmla="*/ 0 h 1535567"/>
                <a:gd name="connsiteX2" fmla="*/ 2893163 w 2893163"/>
                <a:gd name="connsiteY2" fmla="*/ 1535567 h 1535567"/>
                <a:gd name="connsiteX3" fmla="*/ 0 w 2893163"/>
                <a:gd name="connsiteY3" fmla="*/ 1535567 h 1535567"/>
                <a:gd name="connsiteX4" fmla="*/ 0 w 2893163"/>
                <a:gd name="connsiteY4" fmla="*/ 0 h 1535567"/>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Lst>
              <a:ahLst/>
              <a:cxnLst>
                <a:cxn ang="0">
                  <a:pos x="connsiteX0" y="connsiteY0"/>
                </a:cxn>
                <a:cxn ang="0">
                  <a:pos x="connsiteX1" y="connsiteY1"/>
                </a:cxn>
                <a:cxn ang="0">
                  <a:pos x="connsiteX2" y="connsiteY2"/>
                </a:cxn>
                <a:cxn ang="0">
                  <a:pos x="connsiteX3" y="connsiteY3"/>
                </a:cxn>
              </a:cxnLst>
              <a:rect l="l" t="t" r="r" b="b"/>
              <a:pathLst>
                <a:path w="2924660" h="1183141">
                  <a:moveTo>
                    <a:pt x="2922" y="0"/>
                  </a:moveTo>
                  <a:lnTo>
                    <a:pt x="2924660" y="0"/>
                  </a:lnTo>
                  <a:cubicBezTo>
                    <a:pt x="1795949" y="316593"/>
                    <a:pt x="1153009" y="661761"/>
                    <a:pt x="485" y="1183141"/>
                  </a:cubicBezTo>
                  <a:cubicBezTo>
                    <a:pt x="-1878" y="666523"/>
                    <a:pt x="5285" y="516618"/>
                    <a:pt x="292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0" name="Agrupar 29">
            <a:extLst>
              <a:ext uri="{FF2B5EF4-FFF2-40B4-BE49-F238E27FC236}">
                <a16:creationId xmlns:a16="http://schemas.microsoft.com/office/drawing/2014/main" id="{F9983E97-51D6-6E96-B078-9964A89A94EA}"/>
              </a:ext>
            </a:extLst>
          </p:cNvPr>
          <p:cNvGrpSpPr/>
          <p:nvPr/>
        </p:nvGrpSpPr>
        <p:grpSpPr>
          <a:xfrm>
            <a:off x="-17" y="6320304"/>
            <a:ext cx="12192002" cy="537695"/>
            <a:chOff x="-17" y="6320304"/>
            <a:chExt cx="12192002" cy="537695"/>
          </a:xfrm>
        </p:grpSpPr>
        <p:sp>
          <p:nvSpPr>
            <p:cNvPr id="17" name="Retângulo 16">
              <a:extLst>
                <a:ext uri="{FF2B5EF4-FFF2-40B4-BE49-F238E27FC236}">
                  <a16:creationId xmlns:a16="http://schemas.microsoft.com/office/drawing/2014/main" id="{CFB4723A-6D5F-34F1-3449-7FAEB18CF80A}"/>
                </a:ext>
              </a:extLst>
            </p:cNvPr>
            <p:cNvSpPr/>
            <p:nvPr/>
          </p:nvSpPr>
          <p:spPr>
            <a:xfrm>
              <a:off x="-16" y="6320304"/>
              <a:ext cx="12192001" cy="464820"/>
            </a:xfrm>
            <a:prstGeom prst="rect">
              <a:avLst/>
            </a:prstGeom>
            <a:solidFill>
              <a:srgbClr val="72B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E37BF042-A637-6718-5770-1FE1BE21BCF8}"/>
                </a:ext>
              </a:extLst>
            </p:cNvPr>
            <p:cNvSpPr/>
            <p:nvPr/>
          </p:nvSpPr>
          <p:spPr>
            <a:xfrm>
              <a:off x="-17" y="6393179"/>
              <a:ext cx="12192001" cy="464820"/>
            </a:xfrm>
            <a:prstGeom prst="rect">
              <a:avLst/>
            </a:prstGeom>
            <a:solidFill>
              <a:srgbClr val="28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4" name="Imagem 23" descr="Uma imagem contendo desenho, texto&#10;&#10;Descrição gerada automaticamente">
            <a:extLst>
              <a:ext uri="{FF2B5EF4-FFF2-40B4-BE49-F238E27FC236}">
                <a16:creationId xmlns:a16="http://schemas.microsoft.com/office/drawing/2014/main" id="{5FE19C24-9EDE-3B3D-A2B5-67636904E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89" y="103124"/>
            <a:ext cx="1633731" cy="530353"/>
          </a:xfrm>
          <a:prstGeom prst="rect">
            <a:avLst/>
          </a:prstGeom>
        </p:spPr>
      </p:pic>
      <p:sp>
        <p:nvSpPr>
          <p:cNvPr id="33" name="CaixaDeTexto 32">
            <a:extLst>
              <a:ext uri="{FF2B5EF4-FFF2-40B4-BE49-F238E27FC236}">
                <a16:creationId xmlns:a16="http://schemas.microsoft.com/office/drawing/2014/main" id="{4803B627-5F12-A987-D944-32A088297375}"/>
              </a:ext>
            </a:extLst>
          </p:cNvPr>
          <p:cNvSpPr txBox="1"/>
          <p:nvPr/>
        </p:nvSpPr>
        <p:spPr>
          <a:xfrm>
            <a:off x="-129734" y="6463250"/>
            <a:ext cx="2543175" cy="338554"/>
          </a:xfrm>
          <a:prstGeom prst="rect">
            <a:avLst/>
          </a:prstGeom>
          <a:noFill/>
        </p:spPr>
        <p:txBody>
          <a:bodyPr wrap="square" rtlCol="0">
            <a:spAutoFit/>
          </a:bodyPr>
          <a:lstStyle/>
          <a:p>
            <a:pPr algn="ctr"/>
            <a:r>
              <a:rPr lang="pt-BR" sz="1600" dirty="0">
                <a:solidFill>
                  <a:schemeClr val="bg1"/>
                </a:solidFill>
              </a:rPr>
              <a:t>www.gov.br/antaq</a:t>
            </a:r>
          </a:p>
        </p:txBody>
      </p:sp>
      <p:sp>
        <p:nvSpPr>
          <p:cNvPr id="2" name="Espaço Reservado para Número de Slide 1">
            <a:extLst>
              <a:ext uri="{FF2B5EF4-FFF2-40B4-BE49-F238E27FC236}">
                <a16:creationId xmlns:a16="http://schemas.microsoft.com/office/drawing/2014/main" id="{3B2CA570-355F-4BC8-93F8-59C16803AC1D}"/>
              </a:ext>
            </a:extLst>
          </p:cNvPr>
          <p:cNvSpPr>
            <a:spLocks noGrp="1"/>
          </p:cNvSpPr>
          <p:nvPr>
            <p:ph type="sldNum" sz="quarter" idx="12"/>
          </p:nvPr>
        </p:nvSpPr>
        <p:spPr>
          <a:xfrm>
            <a:off x="9172370" y="6416959"/>
            <a:ext cx="2743200" cy="365125"/>
          </a:xfrm>
        </p:spPr>
        <p:txBody>
          <a:bodyPr/>
          <a:lstStyle/>
          <a:p>
            <a:fld id="{AEC640CB-5D74-47DA-BBFA-9586DA51BF8B}" type="slidenum">
              <a:rPr lang="pt-BR" sz="1600" smtClean="0">
                <a:solidFill>
                  <a:schemeClr val="bg1"/>
                </a:solidFill>
              </a:rPr>
              <a:t>6</a:t>
            </a:fld>
            <a:endParaRPr lang="pt-BR" sz="1600" dirty="0">
              <a:solidFill>
                <a:schemeClr val="bg1"/>
              </a:solidFill>
            </a:endParaRPr>
          </a:p>
        </p:txBody>
      </p:sp>
      <p:sp>
        <p:nvSpPr>
          <p:cNvPr id="4" name="CaixaDeTexto 3">
            <a:extLst>
              <a:ext uri="{FF2B5EF4-FFF2-40B4-BE49-F238E27FC236}">
                <a16:creationId xmlns:a16="http://schemas.microsoft.com/office/drawing/2014/main" id="{8C16DD55-EB95-E8DA-C2B7-4FC2E61B4E3F}"/>
              </a:ext>
            </a:extLst>
          </p:cNvPr>
          <p:cNvSpPr txBox="1"/>
          <p:nvPr/>
        </p:nvSpPr>
        <p:spPr>
          <a:xfrm>
            <a:off x="4596189" y="145343"/>
            <a:ext cx="7535836" cy="461665"/>
          </a:xfrm>
          <a:prstGeom prst="rect">
            <a:avLst/>
          </a:prstGeom>
          <a:noFill/>
        </p:spPr>
        <p:txBody>
          <a:bodyPr wrap="square">
            <a:spAutoFit/>
          </a:bodyPr>
          <a:lstStyle/>
          <a:p>
            <a:pPr algn="r"/>
            <a:r>
              <a:rPr lang="en-US" sz="2400" b="1" dirty="0">
                <a:solidFill>
                  <a:schemeClr val="accent5">
                    <a:lumMod val="50000"/>
                  </a:schemeClr>
                </a:solidFill>
                <a:latin typeface="Aptos" panose="020B0004020202020204" pitchFamily="34" charset="0"/>
              </a:rPr>
              <a:t>Energy Transition Framework</a:t>
            </a:r>
          </a:p>
        </p:txBody>
      </p:sp>
      <p:pic>
        <p:nvPicPr>
          <p:cNvPr id="6" name="Imagem 5">
            <a:extLst>
              <a:ext uri="{FF2B5EF4-FFF2-40B4-BE49-F238E27FC236}">
                <a16:creationId xmlns:a16="http://schemas.microsoft.com/office/drawing/2014/main" id="{B81035C3-CB78-4365-D66A-DC58D75B135D}"/>
              </a:ext>
            </a:extLst>
          </p:cNvPr>
          <p:cNvPicPr>
            <a:picLocks noChangeAspect="1"/>
          </p:cNvPicPr>
          <p:nvPr/>
        </p:nvPicPr>
        <p:blipFill>
          <a:blip r:embed="rId4"/>
          <a:stretch>
            <a:fillRect/>
          </a:stretch>
        </p:blipFill>
        <p:spPr>
          <a:xfrm>
            <a:off x="324989" y="1103065"/>
            <a:ext cx="1440000" cy="1528765"/>
          </a:xfrm>
          <a:prstGeom prst="rect">
            <a:avLst/>
          </a:prstGeom>
        </p:spPr>
      </p:pic>
      <p:sp>
        <p:nvSpPr>
          <p:cNvPr id="8" name="CaixaDeTexto 7">
            <a:extLst>
              <a:ext uri="{FF2B5EF4-FFF2-40B4-BE49-F238E27FC236}">
                <a16:creationId xmlns:a16="http://schemas.microsoft.com/office/drawing/2014/main" id="{F382BEFA-F4E0-1EA4-44FC-0C2A980B7E10}"/>
              </a:ext>
            </a:extLst>
          </p:cNvPr>
          <p:cNvSpPr txBox="1"/>
          <p:nvPr/>
        </p:nvSpPr>
        <p:spPr>
          <a:xfrm>
            <a:off x="2051769" y="3623858"/>
            <a:ext cx="9863801" cy="2616101"/>
          </a:xfrm>
          <a:prstGeom prst="rect">
            <a:avLst/>
          </a:prstGeom>
          <a:noFill/>
        </p:spPr>
        <p:txBody>
          <a:bodyPr wrap="square">
            <a:spAutoFit/>
          </a:bodyPr>
          <a:lstStyle>
            <a:defPPr>
              <a:defRPr lang="pt-BR"/>
            </a:defPPr>
            <a:lvl1pPr fontAlgn="base">
              <a:defRPr sz="2000"/>
            </a:lvl1pPr>
          </a:lstStyle>
          <a:p>
            <a:pPr algn="just"/>
            <a:r>
              <a:rPr lang="en-US" sz="2200" b="1" dirty="0">
                <a:hlinkClick r:id="rId5"/>
              </a:rPr>
              <a:t>2023 IMO Strategy on Reduction of GHG Emissions from Ships</a:t>
            </a:r>
            <a:endParaRPr lang="pt-BR" sz="2200" dirty="0"/>
          </a:p>
          <a:p>
            <a:pPr algn="just"/>
            <a:endParaRPr lang="pt-BR" sz="2200" dirty="0"/>
          </a:p>
          <a:p>
            <a:pPr algn="just"/>
            <a:r>
              <a:rPr lang="pt-BR" sz="2200" dirty="0" err="1"/>
              <a:t>Levels</a:t>
            </a:r>
            <a:r>
              <a:rPr lang="pt-BR" sz="2200" dirty="0"/>
              <a:t> </a:t>
            </a:r>
            <a:r>
              <a:rPr lang="pt-BR" sz="2200" dirty="0" err="1"/>
              <a:t>of</a:t>
            </a:r>
            <a:r>
              <a:rPr lang="pt-BR" sz="2200" dirty="0"/>
              <a:t> </a:t>
            </a:r>
            <a:r>
              <a:rPr lang="pt-BR" sz="2200" dirty="0" err="1"/>
              <a:t>ambition</a:t>
            </a:r>
            <a:r>
              <a:rPr lang="pt-BR" sz="2200" dirty="0"/>
              <a:t>:</a:t>
            </a:r>
          </a:p>
          <a:p>
            <a:pPr marL="342900" indent="-342900" algn="just">
              <a:spcBef>
                <a:spcPts val="600"/>
              </a:spcBef>
              <a:buFont typeface="Arial" panose="020B0604020202020204" pitchFamily="34" charset="0"/>
              <a:buChar char="•"/>
            </a:pPr>
            <a:r>
              <a:rPr lang="en-US" sz="2200" dirty="0"/>
              <a:t>.3 uptake of zero or near-zero GHG emission technologies, fuels and/or energy sources to increase</a:t>
            </a:r>
            <a:endParaRPr lang="pt-BR" sz="2200" dirty="0"/>
          </a:p>
          <a:p>
            <a:pPr marL="342900" indent="-342900" algn="just">
              <a:spcBef>
                <a:spcPts val="600"/>
              </a:spcBef>
              <a:buFont typeface="Arial" panose="020B0604020202020204" pitchFamily="34" charset="0"/>
              <a:buChar char="•"/>
            </a:pPr>
            <a:r>
              <a:rPr lang="pt-BR" sz="2200" dirty="0"/>
              <a:t>.4 GHG </a:t>
            </a:r>
            <a:r>
              <a:rPr lang="pt-BR" sz="2200" dirty="0" err="1"/>
              <a:t>emissions</a:t>
            </a:r>
            <a:r>
              <a:rPr lang="pt-BR" sz="2200" dirty="0"/>
              <a:t> </a:t>
            </a:r>
            <a:r>
              <a:rPr lang="pt-BR" sz="2200" dirty="0" err="1"/>
              <a:t>from</a:t>
            </a:r>
            <a:r>
              <a:rPr lang="pt-BR" sz="2200" dirty="0"/>
              <a:t> </a:t>
            </a:r>
            <a:r>
              <a:rPr lang="pt-BR" sz="2200" dirty="0" err="1"/>
              <a:t>international</a:t>
            </a:r>
            <a:r>
              <a:rPr lang="pt-BR" sz="2200" dirty="0"/>
              <a:t> </a:t>
            </a:r>
            <a:r>
              <a:rPr lang="pt-BR" sz="2200" dirty="0" err="1"/>
              <a:t>shipping</a:t>
            </a:r>
            <a:r>
              <a:rPr lang="pt-BR" sz="2200" dirty="0"/>
              <a:t> (...) </a:t>
            </a:r>
            <a:r>
              <a:rPr lang="pt-BR" sz="2200" dirty="0" err="1"/>
              <a:t>to</a:t>
            </a:r>
            <a:r>
              <a:rPr lang="pt-BR" sz="2200" dirty="0"/>
              <a:t> </a:t>
            </a:r>
            <a:r>
              <a:rPr lang="pt-BR" sz="2200" dirty="0" err="1"/>
              <a:t>reach</a:t>
            </a:r>
            <a:r>
              <a:rPr lang="pt-BR" sz="2200" dirty="0"/>
              <a:t> net-zero GHG </a:t>
            </a:r>
            <a:r>
              <a:rPr lang="pt-BR" sz="2200" dirty="0" err="1"/>
              <a:t>emissions</a:t>
            </a:r>
            <a:r>
              <a:rPr lang="pt-BR" sz="2200" dirty="0"/>
              <a:t> </a:t>
            </a:r>
            <a:r>
              <a:rPr lang="pt-BR" sz="2200" dirty="0" err="1"/>
              <a:t>by</a:t>
            </a:r>
            <a:r>
              <a:rPr lang="pt-BR" sz="2200" dirty="0"/>
              <a:t> </a:t>
            </a:r>
            <a:r>
              <a:rPr lang="pt-BR" sz="2200" dirty="0" err="1"/>
              <a:t>or</a:t>
            </a:r>
            <a:r>
              <a:rPr lang="pt-BR" sz="2200" dirty="0"/>
              <a:t> </a:t>
            </a:r>
            <a:r>
              <a:rPr lang="pt-BR" sz="2200" dirty="0" err="1"/>
              <a:t>around</a:t>
            </a:r>
            <a:r>
              <a:rPr lang="pt-BR" sz="2200" dirty="0"/>
              <a:t>, i.e. close </a:t>
            </a:r>
            <a:r>
              <a:rPr lang="pt-BR" sz="2200" dirty="0" err="1"/>
              <a:t>to</a:t>
            </a:r>
            <a:r>
              <a:rPr lang="pt-BR" sz="2200" dirty="0"/>
              <a:t>, 2050</a:t>
            </a:r>
          </a:p>
        </p:txBody>
      </p:sp>
      <p:pic>
        <p:nvPicPr>
          <p:cNvPr id="10" name="Imagem 9">
            <a:extLst>
              <a:ext uri="{FF2B5EF4-FFF2-40B4-BE49-F238E27FC236}">
                <a16:creationId xmlns:a16="http://schemas.microsoft.com/office/drawing/2014/main" id="{0F464C48-ACF9-37D6-E1E7-EECEE9558F6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79052" y="3665981"/>
            <a:ext cx="1658447" cy="1420352"/>
          </a:xfrm>
          <a:prstGeom prst="rect">
            <a:avLst/>
          </a:prstGeom>
        </p:spPr>
      </p:pic>
      <p:sp>
        <p:nvSpPr>
          <p:cNvPr id="3" name="CaixaDeTexto 2">
            <a:extLst>
              <a:ext uri="{FF2B5EF4-FFF2-40B4-BE49-F238E27FC236}">
                <a16:creationId xmlns:a16="http://schemas.microsoft.com/office/drawing/2014/main" id="{7E1BEE30-CB64-FB50-E265-7BA98A2CA659}"/>
              </a:ext>
            </a:extLst>
          </p:cNvPr>
          <p:cNvSpPr txBox="1"/>
          <p:nvPr/>
        </p:nvSpPr>
        <p:spPr>
          <a:xfrm>
            <a:off x="2050173" y="987482"/>
            <a:ext cx="9863801" cy="2123658"/>
          </a:xfrm>
          <a:prstGeom prst="rect">
            <a:avLst/>
          </a:prstGeom>
          <a:noFill/>
        </p:spPr>
        <p:txBody>
          <a:bodyPr wrap="square">
            <a:spAutoFit/>
          </a:bodyPr>
          <a:lstStyle/>
          <a:p>
            <a:pPr algn="just" fontAlgn="base"/>
            <a:r>
              <a:rPr lang="en-US" sz="2200" b="1" dirty="0">
                <a:hlinkClick r:id="rId7"/>
              </a:rPr>
              <a:t>2015: 2030 Agenda for Sustainable Development</a:t>
            </a:r>
            <a:endParaRPr lang="en-US" sz="2200" b="1" dirty="0"/>
          </a:p>
          <a:p>
            <a:pPr algn="just" fontAlgn="base"/>
            <a:endParaRPr lang="en-US" sz="2200" b="1" dirty="0"/>
          </a:p>
          <a:p>
            <a:pPr algn="just" fontAlgn="base"/>
            <a:r>
              <a:rPr lang="en-US" sz="2200" b="1" dirty="0"/>
              <a:t>SDG 13 - Take urgent action to combat climate change and its impacts</a:t>
            </a:r>
          </a:p>
          <a:p>
            <a:pPr algn="just" fontAlgn="base"/>
            <a:endParaRPr lang="en-US" sz="2200" dirty="0"/>
          </a:p>
          <a:p>
            <a:pPr algn="just" fontAlgn="base"/>
            <a:r>
              <a:rPr lang="en-US" sz="2200" dirty="0"/>
              <a:t>SDG 13.2 13.2 </a:t>
            </a:r>
            <a:r>
              <a:rPr lang="en-US" sz="2200" b="1" dirty="0"/>
              <a:t>Integrate</a:t>
            </a:r>
            <a:r>
              <a:rPr lang="en-US" sz="2200" dirty="0"/>
              <a:t> climate change measures into national policies, strategies and planning</a:t>
            </a:r>
            <a:endParaRPr lang="pt-BR" sz="2200" dirty="0"/>
          </a:p>
        </p:txBody>
      </p:sp>
    </p:spTree>
    <p:extLst>
      <p:ext uri="{BB962C8B-B14F-4D97-AF65-F5344CB8AC3E}">
        <p14:creationId xmlns:p14="http://schemas.microsoft.com/office/powerpoint/2010/main" val="132671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1AFEF-FC70-1BAB-26DC-D76C9F2A2CDA}"/>
            </a:ext>
          </a:extLst>
        </p:cNvPr>
        <p:cNvGrpSpPr/>
        <p:nvPr/>
      </p:nvGrpSpPr>
      <p:grpSpPr>
        <a:xfrm>
          <a:off x="0" y="0"/>
          <a:ext cx="0" cy="0"/>
          <a:chOff x="0" y="0"/>
          <a:chExt cx="0" cy="0"/>
        </a:xfrm>
      </p:grpSpPr>
      <p:grpSp>
        <p:nvGrpSpPr>
          <p:cNvPr id="19" name="Agrupar 18">
            <a:extLst>
              <a:ext uri="{FF2B5EF4-FFF2-40B4-BE49-F238E27FC236}">
                <a16:creationId xmlns:a16="http://schemas.microsoft.com/office/drawing/2014/main" id="{B169D484-0BC3-1C8B-68D6-F5E5DD47922E}"/>
              </a:ext>
            </a:extLst>
          </p:cNvPr>
          <p:cNvGrpSpPr/>
          <p:nvPr/>
        </p:nvGrpSpPr>
        <p:grpSpPr>
          <a:xfrm>
            <a:off x="-2921" y="-6349"/>
            <a:ext cx="12194921" cy="1932441"/>
            <a:chOff x="-2921" y="-6349"/>
            <a:chExt cx="12194921" cy="1932441"/>
          </a:xfrm>
        </p:grpSpPr>
        <p:grpSp>
          <p:nvGrpSpPr>
            <p:cNvPr id="20" name="Agrupar 19">
              <a:extLst>
                <a:ext uri="{FF2B5EF4-FFF2-40B4-BE49-F238E27FC236}">
                  <a16:creationId xmlns:a16="http://schemas.microsoft.com/office/drawing/2014/main" id="{B7B8E878-9081-7CE4-817F-D30AE15AB328}"/>
                </a:ext>
              </a:extLst>
            </p:cNvPr>
            <p:cNvGrpSpPr/>
            <p:nvPr/>
          </p:nvGrpSpPr>
          <p:grpSpPr>
            <a:xfrm>
              <a:off x="-1" y="-6349"/>
              <a:ext cx="12192001" cy="821689"/>
              <a:chOff x="-1" y="-6349"/>
              <a:chExt cx="12192001" cy="821689"/>
            </a:xfrm>
          </p:grpSpPr>
          <p:sp>
            <p:nvSpPr>
              <p:cNvPr id="22" name="Retângulo 21">
                <a:extLst>
                  <a:ext uri="{FF2B5EF4-FFF2-40B4-BE49-F238E27FC236}">
                    <a16:creationId xmlns:a16="http://schemas.microsoft.com/office/drawing/2014/main" id="{05F316FC-BFCD-6F49-D9B5-05D33E0B87B7}"/>
                  </a:ext>
                </a:extLst>
              </p:cNvPr>
              <p:cNvSpPr/>
              <p:nvPr/>
            </p:nvSpPr>
            <p:spPr>
              <a:xfrm>
                <a:off x="-1" y="1"/>
                <a:ext cx="12191986" cy="8153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5">
                <a:extLst>
                  <a:ext uri="{FF2B5EF4-FFF2-40B4-BE49-F238E27FC236}">
                    <a16:creationId xmlns:a16="http://schemas.microsoft.com/office/drawing/2014/main" id="{E7CA68F7-80A1-65D2-58B8-2280A6F9DDCE}"/>
                  </a:ext>
                </a:extLst>
              </p:cNvPr>
              <p:cNvSpPr/>
              <p:nvPr/>
            </p:nvSpPr>
            <p:spPr>
              <a:xfrm>
                <a:off x="-1" y="0"/>
                <a:ext cx="5584316" cy="745507"/>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37118"/>
                  <a:gd name="connsiteX1" fmla="*/ 5670041 w 5670041"/>
                  <a:gd name="connsiteY1" fmla="*/ 1136 h 737118"/>
                  <a:gd name="connsiteX2" fmla="*/ 3123392 w 5670041"/>
                  <a:gd name="connsiteY2" fmla="*/ 697882 h 737118"/>
                  <a:gd name="connsiteX3" fmla="*/ 0 w 5670041"/>
                  <a:gd name="connsiteY3" fmla="*/ 737118 h 737118"/>
                  <a:gd name="connsiteX4" fmla="*/ 0 w 5670041"/>
                  <a:gd name="connsiteY4" fmla="*/ 0 h 737118"/>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35116"/>
                  <a:gd name="connsiteY0" fmla="*/ 0 h 745507"/>
                  <a:gd name="connsiteX1" fmla="*/ 5635116 w 5635116"/>
                  <a:gd name="connsiteY1" fmla="*/ 1136 h 745507"/>
                  <a:gd name="connsiteX2" fmla="*/ 2909080 w 5635116"/>
                  <a:gd name="connsiteY2" fmla="*/ 745507 h 745507"/>
                  <a:gd name="connsiteX3" fmla="*/ 0 w 5635116"/>
                  <a:gd name="connsiteY3" fmla="*/ 737118 h 745507"/>
                  <a:gd name="connsiteX4" fmla="*/ 0 w 56351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316" h="745507">
                    <a:moveTo>
                      <a:pt x="0" y="0"/>
                    </a:moveTo>
                    <a:lnTo>
                      <a:pt x="5584316" y="1136"/>
                    </a:lnTo>
                    <a:cubicBezTo>
                      <a:pt x="4639389" y="206397"/>
                      <a:pt x="4335018" y="251321"/>
                      <a:pt x="2909080" y="745507"/>
                    </a:cubicBezTo>
                    <a:lnTo>
                      <a:pt x="0" y="737118"/>
                    </a:lnTo>
                    <a:lnTo>
                      <a:pt x="0" y="0"/>
                    </a:lnTo>
                    <a:close/>
                  </a:path>
                </a:pathLst>
              </a:custGeom>
              <a:solidFill>
                <a:srgbClr val="31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5">
                <a:extLst>
                  <a:ext uri="{FF2B5EF4-FFF2-40B4-BE49-F238E27FC236}">
                    <a16:creationId xmlns:a16="http://schemas.microsoft.com/office/drawing/2014/main" id="{44462AE3-A875-A23C-DE65-4BB14B9DCFD5}"/>
                  </a:ext>
                </a:extLst>
              </p:cNvPr>
              <p:cNvSpPr/>
              <p:nvPr/>
            </p:nvSpPr>
            <p:spPr>
              <a:xfrm rot="10800000">
                <a:off x="3164680" y="-1138"/>
                <a:ext cx="9027305" cy="744088"/>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2896 h 743641"/>
                  <a:gd name="connsiteX1" fmla="*/ 6329260 w 6329260"/>
                  <a:gd name="connsiteY1" fmla="*/ 0 h 743641"/>
                  <a:gd name="connsiteX2" fmla="*/ 3282050 w 6329260"/>
                  <a:gd name="connsiteY2" fmla="*/ 743641 h 743641"/>
                  <a:gd name="connsiteX3" fmla="*/ 0 w 6329260"/>
                  <a:gd name="connsiteY3" fmla="*/ 740014 h 743641"/>
                  <a:gd name="connsiteX4" fmla="*/ 0 w 6329260"/>
                  <a:gd name="connsiteY4" fmla="*/ 2896 h 743641"/>
                  <a:gd name="connsiteX0" fmla="*/ 0 w 9034767"/>
                  <a:gd name="connsiteY0" fmla="*/ 2896 h 743641"/>
                  <a:gd name="connsiteX1" fmla="*/ 9034767 w 9034767"/>
                  <a:gd name="connsiteY1" fmla="*/ 0 h 743641"/>
                  <a:gd name="connsiteX2" fmla="*/ 5987557 w 9034767"/>
                  <a:gd name="connsiteY2" fmla="*/ 743641 h 743641"/>
                  <a:gd name="connsiteX3" fmla="*/ 2705507 w 9034767"/>
                  <a:gd name="connsiteY3" fmla="*/ 740014 h 743641"/>
                  <a:gd name="connsiteX4" fmla="*/ 0 w 9034767"/>
                  <a:gd name="connsiteY4" fmla="*/ 2896 h 743641"/>
                  <a:gd name="connsiteX0" fmla="*/ 0 w 9034767"/>
                  <a:gd name="connsiteY0" fmla="*/ 2896 h 744781"/>
                  <a:gd name="connsiteX1" fmla="*/ 9034767 w 9034767"/>
                  <a:gd name="connsiteY1" fmla="*/ 0 h 744781"/>
                  <a:gd name="connsiteX2" fmla="*/ 5987557 w 9034767"/>
                  <a:gd name="connsiteY2" fmla="*/ 743641 h 744781"/>
                  <a:gd name="connsiteX3" fmla="*/ 11898 w 9034767"/>
                  <a:gd name="connsiteY3" fmla="*/ 744781 h 744781"/>
                  <a:gd name="connsiteX4" fmla="*/ 0 w 9034767"/>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2380 w 9025249"/>
                  <a:gd name="connsiteY3" fmla="*/ 744781 h 744781"/>
                  <a:gd name="connsiteX4" fmla="*/ 0 w 9025249"/>
                  <a:gd name="connsiteY4" fmla="*/ 2896 h 744781"/>
                  <a:gd name="connsiteX0" fmla="*/ 2484 w 9027733"/>
                  <a:gd name="connsiteY0" fmla="*/ 2896 h 744781"/>
                  <a:gd name="connsiteX1" fmla="*/ 9027733 w 9027733"/>
                  <a:gd name="connsiteY1" fmla="*/ 0 h 744781"/>
                  <a:gd name="connsiteX2" fmla="*/ 5980523 w 9027733"/>
                  <a:gd name="connsiteY2" fmla="*/ 743641 h 744781"/>
                  <a:gd name="connsiteX3" fmla="*/ 105 w 9027733"/>
                  <a:gd name="connsiteY3" fmla="*/ 744781 h 744781"/>
                  <a:gd name="connsiteX4" fmla="*/ 2484 w 9027733"/>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4760 w 9025249"/>
                  <a:gd name="connsiteY3" fmla="*/ 744781 h 744781"/>
                  <a:gd name="connsiteX4" fmla="*/ 0 w 9025249"/>
                  <a:gd name="connsiteY4" fmla="*/ 2896 h 744781"/>
                  <a:gd name="connsiteX0" fmla="*/ 229 w 9020719"/>
                  <a:gd name="connsiteY0" fmla="*/ 2896 h 744781"/>
                  <a:gd name="connsiteX1" fmla="*/ 9020719 w 9020719"/>
                  <a:gd name="connsiteY1" fmla="*/ 0 h 744781"/>
                  <a:gd name="connsiteX2" fmla="*/ 5973509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719" h="744781">
                    <a:moveTo>
                      <a:pt x="229" y="2896"/>
                    </a:moveTo>
                    <a:lnTo>
                      <a:pt x="9020719" y="0"/>
                    </a:lnTo>
                    <a:cubicBezTo>
                      <a:pt x="7756567" y="402216"/>
                      <a:pt x="7199096" y="557753"/>
                      <a:pt x="6125798" y="743641"/>
                    </a:cubicBezTo>
                    <a:lnTo>
                      <a:pt x="230" y="744781"/>
                    </a:lnTo>
                    <a:cubicBezTo>
                      <a:pt x="-563" y="497486"/>
                      <a:pt x="1022" y="250191"/>
                      <a:pt x="229" y="2896"/>
                    </a:cubicBezTo>
                    <a:close/>
                  </a:path>
                </a:pathLst>
              </a:custGeom>
              <a:solidFill>
                <a:srgbClr val="72BA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2BAE3"/>
                  </a:solidFill>
                </a:endParaRPr>
              </a:p>
            </p:txBody>
          </p:sp>
          <p:sp>
            <p:nvSpPr>
              <p:cNvPr id="26" name="Triângulo isósceles 9">
                <a:extLst>
                  <a:ext uri="{FF2B5EF4-FFF2-40B4-BE49-F238E27FC236}">
                    <a16:creationId xmlns:a16="http://schemas.microsoft.com/office/drawing/2014/main" id="{31F50D43-D313-A906-15EF-24D2BB6B8323}"/>
                  </a:ext>
                </a:extLst>
              </p:cNvPr>
              <p:cNvSpPr/>
              <p:nvPr/>
            </p:nvSpPr>
            <p:spPr>
              <a:xfrm>
                <a:off x="8892540" y="-6349"/>
                <a:ext cx="3299459"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88C6E8">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7" name="Triângulo isósceles 9">
                <a:extLst>
                  <a:ext uri="{FF2B5EF4-FFF2-40B4-BE49-F238E27FC236}">
                    <a16:creationId xmlns:a16="http://schemas.microsoft.com/office/drawing/2014/main" id="{AAAF3A6D-D12E-C280-DBA6-733214094B93}"/>
                  </a:ext>
                </a:extLst>
              </p:cNvPr>
              <p:cNvSpPr/>
              <p:nvPr/>
            </p:nvSpPr>
            <p:spPr>
              <a:xfrm>
                <a:off x="4450080" y="-6349"/>
                <a:ext cx="7741920"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65B5E1">
                  <a:alpha val="6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8" name="Triângulo isósceles 9">
                <a:extLst>
                  <a:ext uri="{FF2B5EF4-FFF2-40B4-BE49-F238E27FC236}">
                    <a16:creationId xmlns:a16="http://schemas.microsoft.com/office/drawing/2014/main" id="{2022649A-1E07-3E05-A594-EA837D11B63E}"/>
                  </a:ext>
                </a:extLst>
              </p:cNvPr>
              <p:cNvSpPr/>
              <p:nvPr/>
            </p:nvSpPr>
            <p:spPr>
              <a:xfrm>
                <a:off x="83820" y="-6349"/>
                <a:ext cx="5500495"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283B4C">
                  <a:alpha val="23137"/>
                </a:srgbClr>
              </a:solidFill>
              <a:ln w="28575">
                <a:solidFill>
                  <a:srgbClr val="39536B"/>
                </a:solidFill>
              </a:ln>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grpSp>
        <p:sp>
          <p:nvSpPr>
            <p:cNvPr id="21" name="Retângulo 7">
              <a:extLst>
                <a:ext uri="{FF2B5EF4-FFF2-40B4-BE49-F238E27FC236}">
                  <a16:creationId xmlns:a16="http://schemas.microsoft.com/office/drawing/2014/main" id="{67FB7D19-6008-6CB0-A257-3E48D899029D}"/>
                </a:ext>
              </a:extLst>
            </p:cNvPr>
            <p:cNvSpPr/>
            <p:nvPr/>
          </p:nvSpPr>
          <p:spPr>
            <a:xfrm>
              <a:off x="-2921" y="742951"/>
              <a:ext cx="2924660" cy="1183141"/>
            </a:xfrm>
            <a:custGeom>
              <a:avLst/>
              <a:gdLst>
                <a:gd name="connsiteX0" fmla="*/ 0 w 2893163"/>
                <a:gd name="connsiteY0" fmla="*/ 0 h 1535567"/>
                <a:gd name="connsiteX1" fmla="*/ 2893163 w 2893163"/>
                <a:gd name="connsiteY1" fmla="*/ 0 h 1535567"/>
                <a:gd name="connsiteX2" fmla="*/ 2893163 w 2893163"/>
                <a:gd name="connsiteY2" fmla="*/ 1535567 h 1535567"/>
                <a:gd name="connsiteX3" fmla="*/ 0 w 2893163"/>
                <a:gd name="connsiteY3" fmla="*/ 1535567 h 1535567"/>
                <a:gd name="connsiteX4" fmla="*/ 0 w 2893163"/>
                <a:gd name="connsiteY4" fmla="*/ 0 h 1535567"/>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Lst>
              <a:ahLst/>
              <a:cxnLst>
                <a:cxn ang="0">
                  <a:pos x="connsiteX0" y="connsiteY0"/>
                </a:cxn>
                <a:cxn ang="0">
                  <a:pos x="connsiteX1" y="connsiteY1"/>
                </a:cxn>
                <a:cxn ang="0">
                  <a:pos x="connsiteX2" y="connsiteY2"/>
                </a:cxn>
                <a:cxn ang="0">
                  <a:pos x="connsiteX3" y="connsiteY3"/>
                </a:cxn>
              </a:cxnLst>
              <a:rect l="l" t="t" r="r" b="b"/>
              <a:pathLst>
                <a:path w="2924660" h="1183141">
                  <a:moveTo>
                    <a:pt x="2922" y="0"/>
                  </a:moveTo>
                  <a:lnTo>
                    <a:pt x="2924660" y="0"/>
                  </a:lnTo>
                  <a:cubicBezTo>
                    <a:pt x="1795949" y="316593"/>
                    <a:pt x="1153009" y="661761"/>
                    <a:pt x="485" y="1183141"/>
                  </a:cubicBezTo>
                  <a:cubicBezTo>
                    <a:pt x="-1878" y="666523"/>
                    <a:pt x="5285" y="516618"/>
                    <a:pt x="292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0" name="Agrupar 29">
            <a:extLst>
              <a:ext uri="{FF2B5EF4-FFF2-40B4-BE49-F238E27FC236}">
                <a16:creationId xmlns:a16="http://schemas.microsoft.com/office/drawing/2014/main" id="{D1F8CB2E-C154-1239-F549-A19B98D498DD}"/>
              </a:ext>
            </a:extLst>
          </p:cNvPr>
          <p:cNvGrpSpPr/>
          <p:nvPr/>
        </p:nvGrpSpPr>
        <p:grpSpPr>
          <a:xfrm>
            <a:off x="-17" y="6320304"/>
            <a:ext cx="12192002" cy="537695"/>
            <a:chOff x="-17" y="6320304"/>
            <a:chExt cx="12192002" cy="537695"/>
          </a:xfrm>
        </p:grpSpPr>
        <p:sp>
          <p:nvSpPr>
            <p:cNvPr id="17" name="Retângulo 16">
              <a:extLst>
                <a:ext uri="{FF2B5EF4-FFF2-40B4-BE49-F238E27FC236}">
                  <a16:creationId xmlns:a16="http://schemas.microsoft.com/office/drawing/2014/main" id="{54787512-CA5D-CD4C-7347-B38B806DE545}"/>
                </a:ext>
              </a:extLst>
            </p:cNvPr>
            <p:cNvSpPr/>
            <p:nvPr/>
          </p:nvSpPr>
          <p:spPr>
            <a:xfrm>
              <a:off x="-16" y="6320304"/>
              <a:ext cx="12192001" cy="464820"/>
            </a:xfrm>
            <a:prstGeom prst="rect">
              <a:avLst/>
            </a:prstGeom>
            <a:solidFill>
              <a:srgbClr val="72B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6329DA9C-4FFC-1310-9808-AAAF1A80DEC7}"/>
                </a:ext>
              </a:extLst>
            </p:cNvPr>
            <p:cNvSpPr/>
            <p:nvPr/>
          </p:nvSpPr>
          <p:spPr>
            <a:xfrm>
              <a:off x="-17" y="6393179"/>
              <a:ext cx="12192001" cy="464820"/>
            </a:xfrm>
            <a:prstGeom prst="rect">
              <a:avLst/>
            </a:prstGeom>
            <a:solidFill>
              <a:srgbClr val="28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4" name="Imagem 23" descr="Uma imagem contendo desenho, texto&#10;&#10;Descrição gerada automaticamente">
            <a:extLst>
              <a:ext uri="{FF2B5EF4-FFF2-40B4-BE49-F238E27FC236}">
                <a16:creationId xmlns:a16="http://schemas.microsoft.com/office/drawing/2014/main" id="{2112A923-5454-4561-5D59-4CAC30BF9F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89" y="103124"/>
            <a:ext cx="1633731" cy="530353"/>
          </a:xfrm>
          <a:prstGeom prst="rect">
            <a:avLst/>
          </a:prstGeom>
        </p:spPr>
      </p:pic>
      <p:sp>
        <p:nvSpPr>
          <p:cNvPr id="33" name="CaixaDeTexto 32">
            <a:extLst>
              <a:ext uri="{FF2B5EF4-FFF2-40B4-BE49-F238E27FC236}">
                <a16:creationId xmlns:a16="http://schemas.microsoft.com/office/drawing/2014/main" id="{B9F8C1FF-1CD0-8107-1963-09BB148D7E3C}"/>
              </a:ext>
            </a:extLst>
          </p:cNvPr>
          <p:cNvSpPr txBox="1"/>
          <p:nvPr/>
        </p:nvSpPr>
        <p:spPr>
          <a:xfrm>
            <a:off x="-129734" y="6463250"/>
            <a:ext cx="2543175" cy="338554"/>
          </a:xfrm>
          <a:prstGeom prst="rect">
            <a:avLst/>
          </a:prstGeom>
          <a:noFill/>
        </p:spPr>
        <p:txBody>
          <a:bodyPr wrap="square" rtlCol="0">
            <a:spAutoFit/>
          </a:bodyPr>
          <a:lstStyle/>
          <a:p>
            <a:pPr algn="ctr"/>
            <a:r>
              <a:rPr lang="pt-BR" sz="1600" dirty="0">
                <a:solidFill>
                  <a:schemeClr val="bg1"/>
                </a:solidFill>
              </a:rPr>
              <a:t>www.gov.br/antaq</a:t>
            </a:r>
          </a:p>
        </p:txBody>
      </p:sp>
      <p:sp>
        <p:nvSpPr>
          <p:cNvPr id="2" name="Espaço Reservado para Número de Slide 1">
            <a:extLst>
              <a:ext uri="{FF2B5EF4-FFF2-40B4-BE49-F238E27FC236}">
                <a16:creationId xmlns:a16="http://schemas.microsoft.com/office/drawing/2014/main" id="{44108D53-4C2A-4A0F-9752-8E9EADDDCD82}"/>
              </a:ext>
            </a:extLst>
          </p:cNvPr>
          <p:cNvSpPr>
            <a:spLocks noGrp="1"/>
          </p:cNvSpPr>
          <p:nvPr>
            <p:ph type="sldNum" sz="quarter" idx="12"/>
          </p:nvPr>
        </p:nvSpPr>
        <p:spPr>
          <a:xfrm>
            <a:off x="9172370" y="6416959"/>
            <a:ext cx="2743200" cy="365125"/>
          </a:xfrm>
        </p:spPr>
        <p:txBody>
          <a:bodyPr/>
          <a:lstStyle/>
          <a:p>
            <a:fld id="{AEC640CB-5D74-47DA-BBFA-9586DA51BF8B}" type="slidenum">
              <a:rPr lang="pt-BR" sz="1600" smtClean="0">
                <a:solidFill>
                  <a:schemeClr val="bg1"/>
                </a:solidFill>
              </a:rPr>
              <a:t>7</a:t>
            </a:fld>
            <a:endParaRPr lang="pt-BR" sz="1600" dirty="0">
              <a:solidFill>
                <a:schemeClr val="bg1"/>
              </a:solidFill>
            </a:endParaRPr>
          </a:p>
        </p:txBody>
      </p:sp>
      <p:sp>
        <p:nvSpPr>
          <p:cNvPr id="4" name="CaixaDeTexto 3">
            <a:extLst>
              <a:ext uri="{FF2B5EF4-FFF2-40B4-BE49-F238E27FC236}">
                <a16:creationId xmlns:a16="http://schemas.microsoft.com/office/drawing/2014/main" id="{DD5E8206-FC8C-7B0B-DEF7-07C8A5BD729D}"/>
              </a:ext>
            </a:extLst>
          </p:cNvPr>
          <p:cNvSpPr txBox="1"/>
          <p:nvPr/>
        </p:nvSpPr>
        <p:spPr>
          <a:xfrm>
            <a:off x="4596189" y="145343"/>
            <a:ext cx="7535836" cy="461665"/>
          </a:xfrm>
          <a:prstGeom prst="rect">
            <a:avLst/>
          </a:prstGeom>
          <a:noFill/>
        </p:spPr>
        <p:txBody>
          <a:bodyPr wrap="square">
            <a:spAutoFit/>
          </a:bodyPr>
          <a:lstStyle/>
          <a:p>
            <a:pPr algn="r"/>
            <a:r>
              <a:rPr lang="en-US" sz="2400" b="1" dirty="0">
                <a:solidFill>
                  <a:schemeClr val="accent5">
                    <a:lumMod val="50000"/>
                  </a:schemeClr>
                </a:solidFill>
                <a:latin typeface="Aptos" panose="020B0004020202020204" pitchFamily="34" charset="0"/>
              </a:rPr>
              <a:t>Energy Transition Framework</a:t>
            </a:r>
          </a:p>
        </p:txBody>
      </p:sp>
      <p:sp>
        <p:nvSpPr>
          <p:cNvPr id="11" name="CaixaDeTexto 10">
            <a:extLst>
              <a:ext uri="{FF2B5EF4-FFF2-40B4-BE49-F238E27FC236}">
                <a16:creationId xmlns:a16="http://schemas.microsoft.com/office/drawing/2014/main" id="{850708CD-32C7-7CE9-A499-462A6A8FB5EE}"/>
              </a:ext>
            </a:extLst>
          </p:cNvPr>
          <p:cNvSpPr txBox="1"/>
          <p:nvPr/>
        </p:nvSpPr>
        <p:spPr>
          <a:xfrm>
            <a:off x="1780111" y="883979"/>
            <a:ext cx="10135459" cy="5555367"/>
          </a:xfrm>
          <a:prstGeom prst="rect">
            <a:avLst/>
          </a:prstGeom>
          <a:noFill/>
        </p:spPr>
        <p:txBody>
          <a:bodyPr wrap="square">
            <a:spAutoFit/>
          </a:bodyPr>
          <a:lstStyle>
            <a:defPPr>
              <a:defRPr lang="pt-BR"/>
            </a:defPPr>
            <a:lvl1pPr fontAlgn="base">
              <a:defRPr sz="2000"/>
            </a:lvl1pPr>
          </a:lstStyle>
          <a:p>
            <a:pPr algn="just"/>
            <a:r>
              <a:rPr lang="en-US" sz="2200" b="1" dirty="0">
                <a:hlinkClick r:id="rId4"/>
              </a:rPr>
              <a:t>2023: Diagnosis of Decarbonization, Infrastructure and Hydrogen Applications in Brazilian Ports</a:t>
            </a:r>
            <a:endParaRPr lang="en-US" sz="2200" b="1" dirty="0"/>
          </a:p>
          <a:p>
            <a:pPr algn="just"/>
            <a:endParaRPr lang="en-US" sz="2200" dirty="0"/>
          </a:p>
          <a:p>
            <a:pPr algn="just"/>
            <a:r>
              <a:rPr lang="en-US" sz="2200" dirty="0"/>
              <a:t>Possible actions for Ports and Terminals to advance in the emissions reduction strategy:</a:t>
            </a:r>
          </a:p>
          <a:p>
            <a:pPr algn="just"/>
            <a:endParaRPr lang="en-US" sz="2200" dirty="0"/>
          </a:p>
          <a:p>
            <a:pPr marL="457200" indent="-457200" algn="just">
              <a:spcBef>
                <a:spcPts val="600"/>
              </a:spcBef>
              <a:buAutoNum type="arabicPeriod"/>
            </a:pPr>
            <a:r>
              <a:rPr lang="en-US" sz="2200" dirty="0"/>
              <a:t>Prepare the GHG Emissions Inventory of port facilities;</a:t>
            </a:r>
          </a:p>
          <a:p>
            <a:pPr marL="457200" indent="-457200" algn="just">
              <a:spcBef>
                <a:spcPts val="600"/>
              </a:spcBef>
              <a:buAutoNum type="arabicPeriod"/>
            </a:pPr>
            <a:r>
              <a:rPr lang="en-US" sz="2200" dirty="0"/>
              <a:t>Robust assessment of </a:t>
            </a:r>
            <a:r>
              <a:rPr lang="en-US" sz="2200" b="1" dirty="0"/>
              <a:t>Scope 3 </a:t>
            </a:r>
            <a:r>
              <a:rPr lang="en-US" sz="2200" dirty="0"/>
              <a:t>of existing GHG Emissions Inventories;</a:t>
            </a:r>
          </a:p>
          <a:p>
            <a:pPr marL="457200" indent="-457200" algn="just">
              <a:spcBef>
                <a:spcPts val="600"/>
              </a:spcBef>
              <a:buAutoNum type="arabicPeriod"/>
            </a:pPr>
            <a:r>
              <a:rPr lang="en-US" sz="2200" dirty="0"/>
              <a:t>Auditing and publication of reports for greater reliability and transparency of GHG emissions inventories;</a:t>
            </a:r>
          </a:p>
          <a:p>
            <a:pPr marL="457200" indent="-457200" algn="just">
              <a:spcBef>
                <a:spcPts val="600"/>
              </a:spcBef>
              <a:buAutoNum type="arabicPeriod"/>
            </a:pPr>
            <a:r>
              <a:rPr lang="en-US" sz="2200" dirty="0"/>
              <a:t>Mapping of </a:t>
            </a:r>
            <a:r>
              <a:rPr lang="en-US" sz="2200" b="1" dirty="0"/>
              <a:t>opportunities</a:t>
            </a:r>
            <a:r>
              <a:rPr lang="en-US" sz="2200" dirty="0"/>
              <a:t> for GHG emission reduction; and </a:t>
            </a:r>
          </a:p>
          <a:p>
            <a:pPr marL="457200" indent="-457200" algn="just">
              <a:spcBef>
                <a:spcPts val="600"/>
              </a:spcBef>
              <a:buAutoNum type="arabicPeriod"/>
            </a:pPr>
            <a:r>
              <a:rPr lang="en-US" sz="2200" dirty="0"/>
              <a:t>Preparation of </a:t>
            </a:r>
            <a:r>
              <a:rPr lang="en-US" sz="2200" b="1" dirty="0"/>
              <a:t>cost-benefit analysis </a:t>
            </a:r>
            <a:r>
              <a:rPr lang="en-US" sz="2200" dirty="0"/>
              <a:t>of emission reduction measures.</a:t>
            </a:r>
          </a:p>
          <a:p>
            <a:pPr algn="just"/>
            <a:endParaRPr lang="en-US" sz="2200" dirty="0"/>
          </a:p>
          <a:p>
            <a:pPr algn="just"/>
            <a:r>
              <a:rPr lang="en-US" sz="2200" dirty="0"/>
              <a:t>Diagnosis and Planning: preparation of GHG emissions inventories (Scopes 1, 2 and 3), aligned with recognized methodologies such as the GHG Protocol and IPCC guidelines, and development of decarbonization plans.</a:t>
            </a:r>
            <a:endParaRPr lang="pt-BR" sz="2200" dirty="0"/>
          </a:p>
        </p:txBody>
      </p:sp>
      <p:pic>
        <p:nvPicPr>
          <p:cNvPr id="3" name="Imagem 2" descr="Logotipo&#10;&#10;Descrição gerada automaticamente">
            <a:extLst>
              <a:ext uri="{FF2B5EF4-FFF2-40B4-BE49-F238E27FC236}">
                <a16:creationId xmlns:a16="http://schemas.microsoft.com/office/drawing/2014/main" id="{05DC7B24-9F70-BBA6-176E-78F1D76217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480" y="983643"/>
            <a:ext cx="1440000" cy="1051923"/>
          </a:xfrm>
          <a:prstGeom prst="rect">
            <a:avLst/>
          </a:prstGeom>
        </p:spPr>
      </p:pic>
    </p:spTree>
    <p:extLst>
      <p:ext uri="{BB962C8B-B14F-4D97-AF65-F5344CB8AC3E}">
        <p14:creationId xmlns:p14="http://schemas.microsoft.com/office/powerpoint/2010/main" val="43529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3134F-EAB9-6F9B-0BEB-79AC54F2EF10}"/>
            </a:ext>
          </a:extLst>
        </p:cNvPr>
        <p:cNvGrpSpPr/>
        <p:nvPr/>
      </p:nvGrpSpPr>
      <p:grpSpPr>
        <a:xfrm>
          <a:off x="0" y="0"/>
          <a:ext cx="0" cy="0"/>
          <a:chOff x="0" y="0"/>
          <a:chExt cx="0" cy="0"/>
        </a:xfrm>
      </p:grpSpPr>
      <p:pic>
        <p:nvPicPr>
          <p:cNvPr id="8" name="Imagem 7">
            <a:extLst>
              <a:ext uri="{FF2B5EF4-FFF2-40B4-BE49-F238E27FC236}">
                <a16:creationId xmlns:a16="http://schemas.microsoft.com/office/drawing/2014/main" id="{4D0D5CBD-F0B6-E684-B0DA-112CD8E04ED6}"/>
              </a:ext>
            </a:extLst>
          </p:cNvPr>
          <p:cNvPicPr>
            <a:picLocks noChangeAspect="1"/>
          </p:cNvPicPr>
          <p:nvPr/>
        </p:nvPicPr>
        <p:blipFill>
          <a:blip r:embed="rId3"/>
          <a:stretch>
            <a:fillRect/>
          </a:stretch>
        </p:blipFill>
        <p:spPr>
          <a:xfrm>
            <a:off x="147291" y="1453689"/>
            <a:ext cx="5760000" cy="3931579"/>
          </a:xfrm>
          <a:prstGeom prst="rect">
            <a:avLst/>
          </a:prstGeom>
        </p:spPr>
      </p:pic>
      <p:grpSp>
        <p:nvGrpSpPr>
          <p:cNvPr id="19" name="Agrupar 18">
            <a:extLst>
              <a:ext uri="{FF2B5EF4-FFF2-40B4-BE49-F238E27FC236}">
                <a16:creationId xmlns:a16="http://schemas.microsoft.com/office/drawing/2014/main" id="{262E3C20-DE62-CCCB-B61C-313FC20A89B8}"/>
              </a:ext>
            </a:extLst>
          </p:cNvPr>
          <p:cNvGrpSpPr/>
          <p:nvPr/>
        </p:nvGrpSpPr>
        <p:grpSpPr>
          <a:xfrm>
            <a:off x="-2921" y="-6349"/>
            <a:ext cx="12194921" cy="1932441"/>
            <a:chOff x="-2921" y="-6349"/>
            <a:chExt cx="12194921" cy="1932441"/>
          </a:xfrm>
        </p:grpSpPr>
        <p:grpSp>
          <p:nvGrpSpPr>
            <p:cNvPr id="20" name="Agrupar 19">
              <a:extLst>
                <a:ext uri="{FF2B5EF4-FFF2-40B4-BE49-F238E27FC236}">
                  <a16:creationId xmlns:a16="http://schemas.microsoft.com/office/drawing/2014/main" id="{A3E07B65-8910-F92B-0F10-105FA85B4DA8}"/>
                </a:ext>
              </a:extLst>
            </p:cNvPr>
            <p:cNvGrpSpPr/>
            <p:nvPr/>
          </p:nvGrpSpPr>
          <p:grpSpPr>
            <a:xfrm>
              <a:off x="-1" y="-6349"/>
              <a:ext cx="12192001" cy="821689"/>
              <a:chOff x="-1" y="-6349"/>
              <a:chExt cx="12192001" cy="821689"/>
            </a:xfrm>
          </p:grpSpPr>
          <p:sp>
            <p:nvSpPr>
              <p:cNvPr id="22" name="Retângulo 21">
                <a:extLst>
                  <a:ext uri="{FF2B5EF4-FFF2-40B4-BE49-F238E27FC236}">
                    <a16:creationId xmlns:a16="http://schemas.microsoft.com/office/drawing/2014/main" id="{69EAE7DA-6FB3-E02F-D629-F545D3ABC99E}"/>
                  </a:ext>
                </a:extLst>
              </p:cNvPr>
              <p:cNvSpPr/>
              <p:nvPr/>
            </p:nvSpPr>
            <p:spPr>
              <a:xfrm>
                <a:off x="-1" y="1"/>
                <a:ext cx="12191986" cy="8153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5">
                <a:extLst>
                  <a:ext uri="{FF2B5EF4-FFF2-40B4-BE49-F238E27FC236}">
                    <a16:creationId xmlns:a16="http://schemas.microsoft.com/office/drawing/2014/main" id="{EB13FAEE-2D56-A5DB-46CA-DE4483695B9B}"/>
                  </a:ext>
                </a:extLst>
              </p:cNvPr>
              <p:cNvSpPr/>
              <p:nvPr/>
            </p:nvSpPr>
            <p:spPr>
              <a:xfrm>
                <a:off x="-1" y="0"/>
                <a:ext cx="5584316" cy="745507"/>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37118"/>
                  <a:gd name="connsiteX1" fmla="*/ 5670041 w 5670041"/>
                  <a:gd name="connsiteY1" fmla="*/ 1136 h 737118"/>
                  <a:gd name="connsiteX2" fmla="*/ 3123392 w 5670041"/>
                  <a:gd name="connsiteY2" fmla="*/ 697882 h 737118"/>
                  <a:gd name="connsiteX3" fmla="*/ 0 w 5670041"/>
                  <a:gd name="connsiteY3" fmla="*/ 737118 h 737118"/>
                  <a:gd name="connsiteX4" fmla="*/ 0 w 5670041"/>
                  <a:gd name="connsiteY4" fmla="*/ 0 h 737118"/>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35116"/>
                  <a:gd name="connsiteY0" fmla="*/ 0 h 745507"/>
                  <a:gd name="connsiteX1" fmla="*/ 5635116 w 5635116"/>
                  <a:gd name="connsiteY1" fmla="*/ 1136 h 745507"/>
                  <a:gd name="connsiteX2" fmla="*/ 2909080 w 5635116"/>
                  <a:gd name="connsiteY2" fmla="*/ 745507 h 745507"/>
                  <a:gd name="connsiteX3" fmla="*/ 0 w 5635116"/>
                  <a:gd name="connsiteY3" fmla="*/ 737118 h 745507"/>
                  <a:gd name="connsiteX4" fmla="*/ 0 w 56351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316" h="745507">
                    <a:moveTo>
                      <a:pt x="0" y="0"/>
                    </a:moveTo>
                    <a:lnTo>
                      <a:pt x="5584316" y="1136"/>
                    </a:lnTo>
                    <a:cubicBezTo>
                      <a:pt x="4639389" y="206397"/>
                      <a:pt x="4335018" y="251321"/>
                      <a:pt x="2909080" y="745507"/>
                    </a:cubicBezTo>
                    <a:lnTo>
                      <a:pt x="0" y="737118"/>
                    </a:lnTo>
                    <a:lnTo>
                      <a:pt x="0" y="0"/>
                    </a:lnTo>
                    <a:close/>
                  </a:path>
                </a:pathLst>
              </a:custGeom>
              <a:solidFill>
                <a:srgbClr val="31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5">
                <a:extLst>
                  <a:ext uri="{FF2B5EF4-FFF2-40B4-BE49-F238E27FC236}">
                    <a16:creationId xmlns:a16="http://schemas.microsoft.com/office/drawing/2014/main" id="{71FEFCF6-5983-1C14-4FFE-5422E6CFB5D9}"/>
                  </a:ext>
                </a:extLst>
              </p:cNvPr>
              <p:cNvSpPr/>
              <p:nvPr/>
            </p:nvSpPr>
            <p:spPr>
              <a:xfrm rot="10800000">
                <a:off x="3164680" y="-1138"/>
                <a:ext cx="9027305" cy="744088"/>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2896 h 743641"/>
                  <a:gd name="connsiteX1" fmla="*/ 6329260 w 6329260"/>
                  <a:gd name="connsiteY1" fmla="*/ 0 h 743641"/>
                  <a:gd name="connsiteX2" fmla="*/ 3282050 w 6329260"/>
                  <a:gd name="connsiteY2" fmla="*/ 743641 h 743641"/>
                  <a:gd name="connsiteX3" fmla="*/ 0 w 6329260"/>
                  <a:gd name="connsiteY3" fmla="*/ 740014 h 743641"/>
                  <a:gd name="connsiteX4" fmla="*/ 0 w 6329260"/>
                  <a:gd name="connsiteY4" fmla="*/ 2896 h 743641"/>
                  <a:gd name="connsiteX0" fmla="*/ 0 w 9034767"/>
                  <a:gd name="connsiteY0" fmla="*/ 2896 h 743641"/>
                  <a:gd name="connsiteX1" fmla="*/ 9034767 w 9034767"/>
                  <a:gd name="connsiteY1" fmla="*/ 0 h 743641"/>
                  <a:gd name="connsiteX2" fmla="*/ 5987557 w 9034767"/>
                  <a:gd name="connsiteY2" fmla="*/ 743641 h 743641"/>
                  <a:gd name="connsiteX3" fmla="*/ 2705507 w 9034767"/>
                  <a:gd name="connsiteY3" fmla="*/ 740014 h 743641"/>
                  <a:gd name="connsiteX4" fmla="*/ 0 w 9034767"/>
                  <a:gd name="connsiteY4" fmla="*/ 2896 h 743641"/>
                  <a:gd name="connsiteX0" fmla="*/ 0 w 9034767"/>
                  <a:gd name="connsiteY0" fmla="*/ 2896 h 744781"/>
                  <a:gd name="connsiteX1" fmla="*/ 9034767 w 9034767"/>
                  <a:gd name="connsiteY1" fmla="*/ 0 h 744781"/>
                  <a:gd name="connsiteX2" fmla="*/ 5987557 w 9034767"/>
                  <a:gd name="connsiteY2" fmla="*/ 743641 h 744781"/>
                  <a:gd name="connsiteX3" fmla="*/ 11898 w 9034767"/>
                  <a:gd name="connsiteY3" fmla="*/ 744781 h 744781"/>
                  <a:gd name="connsiteX4" fmla="*/ 0 w 9034767"/>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2380 w 9025249"/>
                  <a:gd name="connsiteY3" fmla="*/ 744781 h 744781"/>
                  <a:gd name="connsiteX4" fmla="*/ 0 w 9025249"/>
                  <a:gd name="connsiteY4" fmla="*/ 2896 h 744781"/>
                  <a:gd name="connsiteX0" fmla="*/ 2484 w 9027733"/>
                  <a:gd name="connsiteY0" fmla="*/ 2896 h 744781"/>
                  <a:gd name="connsiteX1" fmla="*/ 9027733 w 9027733"/>
                  <a:gd name="connsiteY1" fmla="*/ 0 h 744781"/>
                  <a:gd name="connsiteX2" fmla="*/ 5980523 w 9027733"/>
                  <a:gd name="connsiteY2" fmla="*/ 743641 h 744781"/>
                  <a:gd name="connsiteX3" fmla="*/ 105 w 9027733"/>
                  <a:gd name="connsiteY3" fmla="*/ 744781 h 744781"/>
                  <a:gd name="connsiteX4" fmla="*/ 2484 w 9027733"/>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4760 w 9025249"/>
                  <a:gd name="connsiteY3" fmla="*/ 744781 h 744781"/>
                  <a:gd name="connsiteX4" fmla="*/ 0 w 9025249"/>
                  <a:gd name="connsiteY4" fmla="*/ 2896 h 744781"/>
                  <a:gd name="connsiteX0" fmla="*/ 229 w 9020719"/>
                  <a:gd name="connsiteY0" fmla="*/ 2896 h 744781"/>
                  <a:gd name="connsiteX1" fmla="*/ 9020719 w 9020719"/>
                  <a:gd name="connsiteY1" fmla="*/ 0 h 744781"/>
                  <a:gd name="connsiteX2" fmla="*/ 5973509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719" h="744781">
                    <a:moveTo>
                      <a:pt x="229" y="2896"/>
                    </a:moveTo>
                    <a:lnTo>
                      <a:pt x="9020719" y="0"/>
                    </a:lnTo>
                    <a:cubicBezTo>
                      <a:pt x="7756567" y="402216"/>
                      <a:pt x="7199096" y="557753"/>
                      <a:pt x="6125798" y="743641"/>
                    </a:cubicBezTo>
                    <a:lnTo>
                      <a:pt x="230" y="744781"/>
                    </a:lnTo>
                    <a:cubicBezTo>
                      <a:pt x="-563" y="497486"/>
                      <a:pt x="1022" y="250191"/>
                      <a:pt x="229" y="2896"/>
                    </a:cubicBezTo>
                    <a:close/>
                  </a:path>
                </a:pathLst>
              </a:custGeom>
              <a:solidFill>
                <a:srgbClr val="72BA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2BAE3"/>
                  </a:solidFill>
                </a:endParaRPr>
              </a:p>
            </p:txBody>
          </p:sp>
          <p:sp>
            <p:nvSpPr>
              <p:cNvPr id="26" name="Triângulo isósceles 9">
                <a:extLst>
                  <a:ext uri="{FF2B5EF4-FFF2-40B4-BE49-F238E27FC236}">
                    <a16:creationId xmlns:a16="http://schemas.microsoft.com/office/drawing/2014/main" id="{18C00BA7-5862-4279-2D8F-88ECB81F67ED}"/>
                  </a:ext>
                </a:extLst>
              </p:cNvPr>
              <p:cNvSpPr/>
              <p:nvPr/>
            </p:nvSpPr>
            <p:spPr>
              <a:xfrm>
                <a:off x="8892540" y="-6349"/>
                <a:ext cx="3299459"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88C6E8">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7" name="Triângulo isósceles 9">
                <a:extLst>
                  <a:ext uri="{FF2B5EF4-FFF2-40B4-BE49-F238E27FC236}">
                    <a16:creationId xmlns:a16="http://schemas.microsoft.com/office/drawing/2014/main" id="{A7F2B34B-1D85-DD58-95EE-1A76A57C8581}"/>
                  </a:ext>
                </a:extLst>
              </p:cNvPr>
              <p:cNvSpPr/>
              <p:nvPr/>
            </p:nvSpPr>
            <p:spPr>
              <a:xfrm>
                <a:off x="4450080" y="-6349"/>
                <a:ext cx="7741920"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65B5E1">
                  <a:alpha val="6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8" name="Triângulo isósceles 9">
                <a:extLst>
                  <a:ext uri="{FF2B5EF4-FFF2-40B4-BE49-F238E27FC236}">
                    <a16:creationId xmlns:a16="http://schemas.microsoft.com/office/drawing/2014/main" id="{D0AB2532-75E0-707D-B668-04514E42CAF7}"/>
                  </a:ext>
                </a:extLst>
              </p:cNvPr>
              <p:cNvSpPr/>
              <p:nvPr/>
            </p:nvSpPr>
            <p:spPr>
              <a:xfrm>
                <a:off x="83820" y="-6349"/>
                <a:ext cx="5500495"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283B4C">
                  <a:alpha val="23137"/>
                </a:srgbClr>
              </a:solidFill>
              <a:ln w="28575">
                <a:solidFill>
                  <a:srgbClr val="39536B"/>
                </a:solidFill>
              </a:ln>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grpSp>
        <p:sp>
          <p:nvSpPr>
            <p:cNvPr id="21" name="Retângulo 7">
              <a:extLst>
                <a:ext uri="{FF2B5EF4-FFF2-40B4-BE49-F238E27FC236}">
                  <a16:creationId xmlns:a16="http://schemas.microsoft.com/office/drawing/2014/main" id="{E46DBC8F-1F49-4F9B-9193-AB0F1B299F49}"/>
                </a:ext>
              </a:extLst>
            </p:cNvPr>
            <p:cNvSpPr/>
            <p:nvPr/>
          </p:nvSpPr>
          <p:spPr>
            <a:xfrm>
              <a:off x="-2921" y="742951"/>
              <a:ext cx="2924660" cy="1183141"/>
            </a:xfrm>
            <a:custGeom>
              <a:avLst/>
              <a:gdLst>
                <a:gd name="connsiteX0" fmla="*/ 0 w 2893163"/>
                <a:gd name="connsiteY0" fmla="*/ 0 h 1535567"/>
                <a:gd name="connsiteX1" fmla="*/ 2893163 w 2893163"/>
                <a:gd name="connsiteY1" fmla="*/ 0 h 1535567"/>
                <a:gd name="connsiteX2" fmla="*/ 2893163 w 2893163"/>
                <a:gd name="connsiteY2" fmla="*/ 1535567 h 1535567"/>
                <a:gd name="connsiteX3" fmla="*/ 0 w 2893163"/>
                <a:gd name="connsiteY3" fmla="*/ 1535567 h 1535567"/>
                <a:gd name="connsiteX4" fmla="*/ 0 w 2893163"/>
                <a:gd name="connsiteY4" fmla="*/ 0 h 1535567"/>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Lst>
              <a:ahLst/>
              <a:cxnLst>
                <a:cxn ang="0">
                  <a:pos x="connsiteX0" y="connsiteY0"/>
                </a:cxn>
                <a:cxn ang="0">
                  <a:pos x="connsiteX1" y="connsiteY1"/>
                </a:cxn>
                <a:cxn ang="0">
                  <a:pos x="connsiteX2" y="connsiteY2"/>
                </a:cxn>
                <a:cxn ang="0">
                  <a:pos x="connsiteX3" y="connsiteY3"/>
                </a:cxn>
              </a:cxnLst>
              <a:rect l="l" t="t" r="r" b="b"/>
              <a:pathLst>
                <a:path w="2924660" h="1183141">
                  <a:moveTo>
                    <a:pt x="2922" y="0"/>
                  </a:moveTo>
                  <a:lnTo>
                    <a:pt x="2924660" y="0"/>
                  </a:lnTo>
                  <a:cubicBezTo>
                    <a:pt x="1795949" y="316593"/>
                    <a:pt x="1153009" y="661761"/>
                    <a:pt x="485" y="1183141"/>
                  </a:cubicBezTo>
                  <a:cubicBezTo>
                    <a:pt x="-1878" y="666523"/>
                    <a:pt x="5285" y="516618"/>
                    <a:pt x="292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0" name="Agrupar 29">
            <a:extLst>
              <a:ext uri="{FF2B5EF4-FFF2-40B4-BE49-F238E27FC236}">
                <a16:creationId xmlns:a16="http://schemas.microsoft.com/office/drawing/2014/main" id="{8AB4804D-EB77-D063-12F5-1148A3EBA3E5}"/>
              </a:ext>
            </a:extLst>
          </p:cNvPr>
          <p:cNvGrpSpPr/>
          <p:nvPr/>
        </p:nvGrpSpPr>
        <p:grpSpPr>
          <a:xfrm>
            <a:off x="-17" y="6320304"/>
            <a:ext cx="12192002" cy="537695"/>
            <a:chOff x="-17" y="6320304"/>
            <a:chExt cx="12192002" cy="537695"/>
          </a:xfrm>
        </p:grpSpPr>
        <p:sp>
          <p:nvSpPr>
            <p:cNvPr id="17" name="Retângulo 16">
              <a:extLst>
                <a:ext uri="{FF2B5EF4-FFF2-40B4-BE49-F238E27FC236}">
                  <a16:creationId xmlns:a16="http://schemas.microsoft.com/office/drawing/2014/main" id="{CF71591D-7CE6-C166-9C30-791363E9BE15}"/>
                </a:ext>
              </a:extLst>
            </p:cNvPr>
            <p:cNvSpPr/>
            <p:nvPr/>
          </p:nvSpPr>
          <p:spPr>
            <a:xfrm>
              <a:off x="-16" y="6320304"/>
              <a:ext cx="12192001" cy="464820"/>
            </a:xfrm>
            <a:prstGeom prst="rect">
              <a:avLst/>
            </a:prstGeom>
            <a:solidFill>
              <a:srgbClr val="72B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8B865DFA-7B5A-9E6A-352F-E74257C17707}"/>
                </a:ext>
              </a:extLst>
            </p:cNvPr>
            <p:cNvSpPr/>
            <p:nvPr/>
          </p:nvSpPr>
          <p:spPr>
            <a:xfrm>
              <a:off x="-17" y="6393179"/>
              <a:ext cx="12192001" cy="464820"/>
            </a:xfrm>
            <a:prstGeom prst="rect">
              <a:avLst/>
            </a:prstGeom>
            <a:solidFill>
              <a:srgbClr val="28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4" name="Imagem 23" descr="Uma imagem contendo desenho, texto&#10;&#10;Descrição gerada automaticamente">
            <a:extLst>
              <a:ext uri="{FF2B5EF4-FFF2-40B4-BE49-F238E27FC236}">
                <a16:creationId xmlns:a16="http://schemas.microsoft.com/office/drawing/2014/main" id="{2C417166-AE20-4CFB-C011-64B145171A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989" y="103124"/>
            <a:ext cx="1633731" cy="530353"/>
          </a:xfrm>
          <a:prstGeom prst="rect">
            <a:avLst/>
          </a:prstGeom>
        </p:spPr>
      </p:pic>
      <p:sp>
        <p:nvSpPr>
          <p:cNvPr id="33" name="CaixaDeTexto 32">
            <a:extLst>
              <a:ext uri="{FF2B5EF4-FFF2-40B4-BE49-F238E27FC236}">
                <a16:creationId xmlns:a16="http://schemas.microsoft.com/office/drawing/2014/main" id="{4ED7EE13-4C0A-0FF7-798B-395BBB9E98C7}"/>
              </a:ext>
            </a:extLst>
          </p:cNvPr>
          <p:cNvSpPr txBox="1"/>
          <p:nvPr/>
        </p:nvSpPr>
        <p:spPr>
          <a:xfrm>
            <a:off x="-129734" y="6463250"/>
            <a:ext cx="2543175" cy="338554"/>
          </a:xfrm>
          <a:prstGeom prst="rect">
            <a:avLst/>
          </a:prstGeom>
          <a:noFill/>
        </p:spPr>
        <p:txBody>
          <a:bodyPr wrap="square" rtlCol="0">
            <a:spAutoFit/>
          </a:bodyPr>
          <a:lstStyle/>
          <a:p>
            <a:pPr algn="ctr"/>
            <a:r>
              <a:rPr lang="pt-BR" sz="1600" dirty="0">
                <a:solidFill>
                  <a:schemeClr val="bg1"/>
                </a:solidFill>
              </a:rPr>
              <a:t>www.gov.br/antaq</a:t>
            </a:r>
          </a:p>
        </p:txBody>
      </p:sp>
      <p:sp>
        <p:nvSpPr>
          <p:cNvPr id="2" name="Espaço Reservado para Número de Slide 1">
            <a:extLst>
              <a:ext uri="{FF2B5EF4-FFF2-40B4-BE49-F238E27FC236}">
                <a16:creationId xmlns:a16="http://schemas.microsoft.com/office/drawing/2014/main" id="{E50D72D2-99B2-E68A-1408-BB3689DB3EC0}"/>
              </a:ext>
            </a:extLst>
          </p:cNvPr>
          <p:cNvSpPr>
            <a:spLocks noGrp="1"/>
          </p:cNvSpPr>
          <p:nvPr>
            <p:ph type="sldNum" sz="quarter" idx="12"/>
          </p:nvPr>
        </p:nvSpPr>
        <p:spPr>
          <a:xfrm>
            <a:off x="9172370" y="6416959"/>
            <a:ext cx="2743200" cy="365125"/>
          </a:xfrm>
        </p:spPr>
        <p:txBody>
          <a:bodyPr/>
          <a:lstStyle/>
          <a:p>
            <a:fld id="{AEC640CB-5D74-47DA-BBFA-9586DA51BF8B}" type="slidenum">
              <a:rPr lang="pt-BR" sz="1600" smtClean="0">
                <a:solidFill>
                  <a:schemeClr val="bg1"/>
                </a:solidFill>
              </a:rPr>
              <a:t>8</a:t>
            </a:fld>
            <a:endParaRPr lang="pt-BR" sz="1600" dirty="0">
              <a:solidFill>
                <a:schemeClr val="bg1"/>
              </a:solidFill>
            </a:endParaRPr>
          </a:p>
        </p:txBody>
      </p:sp>
      <p:sp>
        <p:nvSpPr>
          <p:cNvPr id="6" name="CaixaDeTexto 5">
            <a:extLst>
              <a:ext uri="{FF2B5EF4-FFF2-40B4-BE49-F238E27FC236}">
                <a16:creationId xmlns:a16="http://schemas.microsoft.com/office/drawing/2014/main" id="{B541FE8A-EFC9-BC68-FE47-F2A8509E753F}"/>
              </a:ext>
            </a:extLst>
          </p:cNvPr>
          <p:cNvSpPr txBox="1"/>
          <p:nvPr/>
        </p:nvSpPr>
        <p:spPr>
          <a:xfrm>
            <a:off x="1531586" y="919071"/>
            <a:ext cx="3531410" cy="430887"/>
          </a:xfrm>
          <a:prstGeom prst="rect">
            <a:avLst/>
          </a:prstGeom>
          <a:noFill/>
        </p:spPr>
        <p:txBody>
          <a:bodyPr wrap="square">
            <a:spAutoFit/>
          </a:bodyPr>
          <a:lstStyle/>
          <a:p>
            <a:pPr algn="just" fontAlgn="base"/>
            <a:r>
              <a:rPr lang="en-US" sz="2200" b="1" dirty="0"/>
              <a:t>GHG Emissions Inventories</a:t>
            </a:r>
            <a:endParaRPr lang="pt-BR" sz="2200" b="1" dirty="0"/>
          </a:p>
        </p:txBody>
      </p:sp>
      <p:pic>
        <p:nvPicPr>
          <p:cNvPr id="10" name="Imagem 9">
            <a:extLst>
              <a:ext uri="{FF2B5EF4-FFF2-40B4-BE49-F238E27FC236}">
                <a16:creationId xmlns:a16="http://schemas.microsoft.com/office/drawing/2014/main" id="{D92128F6-C1C5-4FD8-855C-A1F260D6B374}"/>
              </a:ext>
            </a:extLst>
          </p:cNvPr>
          <p:cNvPicPr>
            <a:picLocks noChangeAspect="1"/>
          </p:cNvPicPr>
          <p:nvPr/>
        </p:nvPicPr>
        <p:blipFill>
          <a:blip r:embed="rId5"/>
          <a:stretch>
            <a:fillRect/>
          </a:stretch>
        </p:blipFill>
        <p:spPr>
          <a:xfrm>
            <a:off x="900114" y="5512681"/>
            <a:ext cx="3342997" cy="681175"/>
          </a:xfrm>
          <a:prstGeom prst="rect">
            <a:avLst/>
          </a:prstGeom>
        </p:spPr>
      </p:pic>
      <p:sp>
        <p:nvSpPr>
          <p:cNvPr id="11" name="CaixaDeTexto 10">
            <a:extLst>
              <a:ext uri="{FF2B5EF4-FFF2-40B4-BE49-F238E27FC236}">
                <a16:creationId xmlns:a16="http://schemas.microsoft.com/office/drawing/2014/main" id="{A9A214D4-B048-741D-C80C-A44F97E34809}"/>
              </a:ext>
            </a:extLst>
          </p:cNvPr>
          <p:cNvSpPr txBox="1"/>
          <p:nvPr/>
        </p:nvSpPr>
        <p:spPr>
          <a:xfrm>
            <a:off x="4596189" y="145343"/>
            <a:ext cx="7535836" cy="461665"/>
          </a:xfrm>
          <a:prstGeom prst="rect">
            <a:avLst/>
          </a:prstGeom>
          <a:noFill/>
        </p:spPr>
        <p:txBody>
          <a:bodyPr wrap="square">
            <a:spAutoFit/>
          </a:bodyPr>
          <a:lstStyle/>
          <a:p>
            <a:pPr algn="r"/>
            <a:r>
              <a:rPr lang="en-US" sz="2400" b="1" dirty="0">
                <a:solidFill>
                  <a:schemeClr val="accent5">
                    <a:lumMod val="50000"/>
                  </a:schemeClr>
                </a:solidFill>
                <a:latin typeface="Aptos" panose="020B0004020202020204" pitchFamily="34" charset="0"/>
              </a:rPr>
              <a:t>Energy Transition Framework</a:t>
            </a:r>
          </a:p>
        </p:txBody>
      </p:sp>
      <p:pic>
        <p:nvPicPr>
          <p:cNvPr id="13" name="Imagem 12">
            <a:extLst>
              <a:ext uri="{FF2B5EF4-FFF2-40B4-BE49-F238E27FC236}">
                <a16:creationId xmlns:a16="http://schemas.microsoft.com/office/drawing/2014/main" id="{9EABFF8C-3E5E-F75D-449E-EBF1701E15CF}"/>
              </a:ext>
            </a:extLst>
          </p:cNvPr>
          <p:cNvPicPr>
            <a:picLocks noChangeAspect="1"/>
          </p:cNvPicPr>
          <p:nvPr/>
        </p:nvPicPr>
        <p:blipFill>
          <a:blip r:embed="rId6"/>
          <a:stretch>
            <a:fillRect/>
          </a:stretch>
        </p:blipFill>
        <p:spPr>
          <a:xfrm>
            <a:off x="6932006" y="5512681"/>
            <a:ext cx="2924175" cy="333375"/>
          </a:xfrm>
          <a:prstGeom prst="rect">
            <a:avLst/>
          </a:prstGeom>
        </p:spPr>
      </p:pic>
      <p:pic>
        <p:nvPicPr>
          <p:cNvPr id="14" name="Imagem 13">
            <a:extLst>
              <a:ext uri="{FF2B5EF4-FFF2-40B4-BE49-F238E27FC236}">
                <a16:creationId xmlns:a16="http://schemas.microsoft.com/office/drawing/2014/main" id="{D224BB6C-EBF6-76DD-C860-7103F3C3419B}"/>
              </a:ext>
            </a:extLst>
          </p:cNvPr>
          <p:cNvPicPr>
            <a:picLocks noChangeAspect="1"/>
          </p:cNvPicPr>
          <p:nvPr/>
        </p:nvPicPr>
        <p:blipFill>
          <a:blip r:embed="rId7"/>
          <a:stretch>
            <a:fillRect/>
          </a:stretch>
        </p:blipFill>
        <p:spPr>
          <a:xfrm>
            <a:off x="6932006" y="5810975"/>
            <a:ext cx="2466975" cy="466725"/>
          </a:xfrm>
          <a:prstGeom prst="rect">
            <a:avLst/>
          </a:prstGeom>
        </p:spPr>
      </p:pic>
      <p:pic>
        <p:nvPicPr>
          <p:cNvPr id="15" name="Imagem 14">
            <a:extLst>
              <a:ext uri="{FF2B5EF4-FFF2-40B4-BE49-F238E27FC236}">
                <a16:creationId xmlns:a16="http://schemas.microsoft.com/office/drawing/2014/main" id="{BDB3A10A-05B6-43A1-A793-1E22F7790512}"/>
              </a:ext>
            </a:extLst>
          </p:cNvPr>
          <p:cNvPicPr>
            <a:picLocks noChangeAspect="1"/>
          </p:cNvPicPr>
          <p:nvPr/>
        </p:nvPicPr>
        <p:blipFill>
          <a:blip r:embed="rId8"/>
          <a:stretch>
            <a:fillRect/>
          </a:stretch>
        </p:blipFill>
        <p:spPr>
          <a:xfrm>
            <a:off x="6155570" y="1434193"/>
            <a:ext cx="5760000" cy="4104366"/>
          </a:xfrm>
          <a:prstGeom prst="rect">
            <a:avLst/>
          </a:prstGeom>
        </p:spPr>
      </p:pic>
      <p:sp>
        <p:nvSpPr>
          <p:cNvPr id="16" name="CaixaDeTexto 15">
            <a:extLst>
              <a:ext uri="{FF2B5EF4-FFF2-40B4-BE49-F238E27FC236}">
                <a16:creationId xmlns:a16="http://schemas.microsoft.com/office/drawing/2014/main" id="{BB965EF5-FA22-4BB9-92A4-DD7371318FB9}"/>
              </a:ext>
            </a:extLst>
          </p:cNvPr>
          <p:cNvSpPr txBox="1"/>
          <p:nvPr/>
        </p:nvSpPr>
        <p:spPr>
          <a:xfrm>
            <a:off x="7129006" y="919071"/>
            <a:ext cx="4403174" cy="430887"/>
          </a:xfrm>
          <a:prstGeom prst="rect">
            <a:avLst/>
          </a:prstGeom>
          <a:noFill/>
        </p:spPr>
        <p:txBody>
          <a:bodyPr wrap="square">
            <a:spAutoFit/>
          </a:bodyPr>
          <a:lstStyle/>
          <a:p>
            <a:pPr algn="just" fontAlgn="base"/>
            <a:r>
              <a:rPr lang="en-US" sz="2200" b="1" dirty="0"/>
              <a:t>GHG emissions reduction target</a:t>
            </a:r>
            <a:endParaRPr lang="pt-BR" sz="2200" b="1" dirty="0"/>
          </a:p>
        </p:txBody>
      </p:sp>
    </p:spTree>
    <p:extLst>
      <p:ext uri="{BB962C8B-B14F-4D97-AF65-F5344CB8AC3E}">
        <p14:creationId xmlns:p14="http://schemas.microsoft.com/office/powerpoint/2010/main" val="1018503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57459-5025-45DA-5DF2-0392E90B502F}"/>
            </a:ext>
          </a:extLst>
        </p:cNvPr>
        <p:cNvGrpSpPr/>
        <p:nvPr/>
      </p:nvGrpSpPr>
      <p:grpSpPr>
        <a:xfrm>
          <a:off x="0" y="0"/>
          <a:ext cx="0" cy="0"/>
          <a:chOff x="0" y="0"/>
          <a:chExt cx="0" cy="0"/>
        </a:xfrm>
      </p:grpSpPr>
      <p:grpSp>
        <p:nvGrpSpPr>
          <p:cNvPr id="19" name="Agrupar 18">
            <a:extLst>
              <a:ext uri="{FF2B5EF4-FFF2-40B4-BE49-F238E27FC236}">
                <a16:creationId xmlns:a16="http://schemas.microsoft.com/office/drawing/2014/main" id="{3C3A351D-CD78-F665-C1BB-E818F2B9AA14}"/>
              </a:ext>
            </a:extLst>
          </p:cNvPr>
          <p:cNvGrpSpPr/>
          <p:nvPr/>
        </p:nvGrpSpPr>
        <p:grpSpPr>
          <a:xfrm>
            <a:off x="-2921" y="-6349"/>
            <a:ext cx="12194921" cy="1932441"/>
            <a:chOff x="-2921" y="-6349"/>
            <a:chExt cx="12194921" cy="1932441"/>
          </a:xfrm>
        </p:grpSpPr>
        <p:grpSp>
          <p:nvGrpSpPr>
            <p:cNvPr id="20" name="Agrupar 19">
              <a:extLst>
                <a:ext uri="{FF2B5EF4-FFF2-40B4-BE49-F238E27FC236}">
                  <a16:creationId xmlns:a16="http://schemas.microsoft.com/office/drawing/2014/main" id="{A38FBC85-6E90-E118-7F2D-9028EF5F7BD8}"/>
                </a:ext>
              </a:extLst>
            </p:cNvPr>
            <p:cNvGrpSpPr/>
            <p:nvPr/>
          </p:nvGrpSpPr>
          <p:grpSpPr>
            <a:xfrm>
              <a:off x="-1" y="-6349"/>
              <a:ext cx="12192001" cy="821689"/>
              <a:chOff x="-1" y="-6349"/>
              <a:chExt cx="12192001" cy="821689"/>
            </a:xfrm>
          </p:grpSpPr>
          <p:sp>
            <p:nvSpPr>
              <p:cNvPr id="22" name="Retângulo 21">
                <a:extLst>
                  <a:ext uri="{FF2B5EF4-FFF2-40B4-BE49-F238E27FC236}">
                    <a16:creationId xmlns:a16="http://schemas.microsoft.com/office/drawing/2014/main" id="{EBD9519A-1221-F2F4-46AC-4D2B3D8FE004}"/>
                  </a:ext>
                </a:extLst>
              </p:cNvPr>
              <p:cNvSpPr/>
              <p:nvPr/>
            </p:nvSpPr>
            <p:spPr>
              <a:xfrm>
                <a:off x="-1" y="1"/>
                <a:ext cx="12191986" cy="8153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5">
                <a:extLst>
                  <a:ext uri="{FF2B5EF4-FFF2-40B4-BE49-F238E27FC236}">
                    <a16:creationId xmlns:a16="http://schemas.microsoft.com/office/drawing/2014/main" id="{FE87F374-70F2-6959-5B24-F07DD1CA0F39}"/>
                  </a:ext>
                </a:extLst>
              </p:cNvPr>
              <p:cNvSpPr/>
              <p:nvPr/>
            </p:nvSpPr>
            <p:spPr>
              <a:xfrm>
                <a:off x="-1" y="0"/>
                <a:ext cx="5584316" cy="745507"/>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37118"/>
                  <a:gd name="connsiteX1" fmla="*/ 5670041 w 5670041"/>
                  <a:gd name="connsiteY1" fmla="*/ 1136 h 737118"/>
                  <a:gd name="connsiteX2" fmla="*/ 3123392 w 5670041"/>
                  <a:gd name="connsiteY2" fmla="*/ 697882 h 737118"/>
                  <a:gd name="connsiteX3" fmla="*/ 0 w 5670041"/>
                  <a:gd name="connsiteY3" fmla="*/ 737118 h 737118"/>
                  <a:gd name="connsiteX4" fmla="*/ 0 w 5670041"/>
                  <a:gd name="connsiteY4" fmla="*/ 0 h 737118"/>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3126"/>
                  <a:gd name="connsiteX1" fmla="*/ 5670041 w 5670041"/>
                  <a:gd name="connsiteY1" fmla="*/ 1136 h 743126"/>
                  <a:gd name="connsiteX2" fmla="*/ 2978136 w 5670041"/>
                  <a:gd name="connsiteY2" fmla="*/ 743126 h 743126"/>
                  <a:gd name="connsiteX3" fmla="*/ 0 w 5670041"/>
                  <a:gd name="connsiteY3" fmla="*/ 737118 h 743126"/>
                  <a:gd name="connsiteX4" fmla="*/ 0 w 5670041"/>
                  <a:gd name="connsiteY4" fmla="*/ 0 h 743126"/>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2909080 w 5670041"/>
                  <a:gd name="connsiteY2" fmla="*/ 745507 h 745507"/>
                  <a:gd name="connsiteX3" fmla="*/ 0 w 5670041"/>
                  <a:gd name="connsiteY3" fmla="*/ 737118 h 745507"/>
                  <a:gd name="connsiteX4" fmla="*/ 0 w 5670041"/>
                  <a:gd name="connsiteY4" fmla="*/ 0 h 745507"/>
                  <a:gd name="connsiteX0" fmla="*/ 0 w 5635116"/>
                  <a:gd name="connsiteY0" fmla="*/ 0 h 745507"/>
                  <a:gd name="connsiteX1" fmla="*/ 5635116 w 5635116"/>
                  <a:gd name="connsiteY1" fmla="*/ 1136 h 745507"/>
                  <a:gd name="connsiteX2" fmla="*/ 2909080 w 5635116"/>
                  <a:gd name="connsiteY2" fmla="*/ 745507 h 745507"/>
                  <a:gd name="connsiteX3" fmla="*/ 0 w 5635116"/>
                  <a:gd name="connsiteY3" fmla="*/ 737118 h 745507"/>
                  <a:gd name="connsiteX4" fmla="*/ 0 w 56351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 name="connsiteX0" fmla="*/ 0 w 5584316"/>
                  <a:gd name="connsiteY0" fmla="*/ 0 h 745507"/>
                  <a:gd name="connsiteX1" fmla="*/ 5584316 w 5584316"/>
                  <a:gd name="connsiteY1" fmla="*/ 1136 h 745507"/>
                  <a:gd name="connsiteX2" fmla="*/ 2909080 w 5584316"/>
                  <a:gd name="connsiteY2" fmla="*/ 745507 h 745507"/>
                  <a:gd name="connsiteX3" fmla="*/ 0 w 5584316"/>
                  <a:gd name="connsiteY3" fmla="*/ 737118 h 745507"/>
                  <a:gd name="connsiteX4" fmla="*/ 0 w 5584316"/>
                  <a:gd name="connsiteY4" fmla="*/ 0 h 74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316" h="745507">
                    <a:moveTo>
                      <a:pt x="0" y="0"/>
                    </a:moveTo>
                    <a:lnTo>
                      <a:pt x="5584316" y="1136"/>
                    </a:lnTo>
                    <a:cubicBezTo>
                      <a:pt x="4639389" y="206397"/>
                      <a:pt x="4335018" y="251321"/>
                      <a:pt x="2909080" y="745507"/>
                    </a:cubicBezTo>
                    <a:lnTo>
                      <a:pt x="0" y="737118"/>
                    </a:lnTo>
                    <a:lnTo>
                      <a:pt x="0" y="0"/>
                    </a:lnTo>
                    <a:close/>
                  </a:path>
                </a:pathLst>
              </a:custGeom>
              <a:solidFill>
                <a:srgbClr val="31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5">
                <a:extLst>
                  <a:ext uri="{FF2B5EF4-FFF2-40B4-BE49-F238E27FC236}">
                    <a16:creationId xmlns:a16="http://schemas.microsoft.com/office/drawing/2014/main" id="{65A3773F-5476-C3B5-E898-32B48556515F}"/>
                  </a:ext>
                </a:extLst>
              </p:cNvPr>
              <p:cNvSpPr/>
              <p:nvPr/>
            </p:nvSpPr>
            <p:spPr>
              <a:xfrm rot="10800000">
                <a:off x="3164680" y="-1138"/>
                <a:ext cx="9027305" cy="744088"/>
              </a:xfrm>
              <a:custGeom>
                <a:avLst/>
                <a:gdLst>
                  <a:gd name="connsiteX0" fmla="*/ 0 w 12192001"/>
                  <a:gd name="connsiteY0" fmla="*/ 0 h 737118"/>
                  <a:gd name="connsiteX1" fmla="*/ 12192001 w 12192001"/>
                  <a:gd name="connsiteY1" fmla="*/ 0 h 737118"/>
                  <a:gd name="connsiteX2" fmla="*/ 12192001 w 12192001"/>
                  <a:gd name="connsiteY2" fmla="*/ 737118 h 737118"/>
                  <a:gd name="connsiteX3" fmla="*/ 0 w 12192001"/>
                  <a:gd name="connsiteY3" fmla="*/ 737118 h 737118"/>
                  <a:gd name="connsiteX4" fmla="*/ 0 w 12192001"/>
                  <a:gd name="connsiteY4" fmla="*/ 0 h 737118"/>
                  <a:gd name="connsiteX0" fmla="*/ 0 w 12192001"/>
                  <a:gd name="connsiteY0" fmla="*/ 0 h 745507"/>
                  <a:gd name="connsiteX1" fmla="*/ 12192001 w 12192001"/>
                  <a:gd name="connsiteY1" fmla="*/ 0 h 745507"/>
                  <a:gd name="connsiteX2" fmla="*/ 3106724 w 12192001"/>
                  <a:gd name="connsiteY2" fmla="*/ 745507 h 745507"/>
                  <a:gd name="connsiteX3" fmla="*/ 0 w 12192001"/>
                  <a:gd name="connsiteY3" fmla="*/ 737118 h 745507"/>
                  <a:gd name="connsiteX4" fmla="*/ 0 w 12192001"/>
                  <a:gd name="connsiteY4" fmla="*/ 0 h 745507"/>
                  <a:gd name="connsiteX0" fmla="*/ 0 w 5103303"/>
                  <a:gd name="connsiteY0" fmla="*/ 8389 h 753896"/>
                  <a:gd name="connsiteX1" fmla="*/ 5103303 w 5103303"/>
                  <a:gd name="connsiteY1" fmla="*/ 0 h 753896"/>
                  <a:gd name="connsiteX2" fmla="*/ 3106724 w 5103303"/>
                  <a:gd name="connsiteY2" fmla="*/ 753896 h 753896"/>
                  <a:gd name="connsiteX3" fmla="*/ 0 w 5103303"/>
                  <a:gd name="connsiteY3" fmla="*/ 745507 h 753896"/>
                  <a:gd name="connsiteX4" fmla="*/ 0 w 5103303"/>
                  <a:gd name="connsiteY4" fmla="*/ 8389 h 753896"/>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5507"/>
                  <a:gd name="connsiteX1" fmla="*/ 5670041 w 5670041"/>
                  <a:gd name="connsiteY1" fmla="*/ 1136 h 745507"/>
                  <a:gd name="connsiteX2" fmla="*/ 3106724 w 5670041"/>
                  <a:gd name="connsiteY2" fmla="*/ 745507 h 745507"/>
                  <a:gd name="connsiteX3" fmla="*/ 0 w 5670041"/>
                  <a:gd name="connsiteY3" fmla="*/ 737118 h 745507"/>
                  <a:gd name="connsiteX4" fmla="*/ 0 w 5670041"/>
                  <a:gd name="connsiteY4" fmla="*/ 0 h 745507"/>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5670041"/>
                  <a:gd name="connsiteY0" fmla="*/ 0 h 740745"/>
                  <a:gd name="connsiteX1" fmla="*/ 5670041 w 5670041"/>
                  <a:gd name="connsiteY1" fmla="*/ 1136 h 740745"/>
                  <a:gd name="connsiteX2" fmla="*/ 3016236 w 5670041"/>
                  <a:gd name="connsiteY2" fmla="*/ 740745 h 740745"/>
                  <a:gd name="connsiteX3" fmla="*/ 0 w 5670041"/>
                  <a:gd name="connsiteY3" fmla="*/ 737118 h 740745"/>
                  <a:gd name="connsiteX4" fmla="*/ 0 w 5670041"/>
                  <a:gd name="connsiteY4" fmla="*/ 0 h 740745"/>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016236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14813 h 755558"/>
                  <a:gd name="connsiteX1" fmla="*/ 6329260 w 6329260"/>
                  <a:gd name="connsiteY1" fmla="*/ 0 h 755558"/>
                  <a:gd name="connsiteX2" fmla="*/ 3282050 w 6329260"/>
                  <a:gd name="connsiteY2" fmla="*/ 755558 h 755558"/>
                  <a:gd name="connsiteX3" fmla="*/ 0 w 6329260"/>
                  <a:gd name="connsiteY3" fmla="*/ 751931 h 755558"/>
                  <a:gd name="connsiteX4" fmla="*/ 0 w 6329260"/>
                  <a:gd name="connsiteY4" fmla="*/ 14813 h 755558"/>
                  <a:gd name="connsiteX0" fmla="*/ 0 w 6329260"/>
                  <a:gd name="connsiteY0" fmla="*/ 2896 h 743641"/>
                  <a:gd name="connsiteX1" fmla="*/ 6329260 w 6329260"/>
                  <a:gd name="connsiteY1" fmla="*/ 0 h 743641"/>
                  <a:gd name="connsiteX2" fmla="*/ 3282050 w 6329260"/>
                  <a:gd name="connsiteY2" fmla="*/ 743641 h 743641"/>
                  <a:gd name="connsiteX3" fmla="*/ 0 w 6329260"/>
                  <a:gd name="connsiteY3" fmla="*/ 740014 h 743641"/>
                  <a:gd name="connsiteX4" fmla="*/ 0 w 6329260"/>
                  <a:gd name="connsiteY4" fmla="*/ 2896 h 743641"/>
                  <a:gd name="connsiteX0" fmla="*/ 0 w 9034767"/>
                  <a:gd name="connsiteY0" fmla="*/ 2896 h 743641"/>
                  <a:gd name="connsiteX1" fmla="*/ 9034767 w 9034767"/>
                  <a:gd name="connsiteY1" fmla="*/ 0 h 743641"/>
                  <a:gd name="connsiteX2" fmla="*/ 5987557 w 9034767"/>
                  <a:gd name="connsiteY2" fmla="*/ 743641 h 743641"/>
                  <a:gd name="connsiteX3" fmla="*/ 2705507 w 9034767"/>
                  <a:gd name="connsiteY3" fmla="*/ 740014 h 743641"/>
                  <a:gd name="connsiteX4" fmla="*/ 0 w 9034767"/>
                  <a:gd name="connsiteY4" fmla="*/ 2896 h 743641"/>
                  <a:gd name="connsiteX0" fmla="*/ 0 w 9034767"/>
                  <a:gd name="connsiteY0" fmla="*/ 2896 h 744781"/>
                  <a:gd name="connsiteX1" fmla="*/ 9034767 w 9034767"/>
                  <a:gd name="connsiteY1" fmla="*/ 0 h 744781"/>
                  <a:gd name="connsiteX2" fmla="*/ 5987557 w 9034767"/>
                  <a:gd name="connsiteY2" fmla="*/ 743641 h 744781"/>
                  <a:gd name="connsiteX3" fmla="*/ 11898 w 9034767"/>
                  <a:gd name="connsiteY3" fmla="*/ 744781 h 744781"/>
                  <a:gd name="connsiteX4" fmla="*/ 0 w 9034767"/>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2380 w 9025249"/>
                  <a:gd name="connsiteY3" fmla="*/ 744781 h 744781"/>
                  <a:gd name="connsiteX4" fmla="*/ 0 w 9025249"/>
                  <a:gd name="connsiteY4" fmla="*/ 2896 h 744781"/>
                  <a:gd name="connsiteX0" fmla="*/ 2484 w 9027733"/>
                  <a:gd name="connsiteY0" fmla="*/ 2896 h 744781"/>
                  <a:gd name="connsiteX1" fmla="*/ 9027733 w 9027733"/>
                  <a:gd name="connsiteY1" fmla="*/ 0 h 744781"/>
                  <a:gd name="connsiteX2" fmla="*/ 5980523 w 9027733"/>
                  <a:gd name="connsiteY2" fmla="*/ 743641 h 744781"/>
                  <a:gd name="connsiteX3" fmla="*/ 105 w 9027733"/>
                  <a:gd name="connsiteY3" fmla="*/ 744781 h 744781"/>
                  <a:gd name="connsiteX4" fmla="*/ 2484 w 9027733"/>
                  <a:gd name="connsiteY4" fmla="*/ 2896 h 744781"/>
                  <a:gd name="connsiteX0" fmla="*/ 0 w 9025249"/>
                  <a:gd name="connsiteY0" fmla="*/ 2896 h 744781"/>
                  <a:gd name="connsiteX1" fmla="*/ 9025249 w 9025249"/>
                  <a:gd name="connsiteY1" fmla="*/ 0 h 744781"/>
                  <a:gd name="connsiteX2" fmla="*/ 5978039 w 9025249"/>
                  <a:gd name="connsiteY2" fmla="*/ 743641 h 744781"/>
                  <a:gd name="connsiteX3" fmla="*/ 4760 w 9025249"/>
                  <a:gd name="connsiteY3" fmla="*/ 744781 h 744781"/>
                  <a:gd name="connsiteX4" fmla="*/ 0 w 9025249"/>
                  <a:gd name="connsiteY4" fmla="*/ 2896 h 744781"/>
                  <a:gd name="connsiteX0" fmla="*/ 229 w 9020719"/>
                  <a:gd name="connsiteY0" fmla="*/ 2896 h 744781"/>
                  <a:gd name="connsiteX1" fmla="*/ 9020719 w 9020719"/>
                  <a:gd name="connsiteY1" fmla="*/ 0 h 744781"/>
                  <a:gd name="connsiteX2" fmla="*/ 5973509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 name="connsiteX0" fmla="*/ 229 w 9020719"/>
                  <a:gd name="connsiteY0" fmla="*/ 2896 h 744781"/>
                  <a:gd name="connsiteX1" fmla="*/ 9020719 w 9020719"/>
                  <a:gd name="connsiteY1" fmla="*/ 0 h 744781"/>
                  <a:gd name="connsiteX2" fmla="*/ 6125798 w 9020719"/>
                  <a:gd name="connsiteY2" fmla="*/ 743641 h 744781"/>
                  <a:gd name="connsiteX3" fmla="*/ 230 w 9020719"/>
                  <a:gd name="connsiteY3" fmla="*/ 744781 h 744781"/>
                  <a:gd name="connsiteX4" fmla="*/ 229 w 9020719"/>
                  <a:gd name="connsiteY4" fmla="*/ 2896 h 74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719" h="744781">
                    <a:moveTo>
                      <a:pt x="229" y="2896"/>
                    </a:moveTo>
                    <a:lnTo>
                      <a:pt x="9020719" y="0"/>
                    </a:lnTo>
                    <a:cubicBezTo>
                      <a:pt x="7756567" y="402216"/>
                      <a:pt x="7199096" y="557753"/>
                      <a:pt x="6125798" y="743641"/>
                    </a:cubicBezTo>
                    <a:lnTo>
                      <a:pt x="230" y="744781"/>
                    </a:lnTo>
                    <a:cubicBezTo>
                      <a:pt x="-563" y="497486"/>
                      <a:pt x="1022" y="250191"/>
                      <a:pt x="229" y="2896"/>
                    </a:cubicBezTo>
                    <a:close/>
                  </a:path>
                </a:pathLst>
              </a:custGeom>
              <a:solidFill>
                <a:srgbClr val="72BA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2BAE3"/>
                  </a:solidFill>
                </a:endParaRPr>
              </a:p>
            </p:txBody>
          </p:sp>
          <p:sp>
            <p:nvSpPr>
              <p:cNvPr id="26" name="Triângulo isósceles 9">
                <a:extLst>
                  <a:ext uri="{FF2B5EF4-FFF2-40B4-BE49-F238E27FC236}">
                    <a16:creationId xmlns:a16="http://schemas.microsoft.com/office/drawing/2014/main" id="{5B556C09-90C6-0843-3A9F-E2C74F4729C6}"/>
                  </a:ext>
                </a:extLst>
              </p:cNvPr>
              <p:cNvSpPr/>
              <p:nvPr/>
            </p:nvSpPr>
            <p:spPr>
              <a:xfrm>
                <a:off x="8892540" y="-6349"/>
                <a:ext cx="3299459"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88C6E8">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7" name="Triângulo isósceles 9">
                <a:extLst>
                  <a:ext uri="{FF2B5EF4-FFF2-40B4-BE49-F238E27FC236}">
                    <a16:creationId xmlns:a16="http://schemas.microsoft.com/office/drawing/2014/main" id="{00058E92-6E42-D76D-29D9-DDF8251FD0B7}"/>
                  </a:ext>
                </a:extLst>
              </p:cNvPr>
              <p:cNvSpPr/>
              <p:nvPr/>
            </p:nvSpPr>
            <p:spPr>
              <a:xfrm>
                <a:off x="4450080" y="-6349"/>
                <a:ext cx="7741920"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65B5E1">
                  <a:alpha val="6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8" name="Triângulo isósceles 9">
                <a:extLst>
                  <a:ext uri="{FF2B5EF4-FFF2-40B4-BE49-F238E27FC236}">
                    <a16:creationId xmlns:a16="http://schemas.microsoft.com/office/drawing/2014/main" id="{CA1400E6-D253-DC5D-396F-1CF426896852}"/>
                  </a:ext>
                </a:extLst>
              </p:cNvPr>
              <p:cNvSpPr/>
              <p:nvPr/>
            </p:nvSpPr>
            <p:spPr>
              <a:xfrm>
                <a:off x="83820" y="-6349"/>
                <a:ext cx="5500495" cy="749300"/>
              </a:xfrm>
              <a:custGeom>
                <a:avLst/>
                <a:gdLst>
                  <a:gd name="connsiteX0" fmla="*/ 0 w 2693438"/>
                  <a:gd name="connsiteY0" fmla="*/ 744090 h 744090"/>
                  <a:gd name="connsiteX1" fmla="*/ 2693438 w 2693438"/>
                  <a:gd name="connsiteY1" fmla="*/ 0 h 744090"/>
                  <a:gd name="connsiteX2" fmla="*/ 2693438 w 2693438"/>
                  <a:gd name="connsiteY2" fmla="*/ 744090 h 744090"/>
                  <a:gd name="connsiteX3" fmla="*/ 0 w 2693438"/>
                  <a:gd name="connsiteY3" fmla="*/ 744090 h 744090"/>
                  <a:gd name="connsiteX0" fmla="*/ 0 w 2693438"/>
                  <a:gd name="connsiteY0" fmla="*/ 756790 h 756790"/>
                  <a:gd name="connsiteX1" fmla="*/ 1791738 w 2693438"/>
                  <a:gd name="connsiteY1" fmla="*/ 0 h 756790"/>
                  <a:gd name="connsiteX2" fmla="*/ 2693438 w 2693438"/>
                  <a:gd name="connsiteY2" fmla="*/ 756790 h 756790"/>
                  <a:gd name="connsiteX3" fmla="*/ 0 w 2693438"/>
                  <a:gd name="connsiteY3" fmla="*/ 756790 h 756790"/>
                  <a:gd name="connsiteX0" fmla="*/ 0 w 2896638"/>
                  <a:gd name="connsiteY0" fmla="*/ 756790 h 756790"/>
                  <a:gd name="connsiteX1" fmla="*/ 1791738 w 2896638"/>
                  <a:gd name="connsiteY1" fmla="*/ 0 h 756790"/>
                  <a:gd name="connsiteX2" fmla="*/ 2896638 w 2896638"/>
                  <a:gd name="connsiteY2" fmla="*/ 7490 h 756790"/>
                  <a:gd name="connsiteX3" fmla="*/ 0 w 2896638"/>
                  <a:gd name="connsiteY3" fmla="*/ 756790 h 756790"/>
                  <a:gd name="connsiteX0" fmla="*/ 0 w 2896638"/>
                  <a:gd name="connsiteY0" fmla="*/ 749300 h 749300"/>
                  <a:gd name="connsiteX1" fmla="*/ 1151658 w 2896638"/>
                  <a:gd name="connsiteY1" fmla="*/ 7750 h 749300"/>
                  <a:gd name="connsiteX2" fmla="*/ 2896638 w 2896638"/>
                  <a:gd name="connsiteY2" fmla="*/ 0 h 749300"/>
                  <a:gd name="connsiteX3" fmla="*/ 0 w 2896638"/>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2896638" h="749300">
                    <a:moveTo>
                      <a:pt x="0" y="749300"/>
                    </a:moveTo>
                    <a:lnTo>
                      <a:pt x="1151658" y="7750"/>
                    </a:lnTo>
                    <a:lnTo>
                      <a:pt x="2896638" y="0"/>
                    </a:lnTo>
                    <a:lnTo>
                      <a:pt x="0" y="749300"/>
                    </a:lnTo>
                    <a:close/>
                  </a:path>
                </a:pathLst>
              </a:custGeom>
              <a:solidFill>
                <a:srgbClr val="283B4C">
                  <a:alpha val="23137"/>
                </a:srgbClr>
              </a:solidFill>
              <a:ln w="28575">
                <a:solidFill>
                  <a:srgbClr val="39536B"/>
                </a:solidFill>
              </a:ln>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grpSp>
        <p:sp>
          <p:nvSpPr>
            <p:cNvPr id="21" name="Retângulo 7">
              <a:extLst>
                <a:ext uri="{FF2B5EF4-FFF2-40B4-BE49-F238E27FC236}">
                  <a16:creationId xmlns:a16="http://schemas.microsoft.com/office/drawing/2014/main" id="{92EDD0C9-BE8F-120F-6C69-B7A33F07BA0B}"/>
                </a:ext>
              </a:extLst>
            </p:cNvPr>
            <p:cNvSpPr/>
            <p:nvPr/>
          </p:nvSpPr>
          <p:spPr>
            <a:xfrm>
              <a:off x="-2921" y="742951"/>
              <a:ext cx="2924660" cy="1183141"/>
            </a:xfrm>
            <a:custGeom>
              <a:avLst/>
              <a:gdLst>
                <a:gd name="connsiteX0" fmla="*/ 0 w 2893163"/>
                <a:gd name="connsiteY0" fmla="*/ 0 h 1535567"/>
                <a:gd name="connsiteX1" fmla="*/ 2893163 w 2893163"/>
                <a:gd name="connsiteY1" fmla="*/ 0 h 1535567"/>
                <a:gd name="connsiteX2" fmla="*/ 2893163 w 2893163"/>
                <a:gd name="connsiteY2" fmla="*/ 1535567 h 1535567"/>
                <a:gd name="connsiteX3" fmla="*/ 0 w 2893163"/>
                <a:gd name="connsiteY3" fmla="*/ 1535567 h 1535567"/>
                <a:gd name="connsiteX4" fmla="*/ 0 w 2893163"/>
                <a:gd name="connsiteY4" fmla="*/ 0 h 1535567"/>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893163"/>
                <a:gd name="connsiteY0" fmla="*/ 0 h 1549855"/>
                <a:gd name="connsiteX1" fmla="*/ 2893163 w 2893163"/>
                <a:gd name="connsiteY1" fmla="*/ 0 h 1549855"/>
                <a:gd name="connsiteX2" fmla="*/ 21376 w 2893163"/>
                <a:gd name="connsiteY2" fmla="*/ 1549855 h 1549855"/>
                <a:gd name="connsiteX3" fmla="*/ 0 w 2893163"/>
                <a:gd name="connsiteY3" fmla="*/ 1535567 h 1549855"/>
                <a:gd name="connsiteX4" fmla="*/ 0 w 2893163"/>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1535567 h 1549855"/>
                <a:gd name="connsiteX4" fmla="*/ 0 w 2921738"/>
                <a:gd name="connsiteY4" fmla="*/ 0 h 1549855"/>
                <a:gd name="connsiteX0" fmla="*/ 0 w 2921738"/>
                <a:gd name="connsiteY0" fmla="*/ 0 h 1549855"/>
                <a:gd name="connsiteX1" fmla="*/ 2921738 w 2921738"/>
                <a:gd name="connsiteY1" fmla="*/ 757238 h 1549855"/>
                <a:gd name="connsiteX2" fmla="*/ 21376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0 w 2921738"/>
                <a:gd name="connsiteY0" fmla="*/ 0 h 1549855"/>
                <a:gd name="connsiteX1" fmla="*/ 2921738 w 2921738"/>
                <a:gd name="connsiteY1" fmla="*/ 757238 h 1549855"/>
                <a:gd name="connsiteX2" fmla="*/ 7088 w 2921738"/>
                <a:gd name="connsiteY2" fmla="*/ 1549855 h 1549855"/>
                <a:gd name="connsiteX3" fmla="*/ 0 w 2921738"/>
                <a:gd name="connsiteY3" fmla="*/ 0 h 1549855"/>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745117"/>
                <a:gd name="connsiteX1" fmla="*/ 2924660 w 2924660"/>
                <a:gd name="connsiteY1" fmla="*/ 757238 h 1745117"/>
                <a:gd name="connsiteX2" fmla="*/ 485 w 2924660"/>
                <a:gd name="connsiteY2" fmla="*/ 1745117 h 1745117"/>
                <a:gd name="connsiteX3" fmla="*/ 2922 w 2924660"/>
                <a:gd name="connsiteY3" fmla="*/ 0 h 1745117"/>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940379"/>
                <a:gd name="connsiteX1" fmla="*/ 2924660 w 2924660"/>
                <a:gd name="connsiteY1" fmla="*/ 757238 h 1940379"/>
                <a:gd name="connsiteX2" fmla="*/ 485 w 2924660"/>
                <a:gd name="connsiteY2" fmla="*/ 1940379 h 1940379"/>
                <a:gd name="connsiteX3" fmla="*/ 2922 w 2924660"/>
                <a:gd name="connsiteY3" fmla="*/ 0 h 1940379"/>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 name="connsiteX0" fmla="*/ 2922 w 2924660"/>
                <a:gd name="connsiteY0" fmla="*/ 0 h 1183141"/>
                <a:gd name="connsiteX1" fmla="*/ 2924660 w 2924660"/>
                <a:gd name="connsiteY1" fmla="*/ 0 h 1183141"/>
                <a:gd name="connsiteX2" fmla="*/ 485 w 2924660"/>
                <a:gd name="connsiteY2" fmla="*/ 1183141 h 1183141"/>
                <a:gd name="connsiteX3" fmla="*/ 2922 w 2924660"/>
                <a:gd name="connsiteY3" fmla="*/ 0 h 1183141"/>
              </a:gdLst>
              <a:ahLst/>
              <a:cxnLst>
                <a:cxn ang="0">
                  <a:pos x="connsiteX0" y="connsiteY0"/>
                </a:cxn>
                <a:cxn ang="0">
                  <a:pos x="connsiteX1" y="connsiteY1"/>
                </a:cxn>
                <a:cxn ang="0">
                  <a:pos x="connsiteX2" y="connsiteY2"/>
                </a:cxn>
                <a:cxn ang="0">
                  <a:pos x="connsiteX3" y="connsiteY3"/>
                </a:cxn>
              </a:cxnLst>
              <a:rect l="l" t="t" r="r" b="b"/>
              <a:pathLst>
                <a:path w="2924660" h="1183141">
                  <a:moveTo>
                    <a:pt x="2922" y="0"/>
                  </a:moveTo>
                  <a:lnTo>
                    <a:pt x="2924660" y="0"/>
                  </a:lnTo>
                  <a:cubicBezTo>
                    <a:pt x="1795949" y="316593"/>
                    <a:pt x="1153009" y="661761"/>
                    <a:pt x="485" y="1183141"/>
                  </a:cubicBezTo>
                  <a:cubicBezTo>
                    <a:pt x="-1878" y="666523"/>
                    <a:pt x="5285" y="516618"/>
                    <a:pt x="292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0" name="Agrupar 29">
            <a:extLst>
              <a:ext uri="{FF2B5EF4-FFF2-40B4-BE49-F238E27FC236}">
                <a16:creationId xmlns:a16="http://schemas.microsoft.com/office/drawing/2014/main" id="{E30457F9-0125-0581-181C-3B228A29737A}"/>
              </a:ext>
            </a:extLst>
          </p:cNvPr>
          <p:cNvGrpSpPr/>
          <p:nvPr/>
        </p:nvGrpSpPr>
        <p:grpSpPr>
          <a:xfrm>
            <a:off x="-17" y="6320304"/>
            <a:ext cx="12192002" cy="537695"/>
            <a:chOff x="-17" y="6320304"/>
            <a:chExt cx="12192002" cy="537695"/>
          </a:xfrm>
        </p:grpSpPr>
        <p:sp>
          <p:nvSpPr>
            <p:cNvPr id="17" name="Retângulo 16">
              <a:extLst>
                <a:ext uri="{FF2B5EF4-FFF2-40B4-BE49-F238E27FC236}">
                  <a16:creationId xmlns:a16="http://schemas.microsoft.com/office/drawing/2014/main" id="{37FED2AE-C728-A066-3698-E84F324CC640}"/>
                </a:ext>
              </a:extLst>
            </p:cNvPr>
            <p:cNvSpPr/>
            <p:nvPr/>
          </p:nvSpPr>
          <p:spPr>
            <a:xfrm>
              <a:off x="-16" y="6320304"/>
              <a:ext cx="12192001" cy="464820"/>
            </a:xfrm>
            <a:prstGeom prst="rect">
              <a:avLst/>
            </a:prstGeom>
            <a:solidFill>
              <a:srgbClr val="72B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2CDB42B1-F275-D30A-809D-E351FEB486FD}"/>
                </a:ext>
              </a:extLst>
            </p:cNvPr>
            <p:cNvSpPr/>
            <p:nvPr/>
          </p:nvSpPr>
          <p:spPr>
            <a:xfrm>
              <a:off x="-17" y="6393179"/>
              <a:ext cx="12192001" cy="464820"/>
            </a:xfrm>
            <a:prstGeom prst="rect">
              <a:avLst/>
            </a:prstGeom>
            <a:solidFill>
              <a:srgbClr val="28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4" name="Imagem 23" descr="Uma imagem contendo desenho, texto&#10;&#10;Descrição gerada automaticamente">
            <a:extLst>
              <a:ext uri="{FF2B5EF4-FFF2-40B4-BE49-F238E27FC236}">
                <a16:creationId xmlns:a16="http://schemas.microsoft.com/office/drawing/2014/main" id="{E55C4058-27E2-902C-9ED1-87F1E5DCA9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89" y="103124"/>
            <a:ext cx="1633731" cy="530353"/>
          </a:xfrm>
          <a:prstGeom prst="rect">
            <a:avLst/>
          </a:prstGeom>
        </p:spPr>
      </p:pic>
      <p:sp>
        <p:nvSpPr>
          <p:cNvPr id="33" name="CaixaDeTexto 32">
            <a:extLst>
              <a:ext uri="{FF2B5EF4-FFF2-40B4-BE49-F238E27FC236}">
                <a16:creationId xmlns:a16="http://schemas.microsoft.com/office/drawing/2014/main" id="{B21D69F9-5EA0-0861-3BB1-31A7C8758741}"/>
              </a:ext>
            </a:extLst>
          </p:cNvPr>
          <p:cNvSpPr txBox="1"/>
          <p:nvPr/>
        </p:nvSpPr>
        <p:spPr>
          <a:xfrm>
            <a:off x="-129734" y="6463250"/>
            <a:ext cx="2543175" cy="338554"/>
          </a:xfrm>
          <a:prstGeom prst="rect">
            <a:avLst/>
          </a:prstGeom>
          <a:noFill/>
        </p:spPr>
        <p:txBody>
          <a:bodyPr wrap="square" rtlCol="0">
            <a:spAutoFit/>
          </a:bodyPr>
          <a:lstStyle/>
          <a:p>
            <a:pPr algn="ctr"/>
            <a:r>
              <a:rPr lang="pt-BR" sz="1600" dirty="0">
                <a:solidFill>
                  <a:schemeClr val="bg1"/>
                </a:solidFill>
              </a:rPr>
              <a:t>www.gov.br/antaq</a:t>
            </a:r>
          </a:p>
        </p:txBody>
      </p:sp>
      <p:sp>
        <p:nvSpPr>
          <p:cNvPr id="2" name="Espaço Reservado para Número de Slide 1">
            <a:extLst>
              <a:ext uri="{FF2B5EF4-FFF2-40B4-BE49-F238E27FC236}">
                <a16:creationId xmlns:a16="http://schemas.microsoft.com/office/drawing/2014/main" id="{6082246A-4BEC-BBFC-E457-C33E658CBE8E}"/>
              </a:ext>
            </a:extLst>
          </p:cNvPr>
          <p:cNvSpPr>
            <a:spLocks noGrp="1"/>
          </p:cNvSpPr>
          <p:nvPr>
            <p:ph type="sldNum" sz="quarter" idx="12"/>
          </p:nvPr>
        </p:nvSpPr>
        <p:spPr>
          <a:xfrm>
            <a:off x="9172370" y="6416959"/>
            <a:ext cx="2743200" cy="365125"/>
          </a:xfrm>
        </p:spPr>
        <p:txBody>
          <a:bodyPr/>
          <a:lstStyle/>
          <a:p>
            <a:fld id="{AEC640CB-5D74-47DA-BBFA-9586DA51BF8B}" type="slidenum">
              <a:rPr lang="pt-BR" sz="1600" smtClean="0">
                <a:solidFill>
                  <a:schemeClr val="bg1"/>
                </a:solidFill>
              </a:rPr>
              <a:t>9</a:t>
            </a:fld>
            <a:endParaRPr lang="pt-BR" sz="1600" dirty="0">
              <a:solidFill>
                <a:schemeClr val="bg1"/>
              </a:solidFill>
            </a:endParaRPr>
          </a:p>
        </p:txBody>
      </p:sp>
      <p:sp>
        <p:nvSpPr>
          <p:cNvPr id="6" name="CaixaDeTexto 5">
            <a:extLst>
              <a:ext uri="{FF2B5EF4-FFF2-40B4-BE49-F238E27FC236}">
                <a16:creationId xmlns:a16="http://schemas.microsoft.com/office/drawing/2014/main" id="{655ED994-70DF-4655-04B2-C6F2EF50B5EA}"/>
              </a:ext>
            </a:extLst>
          </p:cNvPr>
          <p:cNvSpPr txBox="1"/>
          <p:nvPr/>
        </p:nvSpPr>
        <p:spPr>
          <a:xfrm>
            <a:off x="965641" y="1055014"/>
            <a:ext cx="4403174" cy="430887"/>
          </a:xfrm>
          <a:prstGeom prst="rect">
            <a:avLst/>
          </a:prstGeom>
          <a:noFill/>
        </p:spPr>
        <p:txBody>
          <a:bodyPr wrap="square">
            <a:spAutoFit/>
          </a:bodyPr>
          <a:lstStyle/>
          <a:p>
            <a:pPr algn="just" fontAlgn="base"/>
            <a:r>
              <a:rPr lang="en-US" sz="2200" b="1" dirty="0"/>
              <a:t>Fuel currently most used by vessels</a:t>
            </a:r>
            <a:endParaRPr lang="pt-BR" sz="2200" b="1" dirty="0"/>
          </a:p>
        </p:txBody>
      </p:sp>
      <p:sp>
        <p:nvSpPr>
          <p:cNvPr id="11" name="CaixaDeTexto 10">
            <a:extLst>
              <a:ext uri="{FF2B5EF4-FFF2-40B4-BE49-F238E27FC236}">
                <a16:creationId xmlns:a16="http://schemas.microsoft.com/office/drawing/2014/main" id="{15BF2C52-9DA1-5AAB-7BF7-60AC0402303F}"/>
              </a:ext>
            </a:extLst>
          </p:cNvPr>
          <p:cNvSpPr txBox="1"/>
          <p:nvPr/>
        </p:nvSpPr>
        <p:spPr>
          <a:xfrm>
            <a:off x="4596189" y="145343"/>
            <a:ext cx="7535836" cy="461665"/>
          </a:xfrm>
          <a:prstGeom prst="rect">
            <a:avLst/>
          </a:prstGeom>
          <a:noFill/>
        </p:spPr>
        <p:txBody>
          <a:bodyPr wrap="square">
            <a:spAutoFit/>
          </a:bodyPr>
          <a:lstStyle/>
          <a:p>
            <a:pPr algn="r"/>
            <a:r>
              <a:rPr lang="en-US" sz="2400" b="1" dirty="0">
                <a:solidFill>
                  <a:schemeClr val="accent5">
                    <a:lumMod val="50000"/>
                  </a:schemeClr>
                </a:solidFill>
                <a:latin typeface="Aptos" panose="020B0004020202020204" pitchFamily="34" charset="0"/>
              </a:rPr>
              <a:t>Energy Transition Framework</a:t>
            </a:r>
          </a:p>
        </p:txBody>
      </p:sp>
      <p:pic>
        <p:nvPicPr>
          <p:cNvPr id="29" name="Imagem 28">
            <a:extLst>
              <a:ext uri="{FF2B5EF4-FFF2-40B4-BE49-F238E27FC236}">
                <a16:creationId xmlns:a16="http://schemas.microsoft.com/office/drawing/2014/main" id="{863C4B28-FDCE-F404-8B4E-0130839113A2}"/>
              </a:ext>
            </a:extLst>
          </p:cNvPr>
          <p:cNvPicPr>
            <a:picLocks noChangeAspect="1"/>
          </p:cNvPicPr>
          <p:nvPr/>
        </p:nvPicPr>
        <p:blipFill>
          <a:blip r:embed="rId4"/>
          <a:stretch>
            <a:fillRect/>
          </a:stretch>
        </p:blipFill>
        <p:spPr>
          <a:xfrm>
            <a:off x="324989" y="1775199"/>
            <a:ext cx="5760000" cy="3484562"/>
          </a:xfrm>
          <a:prstGeom prst="rect">
            <a:avLst/>
          </a:prstGeom>
        </p:spPr>
      </p:pic>
      <p:pic>
        <p:nvPicPr>
          <p:cNvPr id="32" name="Imagem 31">
            <a:extLst>
              <a:ext uri="{FF2B5EF4-FFF2-40B4-BE49-F238E27FC236}">
                <a16:creationId xmlns:a16="http://schemas.microsoft.com/office/drawing/2014/main" id="{7ABF7BD1-4E4F-EF11-7A62-7DCEE0D14CCC}"/>
              </a:ext>
            </a:extLst>
          </p:cNvPr>
          <p:cNvPicPr>
            <a:picLocks noChangeAspect="1"/>
          </p:cNvPicPr>
          <p:nvPr/>
        </p:nvPicPr>
        <p:blipFill>
          <a:blip r:embed="rId5"/>
          <a:stretch>
            <a:fillRect/>
          </a:stretch>
        </p:blipFill>
        <p:spPr>
          <a:xfrm>
            <a:off x="965641" y="5433366"/>
            <a:ext cx="2895600" cy="209550"/>
          </a:xfrm>
          <a:prstGeom prst="rect">
            <a:avLst/>
          </a:prstGeom>
        </p:spPr>
      </p:pic>
      <p:pic>
        <p:nvPicPr>
          <p:cNvPr id="35" name="Imagem 34">
            <a:extLst>
              <a:ext uri="{FF2B5EF4-FFF2-40B4-BE49-F238E27FC236}">
                <a16:creationId xmlns:a16="http://schemas.microsoft.com/office/drawing/2014/main" id="{5F88399B-7EAE-A566-57BA-A9954D025C17}"/>
              </a:ext>
            </a:extLst>
          </p:cNvPr>
          <p:cNvPicPr>
            <a:picLocks noChangeAspect="1"/>
          </p:cNvPicPr>
          <p:nvPr/>
        </p:nvPicPr>
        <p:blipFill>
          <a:blip r:embed="rId6"/>
          <a:stretch>
            <a:fillRect/>
          </a:stretch>
        </p:blipFill>
        <p:spPr>
          <a:xfrm>
            <a:off x="965641" y="5714792"/>
            <a:ext cx="1676400" cy="180975"/>
          </a:xfrm>
          <a:prstGeom prst="rect">
            <a:avLst/>
          </a:prstGeom>
        </p:spPr>
      </p:pic>
      <p:pic>
        <p:nvPicPr>
          <p:cNvPr id="37" name="Imagem 36">
            <a:extLst>
              <a:ext uri="{FF2B5EF4-FFF2-40B4-BE49-F238E27FC236}">
                <a16:creationId xmlns:a16="http://schemas.microsoft.com/office/drawing/2014/main" id="{37D8AC97-CA88-F2BF-4C34-1A2D373F5DF6}"/>
              </a:ext>
            </a:extLst>
          </p:cNvPr>
          <p:cNvPicPr>
            <a:picLocks noChangeAspect="1"/>
          </p:cNvPicPr>
          <p:nvPr/>
        </p:nvPicPr>
        <p:blipFill>
          <a:blip r:embed="rId7"/>
          <a:stretch>
            <a:fillRect/>
          </a:stretch>
        </p:blipFill>
        <p:spPr>
          <a:xfrm>
            <a:off x="965641" y="5967643"/>
            <a:ext cx="2009775" cy="190500"/>
          </a:xfrm>
          <a:prstGeom prst="rect">
            <a:avLst/>
          </a:prstGeom>
        </p:spPr>
      </p:pic>
      <p:pic>
        <p:nvPicPr>
          <p:cNvPr id="39" name="Imagem 38">
            <a:extLst>
              <a:ext uri="{FF2B5EF4-FFF2-40B4-BE49-F238E27FC236}">
                <a16:creationId xmlns:a16="http://schemas.microsoft.com/office/drawing/2014/main" id="{30769CC1-D52A-C892-1D27-C4EE43B81267}"/>
              </a:ext>
            </a:extLst>
          </p:cNvPr>
          <p:cNvPicPr>
            <a:picLocks noChangeAspect="1"/>
          </p:cNvPicPr>
          <p:nvPr/>
        </p:nvPicPr>
        <p:blipFill>
          <a:blip r:embed="rId8"/>
          <a:stretch>
            <a:fillRect/>
          </a:stretch>
        </p:blipFill>
        <p:spPr>
          <a:xfrm>
            <a:off x="4131673" y="5421921"/>
            <a:ext cx="1228725" cy="200025"/>
          </a:xfrm>
          <a:prstGeom prst="rect">
            <a:avLst/>
          </a:prstGeom>
        </p:spPr>
      </p:pic>
      <p:pic>
        <p:nvPicPr>
          <p:cNvPr id="41" name="Imagem 40">
            <a:extLst>
              <a:ext uri="{FF2B5EF4-FFF2-40B4-BE49-F238E27FC236}">
                <a16:creationId xmlns:a16="http://schemas.microsoft.com/office/drawing/2014/main" id="{564311CF-81BA-16E6-B6F9-BF1944B8572F}"/>
              </a:ext>
            </a:extLst>
          </p:cNvPr>
          <p:cNvPicPr>
            <a:picLocks noChangeAspect="1"/>
          </p:cNvPicPr>
          <p:nvPr/>
        </p:nvPicPr>
        <p:blipFill>
          <a:blip r:embed="rId9"/>
          <a:stretch>
            <a:fillRect/>
          </a:stretch>
        </p:blipFill>
        <p:spPr>
          <a:xfrm>
            <a:off x="4131673" y="5658759"/>
            <a:ext cx="847725" cy="180975"/>
          </a:xfrm>
          <a:prstGeom prst="rect">
            <a:avLst/>
          </a:prstGeom>
        </p:spPr>
      </p:pic>
      <p:sp>
        <p:nvSpPr>
          <p:cNvPr id="42" name="CaixaDeTexto 41">
            <a:extLst>
              <a:ext uri="{FF2B5EF4-FFF2-40B4-BE49-F238E27FC236}">
                <a16:creationId xmlns:a16="http://schemas.microsoft.com/office/drawing/2014/main" id="{EA47E315-CE65-B7DC-4E66-486A4BA0F8BA}"/>
              </a:ext>
            </a:extLst>
          </p:cNvPr>
          <p:cNvSpPr txBox="1"/>
          <p:nvPr/>
        </p:nvSpPr>
        <p:spPr>
          <a:xfrm>
            <a:off x="6434414" y="1068952"/>
            <a:ext cx="5540967" cy="430887"/>
          </a:xfrm>
          <a:prstGeom prst="rect">
            <a:avLst/>
          </a:prstGeom>
          <a:noFill/>
        </p:spPr>
        <p:txBody>
          <a:bodyPr wrap="square">
            <a:spAutoFit/>
          </a:bodyPr>
          <a:lstStyle/>
          <a:p>
            <a:pPr algn="just" fontAlgn="base"/>
            <a:r>
              <a:rPr lang="en-US" sz="2200" b="1" dirty="0"/>
              <a:t>Registry of ships operating on low-carbon fuel</a:t>
            </a:r>
            <a:endParaRPr lang="pt-BR" sz="2200" b="1" dirty="0"/>
          </a:p>
        </p:txBody>
      </p:sp>
      <p:pic>
        <p:nvPicPr>
          <p:cNvPr id="44" name="Imagem 43">
            <a:extLst>
              <a:ext uri="{FF2B5EF4-FFF2-40B4-BE49-F238E27FC236}">
                <a16:creationId xmlns:a16="http://schemas.microsoft.com/office/drawing/2014/main" id="{DD9808F9-133F-3D58-D0FA-D4F95E3D4F9E}"/>
              </a:ext>
            </a:extLst>
          </p:cNvPr>
          <p:cNvPicPr>
            <a:picLocks noChangeAspect="1"/>
          </p:cNvPicPr>
          <p:nvPr/>
        </p:nvPicPr>
        <p:blipFill>
          <a:blip r:embed="rId10"/>
          <a:stretch>
            <a:fillRect/>
          </a:stretch>
        </p:blipFill>
        <p:spPr>
          <a:xfrm>
            <a:off x="6359011" y="1788012"/>
            <a:ext cx="5508000" cy="3733921"/>
          </a:xfrm>
          <a:prstGeom prst="rect">
            <a:avLst/>
          </a:prstGeom>
        </p:spPr>
      </p:pic>
      <p:pic>
        <p:nvPicPr>
          <p:cNvPr id="46" name="Imagem 45">
            <a:extLst>
              <a:ext uri="{FF2B5EF4-FFF2-40B4-BE49-F238E27FC236}">
                <a16:creationId xmlns:a16="http://schemas.microsoft.com/office/drawing/2014/main" id="{22FBCCFE-ECE0-3546-6867-53E0D68B91E2}"/>
              </a:ext>
            </a:extLst>
          </p:cNvPr>
          <p:cNvPicPr>
            <a:picLocks noChangeAspect="1"/>
          </p:cNvPicPr>
          <p:nvPr/>
        </p:nvPicPr>
        <p:blipFill>
          <a:blip r:embed="rId11"/>
          <a:stretch>
            <a:fillRect/>
          </a:stretch>
        </p:blipFill>
        <p:spPr>
          <a:xfrm>
            <a:off x="6359011" y="5683792"/>
            <a:ext cx="2990850" cy="400050"/>
          </a:xfrm>
          <a:prstGeom prst="rect">
            <a:avLst/>
          </a:prstGeom>
        </p:spPr>
      </p:pic>
      <p:pic>
        <p:nvPicPr>
          <p:cNvPr id="48" name="Imagem 47">
            <a:extLst>
              <a:ext uri="{FF2B5EF4-FFF2-40B4-BE49-F238E27FC236}">
                <a16:creationId xmlns:a16="http://schemas.microsoft.com/office/drawing/2014/main" id="{FECC2D16-9CFE-B201-4EB5-D752D2E9DAB2}"/>
              </a:ext>
            </a:extLst>
          </p:cNvPr>
          <p:cNvPicPr>
            <a:picLocks noChangeAspect="1"/>
          </p:cNvPicPr>
          <p:nvPr/>
        </p:nvPicPr>
        <p:blipFill>
          <a:blip r:embed="rId12"/>
          <a:stretch>
            <a:fillRect/>
          </a:stretch>
        </p:blipFill>
        <p:spPr>
          <a:xfrm>
            <a:off x="9536981" y="5686217"/>
            <a:ext cx="2438400" cy="419100"/>
          </a:xfrm>
          <a:prstGeom prst="rect">
            <a:avLst/>
          </a:prstGeom>
        </p:spPr>
      </p:pic>
    </p:spTree>
    <p:extLst>
      <p:ext uri="{BB962C8B-B14F-4D97-AF65-F5344CB8AC3E}">
        <p14:creationId xmlns:p14="http://schemas.microsoft.com/office/powerpoint/2010/main" val="263310294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fundidade">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19138</TotalTime>
  <Words>1637</Words>
  <Application>Microsoft Office PowerPoint</Application>
  <PresentationFormat>Widescreen</PresentationFormat>
  <Paragraphs>209</Paragraphs>
  <Slides>17</Slides>
  <Notes>15</Notes>
  <HiddenSlides>0</HiddenSlides>
  <MMClips>0</MMClips>
  <ScaleCrop>false</ScaleCrop>
  <HeadingPairs>
    <vt:vector size="6" baseType="variant">
      <vt:variant>
        <vt:lpstr>Fontes usadas</vt:lpstr>
      </vt:variant>
      <vt:variant>
        <vt:i4>9</vt:i4>
      </vt:variant>
      <vt:variant>
        <vt:lpstr>Tema</vt:lpstr>
      </vt:variant>
      <vt:variant>
        <vt:i4>2</vt:i4>
      </vt:variant>
      <vt:variant>
        <vt:lpstr>Títulos de slides</vt:lpstr>
      </vt:variant>
      <vt:variant>
        <vt:i4>17</vt:i4>
      </vt:variant>
    </vt:vector>
  </HeadingPairs>
  <TitlesOfParts>
    <vt:vector size="28" baseType="lpstr">
      <vt:lpstr>Aptos</vt:lpstr>
      <vt:lpstr>Arial</vt:lpstr>
      <vt:lpstr>Calibri</vt:lpstr>
      <vt:lpstr>Calibri Light</vt:lpstr>
      <vt:lpstr>Corbel</vt:lpstr>
      <vt:lpstr>Mangal Pro</vt:lpstr>
      <vt:lpstr>Open Sans</vt:lpstr>
      <vt:lpstr>Trebuchet MS</vt:lpstr>
      <vt:lpstr>Wingdings</vt:lpstr>
      <vt:lpstr>Tema do Office</vt:lpstr>
      <vt:lpstr>Profundidade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ARCO AMAZÔNICO  JAN-FEV- MAR/2021</dc:title>
  <dc:creator>Adalberto Tokarski</dc:creator>
  <cp:lastModifiedBy>Uira Cavalcante Oliveira</cp:lastModifiedBy>
  <cp:revision>599</cp:revision>
  <cp:lastPrinted>2021-08-20T15:46:50Z</cp:lastPrinted>
  <dcterms:created xsi:type="dcterms:W3CDTF">2021-05-27T13:55:04Z</dcterms:created>
  <dcterms:modified xsi:type="dcterms:W3CDTF">2026-05-13T04:43:59Z</dcterms:modified>
</cp:coreProperties>
</file>