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2"/>
    <p:restoredTop sz="94658"/>
  </p:normalViewPr>
  <p:slideViewPr>
    <p:cSldViewPr snapToGrid="0">
      <p:cViewPr>
        <p:scale>
          <a:sx n="64" d="100"/>
          <a:sy n="64" d="100"/>
        </p:scale>
        <p:origin x="392"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82615-F34B-6D49-9BEC-D2EF6B56E85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175236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82615-F34B-6D49-9BEC-D2EF6B56E85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11908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82615-F34B-6D49-9BEC-D2EF6B56E85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402776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82615-F34B-6D49-9BEC-D2EF6B56E85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292430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82615-F34B-6D49-9BEC-D2EF6B56E85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376215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82615-F34B-6D49-9BEC-D2EF6B56E856}"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57018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82615-F34B-6D49-9BEC-D2EF6B56E856}" type="datetimeFigureOut">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142155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482615-F34B-6D49-9BEC-D2EF6B56E856}"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354162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82615-F34B-6D49-9BEC-D2EF6B56E856}" type="datetimeFigureOut">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262692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82615-F34B-6D49-9BEC-D2EF6B56E856}"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220363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82615-F34B-6D49-9BEC-D2EF6B56E856}"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BE9A2-14D1-9740-A6E7-DE27FC1F60CA}" type="slidenum">
              <a:rPr lang="en-US" smtClean="0"/>
              <a:t>‹#›</a:t>
            </a:fld>
            <a:endParaRPr lang="en-US"/>
          </a:p>
        </p:txBody>
      </p:sp>
    </p:spTree>
    <p:extLst>
      <p:ext uri="{BB962C8B-B14F-4D97-AF65-F5344CB8AC3E}">
        <p14:creationId xmlns:p14="http://schemas.microsoft.com/office/powerpoint/2010/main" val="246257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82615-F34B-6D49-9BEC-D2EF6B56E856}" type="datetimeFigureOut">
              <a:rPr lang="en-US" smtClean="0"/>
              <a:t>3/20/2026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BE9A2-14D1-9740-A6E7-DE27FC1F60CA}" type="slidenum">
              <a:rPr lang="en-US" smtClean="0"/>
              <a:t>‹#›</a:t>
            </a:fld>
            <a:endParaRPr lang="en-US"/>
          </a:p>
        </p:txBody>
      </p:sp>
    </p:spTree>
    <p:extLst>
      <p:ext uri="{BB962C8B-B14F-4D97-AF65-F5344CB8AC3E}">
        <p14:creationId xmlns:p14="http://schemas.microsoft.com/office/powerpoint/2010/main" val="1526080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7D954-CD7A-8A0F-468A-F4761C125A58}"/>
              </a:ext>
            </a:extLst>
          </p:cNvPr>
          <p:cNvPicPr>
            <a:picLocks noChangeAspect="1"/>
          </p:cNvPicPr>
          <p:nvPr/>
        </p:nvPicPr>
        <p:blipFill>
          <a:blip r:embed="rId2"/>
          <a:srcRect l="1336" t="5238" r="2220" b="11260"/>
          <a:stretch>
            <a:fillRect/>
          </a:stretch>
        </p:blipFill>
        <p:spPr>
          <a:xfrm>
            <a:off x="0" y="1"/>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F06F749-945F-3555-C25F-A3A0C5519CCF}"/>
              </a:ext>
            </a:extLst>
          </p:cNvPr>
          <p:cNvSpPr>
            <a:spLocks noGrp="1"/>
          </p:cNvSpPr>
          <p:nvPr>
            <p:ph type="title"/>
          </p:nvPr>
        </p:nvSpPr>
        <p:spPr>
          <a:xfrm>
            <a:off x="874009" y="3584863"/>
            <a:ext cx="3807321" cy="1500291"/>
          </a:xfrm>
        </p:spPr>
        <p:txBody>
          <a:bodyPr vert="horz" lIns="91440" tIns="45720" rIns="91440" bIns="45720" rtlCol="0" anchor="b">
            <a:normAutofit/>
          </a:bodyPr>
          <a:lstStyle/>
          <a:p>
            <a:r>
              <a:rPr lang="en-US" sz="3600" b="1" kern="1200" dirty="0">
                <a:solidFill>
                  <a:schemeClr val="accent1">
                    <a:lumMod val="20000"/>
                    <a:lumOff val="80000"/>
                  </a:schemeClr>
                </a:solidFill>
                <a:latin typeface="Times New Roman" panose="02020603050405020304" pitchFamily="18" charset="0"/>
                <a:cs typeface="Times New Roman" panose="02020603050405020304" pitchFamily="18" charset="0"/>
              </a:rPr>
              <a:t>Steven Rares </a:t>
            </a:r>
          </a:p>
        </p:txBody>
      </p:sp>
      <p:sp>
        <p:nvSpPr>
          <p:cNvPr id="3" name="Content Placeholder 2">
            <a:extLst>
              <a:ext uri="{FF2B5EF4-FFF2-40B4-BE49-F238E27FC236}">
                <a16:creationId xmlns:a16="http://schemas.microsoft.com/office/drawing/2014/main" id="{591F43AA-8F70-A162-8029-780A880B573B}"/>
              </a:ext>
            </a:extLst>
          </p:cNvPr>
          <p:cNvSpPr>
            <a:spLocks noGrp="1"/>
          </p:cNvSpPr>
          <p:nvPr>
            <p:ph idx="1"/>
          </p:nvPr>
        </p:nvSpPr>
        <p:spPr>
          <a:xfrm>
            <a:off x="874009" y="5182901"/>
            <a:ext cx="4850929" cy="573977"/>
          </a:xfrm>
        </p:spPr>
        <p:txBody>
          <a:bodyPr vert="horz" lIns="91440" tIns="45720" rIns="91440" bIns="45720" rtlCol="0" anchor="t">
            <a:noAutofit/>
          </a:bodyPr>
          <a:lstStyle/>
          <a:p>
            <a:pPr marL="0" indent="0">
              <a:buNone/>
            </a:pPr>
            <a:r>
              <a:rPr lang="en-US" sz="3600" i="1" kern="1200" dirty="0">
                <a:solidFill>
                  <a:schemeClr val="bg1"/>
                </a:solidFill>
                <a:latin typeface="Times New Roman" panose="02020603050405020304" pitchFamily="18" charset="0"/>
                <a:cs typeface="Times New Roman" panose="02020603050405020304" pitchFamily="18" charset="0"/>
              </a:rPr>
              <a:t>Arbitrator and </a:t>
            </a:r>
            <a:r>
              <a:rPr lang="en-US" sz="3600" i="1" dirty="0">
                <a:solidFill>
                  <a:schemeClr val="bg1"/>
                </a:solidFill>
                <a:latin typeface="Times New Roman" panose="02020603050405020304" pitchFamily="18" charset="0"/>
                <a:cs typeface="Times New Roman" panose="02020603050405020304" pitchFamily="18" charset="0"/>
              </a:rPr>
              <a:t>m</a:t>
            </a:r>
            <a:r>
              <a:rPr lang="en-US" sz="3600" i="1" kern="1200" dirty="0">
                <a:solidFill>
                  <a:schemeClr val="bg1"/>
                </a:solidFill>
                <a:latin typeface="Times New Roman" panose="02020603050405020304" pitchFamily="18" charset="0"/>
                <a:cs typeface="Times New Roman" panose="02020603050405020304" pitchFamily="18" charset="0"/>
              </a:rPr>
              <a:t>ediator </a:t>
            </a:r>
          </a:p>
        </p:txBody>
      </p:sp>
      <p:sp>
        <p:nvSpPr>
          <p:cNvPr id="4" name="TextBox 3">
            <a:extLst>
              <a:ext uri="{FF2B5EF4-FFF2-40B4-BE49-F238E27FC236}">
                <a16:creationId xmlns:a16="http://schemas.microsoft.com/office/drawing/2014/main" id="{307ED519-51BC-7C62-4311-6E3921D1E06C}"/>
              </a:ext>
            </a:extLst>
          </p:cNvPr>
          <p:cNvSpPr txBox="1"/>
          <p:nvPr/>
        </p:nvSpPr>
        <p:spPr>
          <a:xfrm>
            <a:off x="874009" y="1087629"/>
            <a:ext cx="10905053" cy="830997"/>
          </a:xfrm>
          <a:prstGeom prst="rect">
            <a:avLst/>
          </a:prstGeom>
          <a:noFill/>
        </p:spPr>
        <p:txBody>
          <a:bodyPr wrap="square" rtlCol="0">
            <a:spAutoFit/>
          </a:bodyPr>
          <a:lstStyle/>
          <a:p>
            <a:pPr algn="ctr"/>
            <a:r>
              <a:rPr lang="en-AU" sz="4800" b="1" dirty="0">
                <a:solidFill>
                  <a:schemeClr val="bg1"/>
                </a:solidFill>
                <a:latin typeface="Times New Roman" panose="02020603050405020304" pitchFamily="18" charset="0"/>
                <a:cs typeface="Times New Roman" panose="02020603050405020304" pitchFamily="18" charset="0"/>
              </a:rPr>
              <a:t>Transnational Estoppel</a:t>
            </a:r>
          </a:p>
        </p:txBody>
      </p:sp>
    </p:spTree>
    <p:extLst>
      <p:ext uri="{BB962C8B-B14F-4D97-AF65-F5344CB8AC3E}">
        <p14:creationId xmlns:p14="http://schemas.microsoft.com/office/powerpoint/2010/main" val="42298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938A40-9CF0-3504-6BB1-E4E9D97F02F9}"/>
              </a:ext>
            </a:extLst>
          </p:cNvPr>
          <p:cNvSpPr>
            <a:spLocks noGrp="1" noChangeArrowheads="1"/>
          </p:cNvSpPr>
          <p:nvPr>
            <p:ph type="subTitle" idx="1"/>
          </p:nvPr>
        </p:nvSpPr>
        <p:spPr bwMode="auto">
          <a:xfrm>
            <a:off x="748748" y="1112998"/>
            <a:ext cx="10694503" cy="463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Article 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1" i="0" u="none" strike="noStrike" cap="none" normalizeH="0" baseline="0" dirty="0">
              <a:ln>
                <a:noFill/>
              </a:ln>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altLang="en-US" sz="2000" dirty="0">
                <a:latin typeface="Times New Roman" panose="02020603050405020304" pitchFamily="18" charset="0"/>
                <a:cs typeface="Times New Roman" panose="02020603050405020304" pitchFamily="18" charset="0"/>
              </a:rPr>
              <a:t>Recognition</a:t>
            </a:r>
            <a:r>
              <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rPr>
              <a:t> and enforcement of the award may be refused, at the request of the party against whom it is invoked, only if that party furnishes to the competent authority where the recognition and enforcement is sought, proof that:</a:t>
            </a:r>
          </a:p>
          <a:p>
            <a:pPr lvl="1" algn="l">
              <a:lnSpc>
                <a:spcPct val="100000"/>
              </a:lnSpc>
            </a:pPr>
            <a:r>
              <a:rPr lang="en-US" altLang="en-US" dirty="0">
                <a:latin typeface="Times New Roman" panose="02020603050405020304" pitchFamily="18" charset="0"/>
                <a:cs typeface="Times New Roman" panose="02020603050405020304" pitchFamily="18" charset="0"/>
              </a:rPr>
              <a:t>…</a:t>
            </a:r>
          </a:p>
          <a:p>
            <a:pPr lvl="1" algn="l">
              <a:lnSpc>
                <a:spcPct val="100000"/>
              </a:lnSpc>
            </a:pPr>
            <a:r>
              <a:rPr lang="en-US" altLang="en-US" dirty="0">
                <a:latin typeface="Times New Roman" panose="02020603050405020304" pitchFamily="18" charset="0"/>
                <a:cs typeface="Times New Roman" panose="02020603050405020304" pitchFamily="18" charset="0"/>
              </a:rPr>
              <a:t>(e) The award has not yet become binding on the parties, or has been set aside or suspended by a competent authority of the country in which, or under the law of which, that award was made.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2000" dirty="0">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2000" dirty="0">
              <a:latin typeface="Times New Roman" panose="02020603050405020304" pitchFamily="18" charset="0"/>
              <a:cs typeface="Times New Roman" panose="02020603050405020304" pitchFamily="18" charset="0"/>
            </a:endParaRPr>
          </a:p>
          <a:p>
            <a:pPr marL="457200" indent="-457200" algn="l">
              <a:lnSpc>
                <a:spcPct val="100000"/>
              </a:lnSpc>
              <a:buFont typeface="+mj-lt"/>
              <a:buAutoNum type="arabicPeriod"/>
            </a:pPr>
            <a:r>
              <a:rPr lang="en-US" altLang="en-US" sz="2000" dirty="0">
                <a:latin typeface="Times New Roman" panose="02020603050405020304" pitchFamily="18" charset="0"/>
                <a:cs typeface="Times New Roman" panose="02020603050405020304" pitchFamily="18" charset="0"/>
              </a:rPr>
              <a:t>Recognition and enforcement of an arbitral award may also be refused if the competent authority in the country where recognition and enforcement is sought finds that:</a:t>
            </a:r>
          </a:p>
          <a:p>
            <a:pPr lvl="1" algn="l">
              <a:lnSpc>
                <a:spcPct val="100000"/>
              </a:lnSpc>
            </a:pPr>
            <a:r>
              <a:rPr lang="en-US" altLang="en-US" dirty="0">
                <a:latin typeface="Times New Roman" panose="02020603050405020304" pitchFamily="18" charset="0"/>
                <a:cs typeface="Times New Roman" panose="02020603050405020304" pitchFamily="18" charset="0"/>
              </a:rPr>
              <a:t>…</a:t>
            </a:r>
          </a:p>
          <a:p>
            <a:pPr lvl="1" algn="l">
              <a:lnSpc>
                <a:spcPct val="100000"/>
              </a:lnSpc>
            </a:pPr>
            <a:r>
              <a:rPr lang="en-US" altLang="en-US" dirty="0">
                <a:latin typeface="Times New Roman" panose="02020603050405020304" pitchFamily="18" charset="0"/>
                <a:cs typeface="Times New Roman" panose="02020603050405020304" pitchFamily="18" charset="0"/>
              </a:rPr>
              <a:t>(b) The recognition or enforcement of the award would be contrary to the public policy of that country.</a:t>
            </a:r>
          </a:p>
        </p:txBody>
      </p:sp>
      <p:sp>
        <p:nvSpPr>
          <p:cNvPr id="2" name="TextBox 1">
            <a:extLst>
              <a:ext uri="{FF2B5EF4-FFF2-40B4-BE49-F238E27FC236}">
                <a16:creationId xmlns:a16="http://schemas.microsoft.com/office/drawing/2014/main" id="{4F9A60D0-4D42-1563-8E35-E71EB2B25784}"/>
              </a:ext>
            </a:extLst>
          </p:cNvPr>
          <p:cNvSpPr txBox="1"/>
          <p:nvPr/>
        </p:nvSpPr>
        <p:spPr>
          <a:xfrm>
            <a:off x="748747" y="290285"/>
            <a:ext cx="10694503" cy="707886"/>
          </a:xfrm>
          <a:prstGeom prst="rect">
            <a:avLst/>
          </a:prstGeom>
          <a:noFill/>
        </p:spPr>
        <p:txBody>
          <a:bodyPr wrap="square" rtlCol="0">
            <a:spAutoFit/>
          </a:bodyPr>
          <a:lstStyle/>
          <a:p>
            <a:pPr algn="ctr"/>
            <a:r>
              <a:rPr lang="en-AU" sz="2000" i="1" dirty="0">
                <a:latin typeface="Times New Roman" panose="02020603050405020304" pitchFamily="18" charset="0"/>
                <a:cs typeface="Times New Roman" panose="02020603050405020304" pitchFamily="18" charset="0"/>
              </a:rPr>
              <a:t>United Nations Convention on the Recognition and Enforcement of Foreign Arbitral Award</a:t>
            </a:r>
            <a:r>
              <a:rPr lang="en-AU" sz="2000" dirty="0">
                <a:latin typeface="Times New Roman" panose="02020603050405020304" pitchFamily="18" charset="0"/>
                <a:cs typeface="Times New Roman" panose="02020603050405020304" pitchFamily="18" charset="0"/>
              </a:rPr>
              <a:t>s done at New York on 10 June 1958 </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82041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TotalTime>
  <Words>164</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2013 - 2022 Theme</vt:lpstr>
      <vt:lpstr>Steven Rares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Scarlett de Vine</dc:creator>
  <cp:lastModifiedBy>Scarlett de Vine</cp:lastModifiedBy>
  <cp:revision>4</cp:revision>
  <dcterms:created xsi:type="dcterms:W3CDTF">2026-03-17T22:26:51Z</dcterms:created>
  <dcterms:modified xsi:type="dcterms:W3CDTF">2026-03-19T20:35:20Z</dcterms:modified>
</cp:coreProperties>
</file>